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71" r:id="rId3"/>
    <p:sldId id="259" r:id="rId4"/>
    <p:sldId id="262" r:id="rId5"/>
    <p:sldId id="263" r:id="rId6"/>
    <p:sldId id="264" r:id="rId7"/>
    <p:sldId id="265" r:id="rId8"/>
    <p:sldId id="266" r:id="rId9"/>
    <p:sldId id="260" r:id="rId10"/>
    <p:sldId id="267" r:id="rId11"/>
    <p:sldId id="268" r:id="rId12"/>
    <p:sldId id="269" r:id="rId13"/>
    <p:sldId id="270" r:id="rId14"/>
    <p:sldId id="272" r:id="rId15"/>
    <p:sldId id="273" r:id="rId16"/>
    <p:sldId id="274" r:id="rId17"/>
    <p:sldId id="275" r:id="rId18"/>
    <p:sldId id="276" r:id="rId19"/>
    <p:sldId id="280" r:id="rId20"/>
    <p:sldId id="278" r:id="rId21"/>
    <p:sldId id="279" r:id="rId22"/>
    <p:sldId id="277" r:id="rId23"/>
    <p:sldId id="283" r:id="rId24"/>
    <p:sldId id="282" r:id="rId25"/>
    <p:sldId id="281" r:id="rId26"/>
    <p:sldId id="284" r:id="rId27"/>
    <p:sldId id="285" r:id="rId28"/>
    <p:sldId id="286" r:id="rId29"/>
    <p:sldId id="288" r:id="rId30"/>
    <p:sldId id="293" r:id="rId31"/>
    <p:sldId id="294" r:id="rId32"/>
    <p:sldId id="295" r:id="rId33"/>
    <p:sldId id="296" r:id="rId34"/>
    <p:sldId id="297" r:id="rId35"/>
    <p:sldId id="298" r:id="rId36"/>
    <p:sldId id="300" r:id="rId37"/>
    <p:sldId id="301" r:id="rId38"/>
    <p:sldId id="302" r:id="rId39"/>
    <p:sldId id="303" r:id="rId40"/>
    <p:sldId id="304" r:id="rId41"/>
    <p:sldId id="299" r:id="rId42"/>
    <p:sldId id="324" r:id="rId43"/>
    <p:sldId id="305" r:id="rId44"/>
    <p:sldId id="306" r:id="rId45"/>
    <p:sldId id="307" r:id="rId46"/>
    <p:sldId id="308" r:id="rId47"/>
    <p:sldId id="309" r:id="rId48"/>
    <p:sldId id="310" r:id="rId49"/>
    <p:sldId id="314" r:id="rId50"/>
    <p:sldId id="315" r:id="rId51"/>
    <p:sldId id="316" r:id="rId52"/>
    <p:sldId id="311" r:id="rId53"/>
    <p:sldId id="317" r:id="rId54"/>
    <p:sldId id="318" r:id="rId55"/>
    <p:sldId id="319" r:id="rId56"/>
    <p:sldId id="312" r:id="rId57"/>
    <p:sldId id="320" r:id="rId58"/>
    <p:sldId id="313" r:id="rId59"/>
    <p:sldId id="321" r:id="rId60"/>
    <p:sldId id="322" r:id="rId61"/>
    <p:sldId id="323" r:id="rId6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552"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227725-C11C-4F8D-924B-0A7E8D82A55C}" type="datetimeFigureOut">
              <a:rPr lang="en-US" smtClean="0"/>
              <a:pPr/>
              <a:t>9/11/2012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46EACF-A728-4320-86B4-6F36A617CEA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227725-C11C-4F8D-924B-0A7E8D82A55C}" type="datetimeFigureOut">
              <a:rPr lang="en-US" smtClean="0"/>
              <a:pPr/>
              <a:t>9/11/2012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46EACF-A728-4320-86B4-6F36A617CEA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227725-C11C-4F8D-924B-0A7E8D82A55C}" type="datetimeFigureOut">
              <a:rPr lang="en-US" smtClean="0"/>
              <a:pPr/>
              <a:t>9/11/2012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46EACF-A728-4320-86B4-6F36A617CEA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227725-C11C-4F8D-924B-0A7E8D82A55C}" type="datetimeFigureOut">
              <a:rPr lang="en-US" smtClean="0"/>
              <a:pPr/>
              <a:t>9/11/2012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46EACF-A728-4320-86B4-6F36A617CEA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227725-C11C-4F8D-924B-0A7E8D82A55C}" type="datetimeFigureOut">
              <a:rPr lang="en-US" smtClean="0"/>
              <a:pPr/>
              <a:t>9/11/2012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46EACF-A728-4320-86B4-6F36A617CEA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227725-C11C-4F8D-924B-0A7E8D82A55C}" type="datetimeFigureOut">
              <a:rPr lang="en-US" smtClean="0"/>
              <a:pPr/>
              <a:t>9/11/2012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46EACF-A728-4320-86B4-6F36A617CEA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227725-C11C-4F8D-924B-0A7E8D82A55C}" type="datetimeFigureOut">
              <a:rPr lang="en-US" smtClean="0"/>
              <a:pPr/>
              <a:t>9/11/2012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46EACF-A728-4320-86B4-6F36A617CEA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227725-C11C-4F8D-924B-0A7E8D82A55C}" type="datetimeFigureOut">
              <a:rPr lang="en-US" smtClean="0"/>
              <a:pPr/>
              <a:t>9/11/2012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46EACF-A728-4320-86B4-6F36A617CEA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227725-C11C-4F8D-924B-0A7E8D82A55C}" type="datetimeFigureOut">
              <a:rPr lang="en-US" smtClean="0"/>
              <a:pPr/>
              <a:t>9/11/2012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46EACF-A728-4320-86B4-6F36A617CEA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227725-C11C-4F8D-924B-0A7E8D82A55C}" type="datetimeFigureOut">
              <a:rPr lang="en-US" smtClean="0"/>
              <a:pPr/>
              <a:t>9/11/2012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46EACF-A728-4320-86B4-6F36A617CEA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227725-C11C-4F8D-924B-0A7E8D82A55C}" type="datetimeFigureOut">
              <a:rPr lang="en-US" smtClean="0"/>
              <a:pPr/>
              <a:t>9/11/2012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46EACF-A728-4320-86B4-6F36A617CEA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l="-17000" r="-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227725-C11C-4F8D-924B-0A7E8D82A55C}" type="datetimeFigureOut">
              <a:rPr lang="en-US" smtClean="0"/>
              <a:pPr/>
              <a:t>9/11/2012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346EACF-A728-4320-86B4-6F36A617CEA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47801"/>
            <a:ext cx="7772400" cy="2152650"/>
          </a:xfrm>
        </p:spPr>
        <p:txBody>
          <a:bodyPr>
            <a:normAutofit/>
          </a:bodyPr>
          <a:lstStyle/>
          <a:p>
            <a:r>
              <a:rPr lang="en-US" dirty="0" smtClean="0">
                <a:solidFill>
                  <a:schemeClr val="bg1">
                    <a:lumMod val="85000"/>
                  </a:schemeClr>
                </a:solidFill>
              </a:rPr>
              <a:t>Whose Slave Will You Be?</a:t>
            </a:r>
            <a:br>
              <a:rPr lang="en-US" dirty="0" smtClean="0">
                <a:solidFill>
                  <a:schemeClr val="bg1">
                    <a:lumMod val="85000"/>
                  </a:schemeClr>
                </a:solidFill>
              </a:rPr>
            </a:br>
            <a:r>
              <a:rPr lang="en-US" dirty="0" smtClean="0">
                <a:solidFill>
                  <a:schemeClr val="bg1">
                    <a:lumMod val="85000"/>
                  </a:schemeClr>
                </a:solidFill>
              </a:rPr>
              <a:t>A Battle of Mind, Body, and Soul!</a:t>
            </a:r>
            <a:endParaRPr lang="en-US" dirty="0">
              <a:solidFill>
                <a:schemeClr val="bg1">
                  <a:lumMod val="85000"/>
                </a:schemeClr>
              </a:solidFill>
            </a:endParaRPr>
          </a:p>
        </p:txBody>
      </p:sp>
      <p:sp>
        <p:nvSpPr>
          <p:cNvPr id="3" name="Subtitle 2"/>
          <p:cNvSpPr>
            <a:spLocks noGrp="1"/>
          </p:cNvSpPr>
          <p:nvPr>
            <p:ph type="subTitle" idx="1"/>
          </p:nvPr>
        </p:nvSpPr>
        <p:spPr/>
        <p:txBody>
          <a:bodyPr>
            <a:normAutofit/>
          </a:bodyPr>
          <a:lstStyle/>
          <a:p>
            <a:r>
              <a:rPr lang="en-US" dirty="0" smtClean="0">
                <a:solidFill>
                  <a:schemeClr val="bg1">
                    <a:lumMod val="85000"/>
                  </a:schemeClr>
                </a:solidFill>
              </a:rPr>
              <a:t>Romans 12:1-2</a:t>
            </a:r>
          </a:p>
        </p:txBody>
      </p:sp>
      <p:sp>
        <p:nvSpPr>
          <p:cNvPr id="4" name="TextBox 3"/>
          <p:cNvSpPr txBox="1"/>
          <p:nvPr/>
        </p:nvSpPr>
        <p:spPr>
          <a:xfrm>
            <a:off x="1219200" y="6273225"/>
            <a:ext cx="7924800" cy="584775"/>
          </a:xfrm>
          <a:prstGeom prst="rect">
            <a:avLst/>
          </a:prstGeom>
          <a:noFill/>
        </p:spPr>
        <p:txBody>
          <a:bodyPr wrap="square" rtlCol="0">
            <a:spAutoFit/>
          </a:bodyPr>
          <a:lstStyle/>
          <a:p>
            <a:pPr algn="r"/>
            <a:r>
              <a:rPr lang="en-US" sz="1600" dirty="0" smtClean="0">
                <a:solidFill>
                  <a:schemeClr val="bg1">
                    <a:lumMod val="85000"/>
                  </a:schemeClr>
                </a:solidFill>
              </a:rPr>
              <a:t>A full manuscript of this talk , along with this PowerPoint, can be found at</a:t>
            </a:r>
          </a:p>
          <a:p>
            <a:pPr algn="r"/>
            <a:r>
              <a:rPr lang="en-US" sz="1600" dirty="0" smtClean="0">
                <a:solidFill>
                  <a:schemeClr val="bg1">
                    <a:lumMod val="85000"/>
                  </a:schemeClr>
                </a:solidFill>
              </a:rPr>
              <a:t>danielakin.com</a:t>
            </a:r>
            <a:endParaRPr lang="en-US" sz="1600"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solidFill>
                  <a:schemeClr val="bg1">
                    <a:lumMod val="85000"/>
                  </a:schemeClr>
                </a:solidFill>
              </a:rPr>
              <a:t>Some Opening Thoughts and Observations About Sexual Addictions </a:t>
            </a:r>
            <a:r>
              <a:rPr lang="en-US" sz="2700" b="1" dirty="0" smtClean="0">
                <a:solidFill>
                  <a:schemeClr val="bg1">
                    <a:lumMod val="85000"/>
                  </a:schemeClr>
                </a:solidFill>
              </a:rPr>
              <a:t>(cont’d)</a:t>
            </a:r>
            <a:endParaRPr lang="en-US" b="1" dirty="0">
              <a:solidFill>
                <a:schemeClr val="bg1">
                  <a:lumMod val="85000"/>
                </a:schemeClr>
              </a:solidFill>
            </a:endParaRPr>
          </a:p>
        </p:txBody>
      </p:sp>
      <p:sp>
        <p:nvSpPr>
          <p:cNvPr id="3" name="Content Placeholder 2"/>
          <p:cNvSpPr>
            <a:spLocks noGrp="1"/>
          </p:cNvSpPr>
          <p:nvPr>
            <p:ph idx="1"/>
          </p:nvPr>
        </p:nvSpPr>
        <p:spPr>
          <a:xfrm>
            <a:off x="457200" y="2133600"/>
            <a:ext cx="8229600" cy="5029200"/>
          </a:xfrm>
        </p:spPr>
        <p:txBody>
          <a:bodyPr>
            <a:normAutofit/>
          </a:bodyPr>
          <a:lstStyle/>
          <a:p>
            <a:r>
              <a:rPr lang="en-US" sz="2600" dirty="0" smtClean="0">
                <a:solidFill>
                  <a:schemeClr val="bg1">
                    <a:lumMod val="85000"/>
                  </a:schemeClr>
                </a:solidFill>
              </a:rPr>
              <a:t>What you feed will live and what you starve will die.</a:t>
            </a:r>
          </a:p>
          <a:p>
            <a:r>
              <a:rPr lang="en-US" sz="2600" dirty="0" smtClean="0">
                <a:solidFill>
                  <a:schemeClr val="bg1">
                    <a:lumMod val="85000"/>
                  </a:schemeClr>
                </a:solidFill>
              </a:rPr>
              <a:t>You must daily, moment by moment, be killing sin or sin will be killing you (John Owen).</a:t>
            </a:r>
          </a:p>
          <a:p>
            <a:pPr>
              <a:buNone/>
            </a:pPr>
            <a:endParaRPr lang="en-US" sz="2600"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solidFill>
                  <a:schemeClr val="bg1">
                    <a:lumMod val="85000"/>
                  </a:schemeClr>
                </a:solidFill>
              </a:rPr>
              <a:t>Some Opening Thoughts and Observations About Sexual Addictions </a:t>
            </a:r>
            <a:r>
              <a:rPr lang="en-US" sz="2700" b="1" dirty="0" smtClean="0">
                <a:solidFill>
                  <a:schemeClr val="bg1">
                    <a:lumMod val="85000"/>
                  </a:schemeClr>
                </a:solidFill>
              </a:rPr>
              <a:t>(cont’d)</a:t>
            </a:r>
            <a:endParaRPr lang="en-US" b="1" dirty="0">
              <a:solidFill>
                <a:schemeClr val="bg1">
                  <a:lumMod val="85000"/>
                </a:schemeClr>
              </a:solidFill>
            </a:endParaRPr>
          </a:p>
        </p:txBody>
      </p:sp>
      <p:sp>
        <p:nvSpPr>
          <p:cNvPr id="3" name="Content Placeholder 2"/>
          <p:cNvSpPr>
            <a:spLocks noGrp="1"/>
          </p:cNvSpPr>
          <p:nvPr>
            <p:ph idx="1"/>
          </p:nvPr>
        </p:nvSpPr>
        <p:spPr>
          <a:xfrm>
            <a:off x="457200" y="2133600"/>
            <a:ext cx="8229600" cy="5029200"/>
          </a:xfrm>
        </p:spPr>
        <p:txBody>
          <a:bodyPr>
            <a:normAutofit/>
          </a:bodyPr>
          <a:lstStyle/>
          <a:p>
            <a:r>
              <a:rPr lang="en-US" sz="2600" dirty="0" smtClean="0">
                <a:solidFill>
                  <a:schemeClr val="bg1">
                    <a:lumMod val="85000"/>
                  </a:schemeClr>
                </a:solidFill>
              </a:rPr>
              <a:t>What you feed will live and what you starve will die.</a:t>
            </a:r>
          </a:p>
          <a:p>
            <a:r>
              <a:rPr lang="en-US" sz="2600" dirty="0" smtClean="0">
                <a:solidFill>
                  <a:schemeClr val="bg1">
                    <a:lumMod val="85000"/>
                  </a:schemeClr>
                </a:solidFill>
              </a:rPr>
              <a:t>You must daily, moment by moment, be killing sin or sin will be killing you (John Owen).</a:t>
            </a:r>
          </a:p>
          <a:p>
            <a:r>
              <a:rPr lang="en-US" sz="2600" dirty="0" smtClean="0">
                <a:solidFill>
                  <a:schemeClr val="bg1">
                    <a:lumMod val="85000"/>
                  </a:schemeClr>
                </a:solidFill>
              </a:rPr>
              <a:t>The victories of today are not sufficient for the battles for tomorrow.</a:t>
            </a:r>
          </a:p>
          <a:p>
            <a:pPr>
              <a:buNone/>
            </a:pPr>
            <a:endParaRPr lang="en-US" sz="2600"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solidFill>
                  <a:schemeClr val="bg1">
                    <a:lumMod val="85000"/>
                  </a:schemeClr>
                </a:solidFill>
              </a:rPr>
              <a:t>Some Opening Thoughts and Observations About Sexual Addictions </a:t>
            </a:r>
            <a:r>
              <a:rPr lang="en-US" sz="2700" b="1" dirty="0" smtClean="0">
                <a:solidFill>
                  <a:schemeClr val="bg1">
                    <a:lumMod val="85000"/>
                  </a:schemeClr>
                </a:solidFill>
              </a:rPr>
              <a:t>(cont’d)</a:t>
            </a:r>
            <a:endParaRPr lang="en-US" b="1" dirty="0">
              <a:solidFill>
                <a:schemeClr val="bg1">
                  <a:lumMod val="85000"/>
                </a:schemeClr>
              </a:solidFill>
            </a:endParaRPr>
          </a:p>
        </p:txBody>
      </p:sp>
      <p:sp>
        <p:nvSpPr>
          <p:cNvPr id="3" name="Content Placeholder 2"/>
          <p:cNvSpPr>
            <a:spLocks noGrp="1"/>
          </p:cNvSpPr>
          <p:nvPr>
            <p:ph idx="1"/>
          </p:nvPr>
        </p:nvSpPr>
        <p:spPr>
          <a:xfrm>
            <a:off x="457200" y="2133600"/>
            <a:ext cx="8229600" cy="5029200"/>
          </a:xfrm>
        </p:spPr>
        <p:txBody>
          <a:bodyPr>
            <a:normAutofit/>
          </a:bodyPr>
          <a:lstStyle/>
          <a:p>
            <a:r>
              <a:rPr lang="en-US" sz="2600" dirty="0" smtClean="0">
                <a:solidFill>
                  <a:schemeClr val="bg1">
                    <a:lumMod val="85000"/>
                  </a:schemeClr>
                </a:solidFill>
              </a:rPr>
              <a:t>What you feed will live and what you starve will die.</a:t>
            </a:r>
          </a:p>
          <a:p>
            <a:r>
              <a:rPr lang="en-US" sz="2600" dirty="0" smtClean="0">
                <a:solidFill>
                  <a:schemeClr val="bg1">
                    <a:lumMod val="85000"/>
                  </a:schemeClr>
                </a:solidFill>
              </a:rPr>
              <a:t>You must daily, moment by moment, be killing sin or sin will be killing you (John Owen).</a:t>
            </a:r>
          </a:p>
          <a:p>
            <a:r>
              <a:rPr lang="en-US" sz="2600" dirty="0" smtClean="0">
                <a:solidFill>
                  <a:schemeClr val="bg1">
                    <a:lumMod val="85000"/>
                  </a:schemeClr>
                </a:solidFill>
              </a:rPr>
              <a:t>The victories of today are not sufficient for the battles for tomorrow.</a:t>
            </a:r>
          </a:p>
          <a:p>
            <a:r>
              <a:rPr lang="en-US" sz="2600" dirty="0" smtClean="0">
                <a:solidFill>
                  <a:schemeClr val="bg1">
                    <a:lumMod val="85000"/>
                  </a:schemeClr>
                </a:solidFill>
              </a:rPr>
              <a:t>The greatest battles you will fight are battles of the mind that become a battle for your soul.  Jesus won that battle for you!  Claim it!  Live in it!</a:t>
            </a:r>
          </a:p>
          <a:p>
            <a:pPr>
              <a:buNone/>
            </a:pPr>
            <a:endParaRPr lang="en-US" sz="2600"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solidFill>
                  <a:schemeClr val="bg1">
                    <a:lumMod val="85000"/>
                  </a:schemeClr>
                </a:solidFill>
              </a:rPr>
              <a:t>Some Opening Thoughts and Observations About Sexual Addictions </a:t>
            </a:r>
            <a:r>
              <a:rPr lang="en-US" sz="2700" b="1" dirty="0" smtClean="0">
                <a:solidFill>
                  <a:schemeClr val="bg1">
                    <a:lumMod val="85000"/>
                  </a:schemeClr>
                </a:solidFill>
              </a:rPr>
              <a:t>(cont’d)</a:t>
            </a:r>
            <a:endParaRPr lang="en-US" b="1" dirty="0">
              <a:solidFill>
                <a:schemeClr val="bg1">
                  <a:lumMod val="85000"/>
                </a:schemeClr>
              </a:solidFill>
            </a:endParaRPr>
          </a:p>
        </p:txBody>
      </p:sp>
      <p:sp>
        <p:nvSpPr>
          <p:cNvPr id="3" name="Content Placeholder 2"/>
          <p:cNvSpPr>
            <a:spLocks noGrp="1"/>
          </p:cNvSpPr>
          <p:nvPr>
            <p:ph idx="1"/>
          </p:nvPr>
        </p:nvSpPr>
        <p:spPr>
          <a:xfrm>
            <a:off x="457200" y="2133600"/>
            <a:ext cx="8229600" cy="5029200"/>
          </a:xfrm>
        </p:spPr>
        <p:txBody>
          <a:bodyPr>
            <a:normAutofit/>
          </a:bodyPr>
          <a:lstStyle/>
          <a:p>
            <a:r>
              <a:rPr lang="en-US" sz="2600" dirty="0" smtClean="0">
                <a:solidFill>
                  <a:schemeClr val="bg1">
                    <a:lumMod val="85000"/>
                  </a:schemeClr>
                </a:solidFill>
              </a:rPr>
              <a:t>What you feed will live and what you starve will die.</a:t>
            </a:r>
          </a:p>
          <a:p>
            <a:r>
              <a:rPr lang="en-US" sz="2600" dirty="0" smtClean="0">
                <a:solidFill>
                  <a:schemeClr val="bg1">
                    <a:lumMod val="85000"/>
                  </a:schemeClr>
                </a:solidFill>
              </a:rPr>
              <a:t>You must daily, moment by moment, be killing sin or sin will be killing you (John Owen).</a:t>
            </a:r>
          </a:p>
          <a:p>
            <a:r>
              <a:rPr lang="en-US" sz="2600" dirty="0" smtClean="0">
                <a:solidFill>
                  <a:schemeClr val="bg1">
                    <a:lumMod val="85000"/>
                  </a:schemeClr>
                </a:solidFill>
              </a:rPr>
              <a:t>The victories of today are not sufficient for the battles for tomorrow.</a:t>
            </a:r>
          </a:p>
          <a:p>
            <a:r>
              <a:rPr lang="en-US" sz="2600" dirty="0" smtClean="0">
                <a:solidFill>
                  <a:schemeClr val="bg1">
                    <a:lumMod val="85000"/>
                  </a:schemeClr>
                </a:solidFill>
              </a:rPr>
              <a:t>The greatest battles you will fight are battles of the mind that become a battle for your soul.  Jesus won that battle for you!  Claim it!  Live in it!</a:t>
            </a:r>
          </a:p>
          <a:p>
            <a:r>
              <a:rPr lang="en-US" sz="2600" dirty="0" smtClean="0">
                <a:solidFill>
                  <a:schemeClr val="bg1">
                    <a:lumMod val="85000"/>
                  </a:schemeClr>
                </a:solidFill>
              </a:rPr>
              <a:t>All of us serve a master.  The question is: what master will you serve?</a:t>
            </a:r>
          </a:p>
          <a:p>
            <a:pPr>
              <a:buNone/>
            </a:pPr>
            <a:endParaRPr lang="en-US" sz="2600"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 There Must Be a Surrender of the Body to Christ</a:t>
            </a:r>
            <a:r>
              <a:rPr lang="en-US" b="1" dirty="0" smtClean="0">
                <a:solidFill>
                  <a:schemeClr val="bg1">
                    <a:lumMod val="85000"/>
                  </a:schemeClr>
                </a:solidFill>
              </a:rPr>
              <a:t> – Romans 12:1</a:t>
            </a:r>
            <a:endParaRPr lang="en-US" b="1"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 There Must Be a Surrender of the Body to Christ</a:t>
            </a:r>
            <a:r>
              <a:rPr lang="en-US" b="1" dirty="0" smtClean="0">
                <a:solidFill>
                  <a:schemeClr val="bg1">
                    <a:lumMod val="85000"/>
                  </a:schemeClr>
                </a:solidFill>
              </a:rPr>
              <a:t> – Romans 12:1</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514350" indent="-514350">
              <a:lnSpc>
                <a:spcPct val="150000"/>
              </a:lnSpc>
              <a:buFont typeface="+mj-lt"/>
              <a:buAutoNum type="arabicParenR"/>
            </a:pPr>
            <a:r>
              <a:rPr lang="en-US" sz="2400" dirty="0" smtClean="0">
                <a:solidFill>
                  <a:schemeClr val="bg1">
                    <a:lumMod val="85000"/>
                  </a:schemeClr>
                </a:solidFill>
              </a:rPr>
              <a:t>Surrender to Christ out of gratitude for the gospel.</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 There Must Be a Surrender of the Body to Christ</a:t>
            </a:r>
            <a:r>
              <a:rPr lang="en-US" b="1" dirty="0" smtClean="0">
                <a:solidFill>
                  <a:schemeClr val="bg1">
                    <a:lumMod val="85000"/>
                  </a:schemeClr>
                </a:solidFill>
              </a:rPr>
              <a:t> – Romans 12:1</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514350" indent="-514350">
              <a:lnSpc>
                <a:spcPct val="150000"/>
              </a:lnSpc>
              <a:buFont typeface="+mj-lt"/>
              <a:buAutoNum type="arabicParenR"/>
            </a:pPr>
            <a:r>
              <a:rPr lang="en-US" sz="2400" dirty="0" smtClean="0">
                <a:solidFill>
                  <a:schemeClr val="bg1">
                    <a:lumMod val="85000"/>
                  </a:schemeClr>
                </a:solidFill>
              </a:rPr>
              <a:t>Surrender to Christ out of gratitude for the gospel.</a:t>
            </a:r>
          </a:p>
          <a:p>
            <a:pPr marL="514350" indent="-514350">
              <a:lnSpc>
                <a:spcPct val="150000"/>
              </a:lnSpc>
              <a:buFont typeface="+mj-lt"/>
              <a:buAutoNum type="arabicParenR"/>
            </a:pPr>
            <a:r>
              <a:rPr lang="en-US" sz="2400" dirty="0" smtClean="0">
                <a:solidFill>
                  <a:schemeClr val="bg1">
                    <a:lumMod val="85000"/>
                  </a:schemeClr>
                </a:solidFill>
              </a:rPr>
              <a:t>Surrender to Christ daily as a decisive decision.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 There Must Be a Surrender of the Body to Christ</a:t>
            </a:r>
            <a:r>
              <a:rPr lang="en-US" b="1" dirty="0" smtClean="0">
                <a:solidFill>
                  <a:schemeClr val="bg1">
                    <a:lumMod val="85000"/>
                  </a:schemeClr>
                </a:solidFill>
              </a:rPr>
              <a:t> – Romans 12:1</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514350" indent="-514350">
              <a:lnSpc>
                <a:spcPct val="150000"/>
              </a:lnSpc>
              <a:buFont typeface="+mj-lt"/>
              <a:buAutoNum type="arabicParenR"/>
            </a:pPr>
            <a:r>
              <a:rPr lang="en-US" sz="2400" dirty="0" smtClean="0">
                <a:solidFill>
                  <a:schemeClr val="bg1">
                    <a:lumMod val="85000"/>
                  </a:schemeClr>
                </a:solidFill>
              </a:rPr>
              <a:t>Surrender to Christ out of gratitude for the gospel.</a:t>
            </a:r>
          </a:p>
          <a:p>
            <a:pPr marL="514350" indent="-514350">
              <a:lnSpc>
                <a:spcPct val="150000"/>
              </a:lnSpc>
              <a:buFont typeface="+mj-lt"/>
              <a:buAutoNum type="arabicParenR"/>
            </a:pPr>
            <a:r>
              <a:rPr lang="en-US" sz="2400" dirty="0" smtClean="0">
                <a:solidFill>
                  <a:schemeClr val="bg1">
                    <a:lumMod val="85000"/>
                  </a:schemeClr>
                </a:solidFill>
              </a:rPr>
              <a:t>Surrender to Christ daily as a decisive decision.</a:t>
            </a:r>
          </a:p>
          <a:p>
            <a:pPr marL="514350" indent="-514350">
              <a:lnSpc>
                <a:spcPct val="150000"/>
              </a:lnSpc>
              <a:buFont typeface="+mj-lt"/>
              <a:buAutoNum type="arabicParenR"/>
            </a:pPr>
            <a:r>
              <a:rPr lang="en-US" sz="2400" dirty="0" smtClean="0">
                <a:solidFill>
                  <a:schemeClr val="bg1">
                    <a:lumMod val="85000"/>
                  </a:schemeClr>
                </a:solidFill>
              </a:rPr>
              <a:t>Surrender to Christ in death that you might live today</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 There Must </a:t>
            </a:r>
            <a:r>
              <a:rPr lang="en-US" b="1" u="sng" dirty="0">
                <a:solidFill>
                  <a:schemeClr val="bg1">
                    <a:lumMod val="85000"/>
                  </a:schemeClr>
                </a:solidFill>
              </a:rPr>
              <a:t>B</a:t>
            </a:r>
            <a:r>
              <a:rPr lang="en-US" b="1" u="sng" dirty="0" smtClean="0">
                <a:solidFill>
                  <a:schemeClr val="bg1">
                    <a:lumMod val="85000"/>
                  </a:schemeClr>
                </a:solidFill>
              </a:rPr>
              <a:t>e a Surrender of the Body to Christ</a:t>
            </a:r>
            <a:r>
              <a:rPr lang="en-US" b="1" dirty="0" smtClean="0">
                <a:solidFill>
                  <a:schemeClr val="bg1">
                    <a:lumMod val="85000"/>
                  </a:schemeClr>
                </a:solidFill>
              </a:rPr>
              <a:t> – Romans 12:1</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fontScale="85000" lnSpcReduction="20000"/>
          </a:bodyPr>
          <a:lstStyle/>
          <a:p>
            <a:pPr marL="514350" indent="-514350">
              <a:lnSpc>
                <a:spcPct val="170000"/>
              </a:lnSpc>
              <a:buFont typeface="+mj-lt"/>
              <a:buAutoNum type="arabicParenR"/>
            </a:pPr>
            <a:r>
              <a:rPr lang="en-US" sz="2800" dirty="0" smtClean="0">
                <a:solidFill>
                  <a:schemeClr val="bg1">
                    <a:lumMod val="85000"/>
                  </a:schemeClr>
                </a:solidFill>
              </a:rPr>
              <a:t>Surrender to Christ out of gratitude for the gospel.</a:t>
            </a:r>
          </a:p>
          <a:p>
            <a:pPr marL="514350" indent="-514350">
              <a:lnSpc>
                <a:spcPct val="170000"/>
              </a:lnSpc>
              <a:buFont typeface="+mj-lt"/>
              <a:buAutoNum type="arabicParenR"/>
            </a:pPr>
            <a:r>
              <a:rPr lang="en-US" sz="2800" dirty="0" smtClean="0">
                <a:solidFill>
                  <a:schemeClr val="bg1">
                    <a:lumMod val="85000"/>
                  </a:schemeClr>
                </a:solidFill>
              </a:rPr>
              <a:t>Surrender to Christ daily as a decisive decision.</a:t>
            </a:r>
          </a:p>
          <a:p>
            <a:pPr marL="514350" indent="-514350">
              <a:lnSpc>
                <a:spcPct val="170000"/>
              </a:lnSpc>
              <a:buFont typeface="+mj-lt"/>
              <a:buAutoNum type="arabicParenR"/>
            </a:pPr>
            <a:r>
              <a:rPr lang="en-US" sz="2800" dirty="0" smtClean="0">
                <a:solidFill>
                  <a:schemeClr val="bg1">
                    <a:lumMod val="85000"/>
                  </a:schemeClr>
                </a:solidFill>
              </a:rPr>
              <a:t>Surrender to Christ in death that you might live today</a:t>
            </a:r>
          </a:p>
          <a:p>
            <a:pPr marL="914400" lvl="1" indent="-514350">
              <a:lnSpc>
                <a:spcPct val="120000"/>
              </a:lnSpc>
              <a:spcBef>
                <a:spcPts val="600"/>
              </a:spcBef>
            </a:pPr>
            <a:r>
              <a:rPr lang="en-US" sz="2100" dirty="0" smtClean="0">
                <a:solidFill>
                  <a:schemeClr val="bg1">
                    <a:lumMod val="85000"/>
                  </a:schemeClr>
                </a:solidFill>
              </a:rPr>
              <a:t>“After two decades of helping set free those held captive by sexual sin, I’m convinced that the concept of sexual addiction as a disease does not fully identify the seriousness of the problem.  If we are going to get serious about the problem in the church we can ill afford to be misled in our thinking.  The real problem is hidden deep within.  The least bit of lust is an indication of vast corruption in the human heart.  It is an enslavement that cannot be broken through any form of behavior management, recovery program, or counseling.  The inside is so ravaged by sin that we can do nothing to change it.”</a:t>
            </a:r>
          </a:p>
          <a:p>
            <a:pPr marL="914400" lvl="1" indent="-514350" algn="r">
              <a:lnSpc>
                <a:spcPct val="120000"/>
              </a:lnSpc>
              <a:spcBef>
                <a:spcPts val="600"/>
              </a:spcBef>
              <a:buNone/>
            </a:pPr>
            <a:r>
              <a:rPr lang="en-US" sz="2100" dirty="0" smtClean="0">
                <a:solidFill>
                  <a:schemeClr val="bg1">
                    <a:lumMod val="85000"/>
                  </a:schemeClr>
                </a:solidFill>
              </a:rPr>
              <a:t>- Harry Schaumburg</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 There Must Be a Surrender of the Soul to Christ</a:t>
            </a:r>
            <a:r>
              <a:rPr lang="en-US" b="1" dirty="0" smtClean="0">
                <a:solidFill>
                  <a:schemeClr val="bg1">
                    <a:lumMod val="85000"/>
                  </a:schemeClr>
                </a:solidFill>
              </a:rPr>
              <a:t> – Romans 12:1</a:t>
            </a:r>
            <a:endParaRPr lang="en-US" b="1"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lumMod val="85000"/>
                  </a:schemeClr>
                </a:solidFill>
              </a:rPr>
              <a:t>Some Opening Thoughts and Observations About Sexual Addictions</a:t>
            </a:r>
            <a:endParaRPr lang="en-US" b="1"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 There Must Be a Surrender of the Soul to Christ</a:t>
            </a:r>
            <a:r>
              <a:rPr lang="en-US" b="1" dirty="0" smtClean="0">
                <a:solidFill>
                  <a:schemeClr val="bg1">
                    <a:lumMod val="85000"/>
                  </a:schemeClr>
                </a:solidFill>
              </a:rPr>
              <a:t> – Romans 12:1</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514350" indent="-514350">
              <a:lnSpc>
                <a:spcPct val="150000"/>
              </a:lnSpc>
              <a:buFont typeface="+mj-lt"/>
              <a:buAutoNum type="arabicParenR"/>
            </a:pPr>
            <a:r>
              <a:rPr lang="en-US" sz="2400" dirty="0" smtClean="0">
                <a:solidFill>
                  <a:schemeClr val="bg1">
                    <a:lumMod val="85000"/>
                  </a:schemeClr>
                </a:solidFill>
              </a:rPr>
              <a:t>Holiness is required in true surrender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 There Must Be a Surrender of the Soul to Christ</a:t>
            </a:r>
            <a:r>
              <a:rPr lang="en-US" b="1" dirty="0" smtClean="0">
                <a:solidFill>
                  <a:schemeClr val="bg1">
                    <a:lumMod val="85000"/>
                  </a:schemeClr>
                </a:solidFill>
              </a:rPr>
              <a:t> – Romans 12:1</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514350" indent="-514350">
              <a:lnSpc>
                <a:spcPct val="150000"/>
              </a:lnSpc>
              <a:buFont typeface="+mj-lt"/>
              <a:buAutoNum type="arabicParenR"/>
            </a:pPr>
            <a:r>
              <a:rPr lang="en-US" sz="2400" dirty="0" smtClean="0">
                <a:solidFill>
                  <a:schemeClr val="bg1">
                    <a:lumMod val="85000"/>
                  </a:schemeClr>
                </a:solidFill>
              </a:rPr>
              <a:t>Holiness is required in true surrender</a:t>
            </a:r>
          </a:p>
          <a:p>
            <a:pPr marL="914400" lvl="1" indent="-514350">
              <a:spcBef>
                <a:spcPts val="1200"/>
              </a:spcBef>
            </a:pPr>
            <a:r>
              <a:rPr lang="en-US" sz="2000" dirty="0" smtClean="0">
                <a:solidFill>
                  <a:schemeClr val="bg1">
                    <a:lumMod val="85000"/>
                  </a:schemeClr>
                </a:solidFill>
              </a:rPr>
              <a:t>“Every unclean thought would be adultery if it could.”</a:t>
            </a:r>
          </a:p>
          <a:p>
            <a:pPr marL="914400" lvl="1" indent="-514350" algn="r">
              <a:spcBef>
                <a:spcPts val="0"/>
              </a:spcBef>
              <a:buNone/>
            </a:pPr>
            <a:r>
              <a:rPr lang="en-US" sz="2000" dirty="0" smtClean="0">
                <a:solidFill>
                  <a:schemeClr val="bg1">
                    <a:lumMod val="85000"/>
                  </a:schemeClr>
                </a:solidFill>
              </a:rPr>
              <a:t>- John Owen</a:t>
            </a:r>
          </a:p>
          <a:p>
            <a:pPr marL="914400" lvl="1" indent="-514350">
              <a:spcBef>
                <a:spcPts val="600"/>
              </a:spcBef>
              <a:buNone/>
            </a:pPr>
            <a:endParaRPr lang="en-US" sz="2000" dirty="0" smtClean="0">
              <a:solidFill>
                <a:schemeClr val="bg1">
                  <a:lumMod val="85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 There Must Be a Surrender of the Soul to Christ</a:t>
            </a:r>
            <a:r>
              <a:rPr lang="en-US" b="1" dirty="0" smtClean="0">
                <a:solidFill>
                  <a:schemeClr val="bg1">
                    <a:lumMod val="85000"/>
                  </a:schemeClr>
                </a:solidFill>
              </a:rPr>
              <a:t> – Romans 12:1</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514350" indent="-514350">
              <a:lnSpc>
                <a:spcPct val="150000"/>
              </a:lnSpc>
              <a:buFont typeface="+mj-lt"/>
              <a:buAutoNum type="arabicParenR"/>
            </a:pPr>
            <a:r>
              <a:rPr lang="en-US" sz="2400" dirty="0" smtClean="0">
                <a:solidFill>
                  <a:schemeClr val="bg1">
                    <a:lumMod val="85000"/>
                  </a:schemeClr>
                </a:solidFill>
              </a:rPr>
              <a:t>Holiness is required in true surrender</a:t>
            </a:r>
          </a:p>
          <a:p>
            <a:pPr marL="914400" lvl="1" indent="-514350">
              <a:spcBef>
                <a:spcPts val="1200"/>
              </a:spcBef>
            </a:pPr>
            <a:r>
              <a:rPr lang="en-US" sz="2000" dirty="0" smtClean="0">
                <a:solidFill>
                  <a:schemeClr val="bg1">
                    <a:lumMod val="85000"/>
                  </a:schemeClr>
                </a:solidFill>
              </a:rPr>
              <a:t>“Every unclean thought would be adultery if it could.”</a:t>
            </a:r>
          </a:p>
          <a:p>
            <a:pPr marL="914400" lvl="1" indent="-514350" algn="r">
              <a:spcBef>
                <a:spcPts val="0"/>
              </a:spcBef>
              <a:buNone/>
            </a:pPr>
            <a:r>
              <a:rPr lang="en-US" sz="2000" dirty="0" smtClean="0">
                <a:solidFill>
                  <a:schemeClr val="bg1">
                    <a:lumMod val="85000"/>
                  </a:schemeClr>
                </a:solidFill>
              </a:rPr>
              <a:t>- John Owen</a:t>
            </a:r>
          </a:p>
          <a:p>
            <a:pPr marL="914400" lvl="1" indent="-514350">
              <a:spcBef>
                <a:spcPts val="600"/>
              </a:spcBef>
              <a:buNone/>
            </a:pPr>
            <a:endParaRPr lang="en-US" sz="2000" dirty="0" smtClean="0">
              <a:solidFill>
                <a:schemeClr val="bg1">
                  <a:lumMod val="85000"/>
                </a:schemeClr>
              </a:solidFill>
            </a:endParaRPr>
          </a:p>
          <a:p>
            <a:pPr marL="914400" lvl="1" indent="-514350">
              <a:spcBef>
                <a:spcPts val="1200"/>
              </a:spcBef>
            </a:pPr>
            <a:r>
              <a:rPr lang="en-US" sz="2000" dirty="0" smtClean="0">
                <a:solidFill>
                  <a:schemeClr val="bg1">
                    <a:lumMod val="85000"/>
                  </a:schemeClr>
                </a:solidFill>
              </a:rPr>
              <a:t>“The way to fight lust is to feed faith with the precious and magnificent promise that the pure in heart will see, face to face, the all satisfying glory of God.”</a:t>
            </a:r>
          </a:p>
          <a:p>
            <a:pPr marL="914400" lvl="1" indent="-514350" algn="r">
              <a:lnSpc>
                <a:spcPct val="150000"/>
              </a:lnSpc>
              <a:buNone/>
            </a:pPr>
            <a:r>
              <a:rPr lang="en-US" sz="2000" dirty="0" smtClean="0">
                <a:solidFill>
                  <a:schemeClr val="bg1">
                    <a:lumMod val="85000"/>
                  </a:schemeClr>
                </a:solidFill>
              </a:rPr>
              <a:t>- John Piper (</a:t>
            </a:r>
            <a:r>
              <a:rPr lang="en-US" sz="2000" i="1" dirty="0" smtClean="0">
                <a:solidFill>
                  <a:schemeClr val="bg1">
                    <a:lumMod val="85000"/>
                  </a:schemeClr>
                </a:solidFill>
              </a:rPr>
              <a:t>Future Grace</a:t>
            </a:r>
            <a:r>
              <a:rPr lang="en-US" sz="2000" dirty="0" smtClean="0">
                <a:solidFill>
                  <a:schemeClr val="bg1">
                    <a:lumMod val="85000"/>
                  </a:schemeClr>
                </a:solidFill>
              </a:rPr>
              <a:t>, 338)</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 There Must Be a Surrender of the Soul to Christ</a:t>
            </a:r>
            <a:r>
              <a:rPr lang="en-US" b="1" dirty="0" smtClean="0">
                <a:solidFill>
                  <a:schemeClr val="bg1">
                    <a:lumMod val="85000"/>
                  </a:schemeClr>
                </a:solidFill>
              </a:rPr>
              <a:t> – Romans 12:1</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514350" indent="-514350">
              <a:lnSpc>
                <a:spcPct val="150000"/>
              </a:lnSpc>
              <a:buFont typeface="+mj-lt"/>
              <a:buAutoNum type="arabicParenR"/>
            </a:pPr>
            <a:r>
              <a:rPr lang="en-US" sz="2400" dirty="0" smtClean="0">
                <a:solidFill>
                  <a:schemeClr val="bg1">
                    <a:lumMod val="85000"/>
                  </a:schemeClr>
                </a:solidFill>
              </a:rPr>
              <a:t>Holiness is required in true surrender</a:t>
            </a:r>
          </a:p>
          <a:p>
            <a:pPr marL="514350" indent="-514350">
              <a:lnSpc>
                <a:spcPct val="150000"/>
              </a:lnSpc>
              <a:buFont typeface="+mj-lt"/>
              <a:buAutoNum type="arabicParenR"/>
            </a:pPr>
            <a:r>
              <a:rPr lang="en-US" sz="2400" dirty="0" smtClean="0">
                <a:solidFill>
                  <a:schemeClr val="bg1">
                    <a:lumMod val="85000"/>
                  </a:schemeClr>
                </a:solidFill>
              </a:rPr>
              <a:t>Worship is required in true surrender</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 There Must Be a Surrender of the Soul to Christ</a:t>
            </a:r>
            <a:r>
              <a:rPr lang="en-US" b="1" dirty="0" smtClean="0">
                <a:solidFill>
                  <a:schemeClr val="bg1">
                    <a:lumMod val="85000"/>
                  </a:schemeClr>
                </a:solidFill>
              </a:rPr>
              <a:t> – Romans 12:1</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514350" indent="-514350">
              <a:lnSpc>
                <a:spcPct val="150000"/>
              </a:lnSpc>
              <a:buFont typeface="+mj-lt"/>
              <a:buAutoNum type="arabicParenR"/>
            </a:pPr>
            <a:r>
              <a:rPr lang="en-US" sz="2400" dirty="0" smtClean="0">
                <a:solidFill>
                  <a:schemeClr val="bg1">
                    <a:lumMod val="85000"/>
                  </a:schemeClr>
                </a:solidFill>
              </a:rPr>
              <a:t>Holiness is required in true surrender</a:t>
            </a:r>
          </a:p>
          <a:p>
            <a:pPr marL="514350" indent="-514350">
              <a:lnSpc>
                <a:spcPct val="150000"/>
              </a:lnSpc>
              <a:buFont typeface="+mj-lt"/>
              <a:buAutoNum type="arabicParenR"/>
            </a:pPr>
            <a:r>
              <a:rPr lang="en-US" sz="2400" dirty="0" smtClean="0">
                <a:solidFill>
                  <a:schemeClr val="bg1">
                    <a:lumMod val="85000"/>
                  </a:schemeClr>
                </a:solidFill>
              </a:rPr>
              <a:t>Worship is required in true surrender</a:t>
            </a:r>
          </a:p>
          <a:p>
            <a:pPr marL="914400" lvl="1" indent="-514350">
              <a:spcBef>
                <a:spcPts val="1200"/>
              </a:spcBef>
            </a:pPr>
            <a:r>
              <a:rPr lang="en-US" sz="2000" dirty="0" smtClean="0">
                <a:solidFill>
                  <a:schemeClr val="bg1">
                    <a:lumMod val="85000"/>
                  </a:schemeClr>
                </a:solidFill>
              </a:rPr>
              <a:t>Getting caught in sexual sin does not change the heart.  Worship changes the heart!</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 There Must Be a Surrender of the Soul to Christ</a:t>
            </a:r>
            <a:r>
              <a:rPr lang="en-US" b="1" dirty="0" smtClean="0">
                <a:solidFill>
                  <a:schemeClr val="bg1">
                    <a:lumMod val="85000"/>
                  </a:schemeClr>
                </a:solidFill>
              </a:rPr>
              <a:t> – Romans 12:1</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lnSpcReduction="10000"/>
          </a:bodyPr>
          <a:lstStyle/>
          <a:p>
            <a:pPr marL="514350" indent="-514350">
              <a:lnSpc>
                <a:spcPct val="150000"/>
              </a:lnSpc>
              <a:buFont typeface="+mj-lt"/>
              <a:buAutoNum type="arabicParenR"/>
            </a:pPr>
            <a:r>
              <a:rPr lang="en-US" sz="2400" dirty="0" smtClean="0">
                <a:solidFill>
                  <a:schemeClr val="bg1">
                    <a:lumMod val="85000"/>
                  </a:schemeClr>
                </a:solidFill>
              </a:rPr>
              <a:t>Holiness is required in true surrender</a:t>
            </a:r>
          </a:p>
          <a:p>
            <a:pPr marL="514350" indent="-514350">
              <a:lnSpc>
                <a:spcPct val="150000"/>
              </a:lnSpc>
              <a:buFont typeface="+mj-lt"/>
              <a:buAutoNum type="arabicParenR"/>
            </a:pPr>
            <a:r>
              <a:rPr lang="en-US" sz="2400" dirty="0" smtClean="0">
                <a:solidFill>
                  <a:schemeClr val="bg1">
                    <a:lumMod val="85000"/>
                  </a:schemeClr>
                </a:solidFill>
              </a:rPr>
              <a:t>Worship is required in true surrender</a:t>
            </a:r>
          </a:p>
          <a:p>
            <a:pPr marL="914400" lvl="1" indent="-514350">
              <a:spcBef>
                <a:spcPts val="1200"/>
              </a:spcBef>
            </a:pPr>
            <a:r>
              <a:rPr lang="en-US" sz="2000" dirty="0" smtClean="0">
                <a:solidFill>
                  <a:schemeClr val="bg1">
                    <a:lumMod val="85000"/>
                  </a:schemeClr>
                </a:solidFill>
              </a:rPr>
              <a:t>“Pornography promises orgasms without intimacy.  The arousal that makes it so attractive is ultimately spiritual to the core.  Satan isn’t a creator but a plagiarist.  His power is parasitic, latching on to good impulses and directing them toward his own purpose.  God intends a man to feel the wildness of sexuality in the self-giving union with his wife.  And a man is meant to, when necessary, fight for his family, his people, for the weak and vulnerable who are being oppressed.  The drive to the ecstasy of just love is a gospel matter.  The sexual union pictures the cosmic mystery of the union of Christ and his church.  The call to fight is grounded in a God who protects his people, a Shepherd Christ who grabs his sheep from the jaws of the wolves.”</a:t>
            </a:r>
            <a:endParaRPr lang="en-US" sz="2000" dirty="0">
              <a:solidFill>
                <a:schemeClr val="bg1">
                  <a:lumMod val="85000"/>
                </a:schemeClr>
              </a:solidFill>
            </a:endParaRPr>
          </a:p>
          <a:p>
            <a:pPr marL="914400" lvl="1" indent="-514350" algn="r">
              <a:spcBef>
                <a:spcPts val="1200"/>
              </a:spcBef>
              <a:buNone/>
            </a:pPr>
            <a:r>
              <a:rPr lang="en-US" sz="2000" dirty="0" smtClean="0">
                <a:solidFill>
                  <a:schemeClr val="bg1">
                    <a:lumMod val="85000"/>
                  </a:schemeClr>
                </a:solidFill>
              </a:rPr>
              <a:t>- Russell Moore</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III) There Must </a:t>
            </a:r>
            <a:r>
              <a:rPr lang="en-US" b="1" u="sng" dirty="0">
                <a:solidFill>
                  <a:schemeClr val="bg1">
                    <a:lumMod val="85000"/>
                  </a:schemeClr>
                </a:solidFill>
              </a:rPr>
              <a:t>B</a:t>
            </a:r>
            <a:r>
              <a:rPr lang="en-US" b="1" u="sng" dirty="0" smtClean="0">
                <a:solidFill>
                  <a:schemeClr val="bg1">
                    <a:lumMod val="85000"/>
                  </a:schemeClr>
                </a:solidFill>
              </a:rPr>
              <a:t>e a Surrender of the Mind to Christ</a:t>
            </a:r>
            <a:r>
              <a:rPr lang="en-US" b="1" dirty="0" smtClean="0">
                <a:solidFill>
                  <a:schemeClr val="bg1">
                    <a:lumMod val="85000"/>
                  </a:schemeClr>
                </a:solidFill>
              </a:rPr>
              <a:t> – Romans 12:2</a:t>
            </a:r>
            <a:endParaRPr lang="en-US" b="1"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III) There Must </a:t>
            </a:r>
            <a:r>
              <a:rPr lang="en-US" b="1" u="sng" dirty="0">
                <a:solidFill>
                  <a:schemeClr val="bg1">
                    <a:lumMod val="85000"/>
                  </a:schemeClr>
                </a:solidFill>
              </a:rPr>
              <a:t>B</a:t>
            </a:r>
            <a:r>
              <a:rPr lang="en-US" b="1" u="sng" dirty="0" smtClean="0">
                <a:solidFill>
                  <a:schemeClr val="bg1">
                    <a:lumMod val="85000"/>
                  </a:schemeClr>
                </a:solidFill>
              </a:rPr>
              <a:t>e a Surrender of the Mind to Christ</a:t>
            </a:r>
            <a:r>
              <a:rPr lang="en-US" b="1" dirty="0" smtClean="0">
                <a:solidFill>
                  <a:schemeClr val="bg1">
                    <a:lumMod val="85000"/>
                  </a:schemeClr>
                </a:solidFill>
              </a:rPr>
              <a:t> – Romans 12:2</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fontScale="77500" lnSpcReduction="20000"/>
          </a:bodyPr>
          <a:lstStyle/>
          <a:p>
            <a:pPr marL="0" indent="0">
              <a:lnSpc>
                <a:spcPct val="120000"/>
              </a:lnSpc>
              <a:spcBef>
                <a:spcPts val="1200"/>
              </a:spcBef>
              <a:buNone/>
            </a:pPr>
            <a:r>
              <a:rPr lang="en-US" sz="2400" dirty="0" smtClean="0">
                <a:solidFill>
                  <a:schemeClr val="bg1">
                    <a:lumMod val="85000"/>
                  </a:schemeClr>
                </a:solidFill>
              </a:rPr>
              <a:t>“Knowing God is the path to sexual purity.  And if you are in bondage to pornography and fantasies or fornication or adultery the immediate and long-term strategy of this war is: Know God! Know God! Lustful passions are the mark of the Gentiles who do not know God. (See 1 Peter 1:14; Ephesians 4:22; Romans 1:23-28)….Now we can see why it is that Paul would say that knowing God is so crucial in the war on lust and pornography and fornication and adultery.  If, by some means you get rid of lustful thoughts and slavery to pornography and fornication and adultery – without any reference to the knowledge of God, he won’t get any glory for your new behavior.  In other words, God is not just interested in what you do with your body, he is interested in – he is passionately concerned with – why you do it.  If there is no connection between your knowing God, and your sexual purity, God gets no glory and you are in the grip of another idol.  Knowing God is the path to sexual purity because the purpose of sex and the purpose of the body is to magnify the supreme worth of God and the infinite value of Jesus Christ.  And he will not be seen as supremely worthy and infinitely valuable if knowing him is not the key and the path of our liberation.”</a:t>
            </a:r>
          </a:p>
          <a:p>
            <a:pPr marL="0" indent="0" algn="r">
              <a:lnSpc>
                <a:spcPct val="120000"/>
              </a:lnSpc>
              <a:spcBef>
                <a:spcPts val="0"/>
              </a:spcBef>
              <a:buNone/>
            </a:pPr>
            <a:r>
              <a:rPr lang="en-US" sz="2400" dirty="0" smtClean="0">
                <a:solidFill>
                  <a:schemeClr val="bg1">
                    <a:lumMod val="85000"/>
                  </a:schemeClr>
                </a:solidFill>
              </a:rPr>
              <a:t>- John Piper</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III) There Must </a:t>
            </a:r>
            <a:r>
              <a:rPr lang="en-US" b="1" u="sng" dirty="0">
                <a:solidFill>
                  <a:schemeClr val="bg1">
                    <a:lumMod val="85000"/>
                  </a:schemeClr>
                </a:solidFill>
              </a:rPr>
              <a:t>B</a:t>
            </a:r>
            <a:r>
              <a:rPr lang="en-US" b="1" u="sng" dirty="0" smtClean="0">
                <a:solidFill>
                  <a:schemeClr val="bg1">
                    <a:lumMod val="85000"/>
                  </a:schemeClr>
                </a:solidFill>
              </a:rPr>
              <a:t>e a Surrender of the Mind to Christ</a:t>
            </a:r>
            <a:r>
              <a:rPr lang="en-US" b="1" dirty="0" smtClean="0">
                <a:solidFill>
                  <a:schemeClr val="bg1">
                    <a:lumMod val="85000"/>
                  </a:schemeClr>
                </a:solidFill>
              </a:rPr>
              <a:t> – Romans 12:2</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fight the urge to conform and give in</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III) There Must </a:t>
            </a:r>
            <a:r>
              <a:rPr lang="en-US" b="1" u="sng" dirty="0">
                <a:solidFill>
                  <a:schemeClr val="bg1">
                    <a:lumMod val="85000"/>
                  </a:schemeClr>
                </a:solidFill>
              </a:rPr>
              <a:t>B</a:t>
            </a:r>
            <a:r>
              <a:rPr lang="en-US" b="1" u="sng" dirty="0" smtClean="0">
                <a:solidFill>
                  <a:schemeClr val="bg1">
                    <a:lumMod val="85000"/>
                  </a:schemeClr>
                </a:solidFill>
              </a:rPr>
              <a:t>e a Surrender of the Mind to Christ</a:t>
            </a:r>
            <a:r>
              <a:rPr lang="en-US" b="1" dirty="0" smtClean="0">
                <a:solidFill>
                  <a:schemeClr val="bg1">
                    <a:lumMod val="85000"/>
                  </a:schemeClr>
                </a:solidFill>
              </a:rPr>
              <a:t> – Romans 12:2</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fight the urge to conform and give in</a:t>
            </a:r>
          </a:p>
          <a:p>
            <a:pPr marL="457200" indent="-457200">
              <a:spcBef>
                <a:spcPts val="0"/>
              </a:spcBef>
              <a:buNone/>
            </a:pPr>
            <a:endParaRPr lang="en-US" sz="2000" dirty="0" smtClean="0">
              <a:solidFill>
                <a:schemeClr val="bg1">
                  <a:lumMod val="85000"/>
                </a:schemeClr>
              </a:solidFill>
            </a:endParaRPr>
          </a:p>
          <a:p>
            <a:pPr marL="457200" indent="-457200">
              <a:spcBef>
                <a:spcPts val="0"/>
              </a:spcBef>
              <a:buNone/>
            </a:pPr>
            <a:endParaRPr lang="en-US" sz="2000" dirty="0" smtClean="0">
              <a:solidFill>
                <a:schemeClr val="bg1">
                  <a:lumMod val="85000"/>
                </a:schemeClr>
              </a:solidFill>
            </a:endParaRPr>
          </a:p>
          <a:p>
            <a:pPr marL="457200" indent="-457200" algn="ctr">
              <a:spcBef>
                <a:spcPts val="0"/>
              </a:spcBef>
              <a:buNone/>
            </a:pPr>
            <a:r>
              <a:rPr lang="en-US" sz="2000" dirty="0" smtClean="0">
                <a:solidFill>
                  <a:schemeClr val="bg1">
                    <a:lumMod val="85000"/>
                  </a:schemeClr>
                </a:solidFill>
              </a:rPr>
              <a:t>Meet Mr. and Mrs. Crystal Meth.</a:t>
            </a:r>
          </a:p>
          <a:p>
            <a:pPr marL="457200" indent="-457200" algn="ctr">
              <a:spcBef>
                <a:spcPts val="0"/>
              </a:spcBef>
              <a:buNone/>
            </a:pPr>
            <a:r>
              <a:rPr lang="en-US" sz="2000" dirty="0" smtClean="0">
                <a:solidFill>
                  <a:schemeClr val="bg1">
                    <a:lumMod val="85000"/>
                  </a:schemeClr>
                </a:solidFill>
              </a:rPr>
              <a:t>I destroy homes-I tear families apart.</a:t>
            </a:r>
          </a:p>
          <a:p>
            <a:pPr marL="457200" indent="-457200" algn="ctr">
              <a:spcBef>
                <a:spcPts val="0"/>
              </a:spcBef>
              <a:buNone/>
            </a:pPr>
            <a:r>
              <a:rPr lang="en-US" sz="2000" dirty="0" smtClean="0">
                <a:solidFill>
                  <a:schemeClr val="bg1">
                    <a:lumMod val="85000"/>
                  </a:schemeClr>
                </a:solidFill>
              </a:rPr>
              <a:t>I take your children and that’s just a start.</a:t>
            </a:r>
          </a:p>
          <a:p>
            <a:pPr marL="457200" indent="-457200" algn="ctr">
              <a:spcBef>
                <a:spcPts val="0"/>
              </a:spcBef>
              <a:buNone/>
            </a:pPr>
            <a:r>
              <a:rPr lang="en-US" sz="2000" dirty="0" smtClean="0">
                <a:solidFill>
                  <a:schemeClr val="bg1">
                    <a:lumMod val="85000"/>
                  </a:schemeClr>
                </a:solidFill>
              </a:rPr>
              <a:t>I’m more valued than diamonds, more precious than gold.</a:t>
            </a:r>
          </a:p>
          <a:p>
            <a:pPr marL="457200" indent="-457200" algn="ctr">
              <a:spcBef>
                <a:spcPts val="0"/>
              </a:spcBef>
              <a:buNone/>
            </a:pPr>
            <a:r>
              <a:rPr lang="en-US" sz="2000" dirty="0" smtClean="0">
                <a:solidFill>
                  <a:schemeClr val="bg1">
                    <a:lumMod val="85000"/>
                  </a:schemeClr>
                </a:solidFill>
              </a:rPr>
              <a:t>The sorrow I bring is a sight to behold.</a:t>
            </a:r>
          </a:p>
          <a:p>
            <a:pPr marL="457200" indent="-457200" algn="ctr">
              <a:spcBef>
                <a:spcPts val="0"/>
              </a:spcBef>
              <a:buNone/>
            </a:pPr>
            <a:r>
              <a:rPr lang="en-US" sz="2000" dirty="0" smtClean="0">
                <a:solidFill>
                  <a:schemeClr val="bg1">
                    <a:lumMod val="85000"/>
                  </a:schemeClr>
                </a:solidFill>
              </a:rPr>
              <a:t>If you need me, remember, I’m easily found.</a:t>
            </a:r>
          </a:p>
          <a:p>
            <a:pPr marL="457200" indent="-457200" algn="ctr">
              <a:spcBef>
                <a:spcPts val="0"/>
              </a:spcBef>
              <a:buNone/>
            </a:pPr>
            <a:r>
              <a:rPr lang="en-US" sz="2000" dirty="0" smtClean="0">
                <a:solidFill>
                  <a:schemeClr val="bg1">
                    <a:lumMod val="85000"/>
                  </a:schemeClr>
                </a:solidFill>
              </a:rPr>
              <a:t>I live all around you, in school and in town.</a:t>
            </a:r>
          </a:p>
          <a:p>
            <a:pPr marL="457200" indent="-457200" algn="ctr">
              <a:spcBef>
                <a:spcPts val="0"/>
              </a:spcBef>
              <a:buNone/>
            </a:pPr>
            <a:r>
              <a:rPr lang="en-US" sz="2000" dirty="0" smtClean="0">
                <a:solidFill>
                  <a:schemeClr val="bg1">
                    <a:lumMod val="85000"/>
                  </a:schemeClr>
                </a:solidFill>
              </a:rPr>
              <a:t>I live with the rich, I live with the poor.</a:t>
            </a:r>
          </a:p>
          <a:p>
            <a:pPr marL="457200" indent="-457200" algn="ctr">
              <a:spcBef>
                <a:spcPts val="0"/>
              </a:spcBef>
              <a:buNone/>
            </a:pPr>
            <a:r>
              <a:rPr lang="en-US" sz="2000" dirty="0" smtClean="0">
                <a:solidFill>
                  <a:schemeClr val="bg1">
                    <a:lumMod val="85000"/>
                  </a:schemeClr>
                </a:solidFill>
              </a:rPr>
              <a:t>I live just down the street and maybe next door.</a:t>
            </a:r>
          </a:p>
          <a:p>
            <a:pPr marL="457200" indent="-457200" algn="ctr">
              <a:spcBef>
                <a:spcPts val="0"/>
              </a:spcBef>
              <a:buNone/>
            </a:pPr>
            <a:r>
              <a:rPr lang="en-US" sz="2000" dirty="0" smtClean="0">
                <a:solidFill>
                  <a:schemeClr val="bg1">
                    <a:lumMod val="85000"/>
                  </a:schemeClr>
                </a:solidFill>
              </a:rPr>
              <a:t>I’m made in a lab, but not one like you think.</a:t>
            </a:r>
          </a:p>
          <a:p>
            <a:pPr marL="457200" indent="-457200" algn="ctr">
              <a:spcBef>
                <a:spcPts val="0"/>
              </a:spcBef>
              <a:buNone/>
            </a:pPr>
            <a:r>
              <a:rPr lang="en-US" sz="2000" dirty="0" smtClean="0">
                <a:solidFill>
                  <a:schemeClr val="bg1">
                    <a:lumMod val="85000"/>
                  </a:schemeClr>
                </a:solidFill>
              </a:rPr>
              <a:t> I can be made under the kitchen sink,</a:t>
            </a:r>
          </a:p>
          <a:p>
            <a:pPr marL="457200" indent="-457200" algn="ctr">
              <a:spcBef>
                <a:spcPts val="0"/>
              </a:spcBef>
              <a:buNone/>
            </a:pPr>
            <a:r>
              <a:rPr lang="en-US" sz="2000" dirty="0" smtClean="0">
                <a:solidFill>
                  <a:schemeClr val="bg1">
                    <a:lumMod val="85000"/>
                  </a:schemeClr>
                </a:solidFill>
              </a:rPr>
              <a: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lumMod val="85000"/>
                  </a:schemeClr>
                </a:solidFill>
              </a:rPr>
              <a:t>Some Opening Thoughts and Observations About Sexual Addictions</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r>
              <a:rPr lang="en-US" sz="2600" dirty="0" smtClean="0">
                <a:solidFill>
                  <a:schemeClr val="bg1">
                    <a:lumMod val="85000"/>
                  </a:schemeClr>
                </a:solidFill>
              </a:rPr>
              <a:t>Sex is  a good gift from a great God.</a:t>
            </a:r>
          </a:p>
          <a:p>
            <a:pPr>
              <a:buNone/>
            </a:pPr>
            <a:endParaRPr lang="en-US" sz="2600"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III) There Must </a:t>
            </a:r>
            <a:r>
              <a:rPr lang="en-US" b="1" u="sng" dirty="0">
                <a:solidFill>
                  <a:schemeClr val="bg1">
                    <a:lumMod val="85000"/>
                  </a:schemeClr>
                </a:solidFill>
              </a:rPr>
              <a:t>B</a:t>
            </a:r>
            <a:r>
              <a:rPr lang="en-US" b="1" u="sng" dirty="0" smtClean="0">
                <a:solidFill>
                  <a:schemeClr val="bg1">
                    <a:lumMod val="85000"/>
                  </a:schemeClr>
                </a:solidFill>
              </a:rPr>
              <a:t>e a Surrender of the Mind to Christ</a:t>
            </a:r>
            <a:r>
              <a:rPr lang="en-US" b="1" dirty="0" smtClean="0">
                <a:solidFill>
                  <a:schemeClr val="bg1">
                    <a:lumMod val="85000"/>
                  </a:schemeClr>
                </a:solidFill>
              </a:rPr>
              <a:t> – Romans 12:2</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fight the urge to conform and give in</a:t>
            </a:r>
          </a:p>
          <a:p>
            <a:pPr marL="457200" indent="-457200">
              <a:spcBef>
                <a:spcPts val="0"/>
              </a:spcBef>
              <a:buNone/>
            </a:pPr>
            <a:endParaRPr lang="en-US" sz="2000" dirty="0" smtClean="0">
              <a:solidFill>
                <a:schemeClr val="bg1">
                  <a:lumMod val="85000"/>
                </a:schemeClr>
              </a:solidFill>
            </a:endParaRPr>
          </a:p>
          <a:p>
            <a:pPr marL="457200" indent="-457200" algn="ctr">
              <a:spcBef>
                <a:spcPts val="0"/>
              </a:spcBef>
              <a:buNone/>
            </a:pPr>
            <a:r>
              <a:rPr lang="en-US" sz="2000" dirty="0" smtClean="0">
                <a:solidFill>
                  <a:schemeClr val="bg1">
                    <a:lumMod val="85000"/>
                  </a:schemeClr>
                </a:solidFill>
              </a:rPr>
              <a:t>…</a:t>
            </a:r>
          </a:p>
          <a:p>
            <a:pPr marL="457200" indent="-457200" algn="ctr">
              <a:spcBef>
                <a:spcPts val="0"/>
              </a:spcBef>
              <a:buNone/>
            </a:pPr>
            <a:r>
              <a:rPr lang="en-US" sz="2000" dirty="0" smtClean="0">
                <a:solidFill>
                  <a:schemeClr val="bg1">
                    <a:lumMod val="85000"/>
                  </a:schemeClr>
                </a:solidFill>
              </a:rPr>
              <a:t>In your child’s closet, and even out in the woods.</a:t>
            </a:r>
          </a:p>
          <a:p>
            <a:pPr marL="457200" indent="-457200" algn="ctr">
              <a:spcBef>
                <a:spcPts val="0"/>
              </a:spcBef>
              <a:buNone/>
            </a:pPr>
            <a:r>
              <a:rPr lang="en-US" sz="2000" dirty="0" smtClean="0">
                <a:solidFill>
                  <a:schemeClr val="bg1">
                    <a:lumMod val="85000"/>
                  </a:schemeClr>
                </a:solidFill>
              </a:rPr>
              <a:t>If this scares you to death, then it certainly should.</a:t>
            </a:r>
          </a:p>
          <a:p>
            <a:pPr marL="457200" indent="-457200" algn="ctr">
              <a:spcBef>
                <a:spcPts val="0"/>
              </a:spcBef>
              <a:buNone/>
            </a:pPr>
            <a:r>
              <a:rPr lang="en-US" sz="2000" dirty="0" smtClean="0">
                <a:solidFill>
                  <a:schemeClr val="bg1">
                    <a:lumMod val="85000"/>
                  </a:schemeClr>
                </a:solidFill>
              </a:rPr>
              <a:t>I have many names.  But there’s one you’ll know best.</a:t>
            </a:r>
          </a:p>
          <a:p>
            <a:pPr marL="457200" indent="-457200" algn="ctr">
              <a:spcBef>
                <a:spcPts val="0"/>
              </a:spcBef>
              <a:buNone/>
            </a:pPr>
            <a:r>
              <a:rPr lang="en-US" sz="2000" dirty="0" smtClean="0">
                <a:solidFill>
                  <a:schemeClr val="bg1">
                    <a:lumMod val="85000"/>
                  </a:schemeClr>
                </a:solidFill>
              </a:rPr>
              <a:t>I’m sure you’ve heard of me, my name is Crystal Meth.</a:t>
            </a:r>
          </a:p>
          <a:p>
            <a:pPr marL="457200" indent="-457200" algn="ctr">
              <a:spcBef>
                <a:spcPts val="0"/>
              </a:spcBef>
              <a:buNone/>
            </a:pPr>
            <a:r>
              <a:rPr lang="en-US" sz="2000" dirty="0" smtClean="0">
                <a:solidFill>
                  <a:schemeClr val="bg1">
                    <a:lumMod val="85000"/>
                  </a:schemeClr>
                </a:solidFill>
              </a:rPr>
              <a:t>My power is awesome, try me, you’ll see.</a:t>
            </a:r>
          </a:p>
          <a:p>
            <a:pPr marL="457200" indent="-457200" algn="ctr">
              <a:spcBef>
                <a:spcPts val="0"/>
              </a:spcBef>
              <a:buNone/>
            </a:pPr>
            <a:r>
              <a:rPr lang="en-US" sz="2000" dirty="0" smtClean="0">
                <a:solidFill>
                  <a:schemeClr val="bg1">
                    <a:lumMod val="85000"/>
                  </a:schemeClr>
                </a:solidFill>
              </a:rPr>
              <a:t>But if you do, you may never break free.</a:t>
            </a:r>
          </a:p>
          <a:p>
            <a:pPr marL="457200" indent="-457200" algn="ctr">
              <a:spcBef>
                <a:spcPts val="0"/>
              </a:spcBef>
              <a:buNone/>
            </a:pPr>
            <a:r>
              <a:rPr lang="en-US" sz="2000" dirty="0" smtClean="0">
                <a:solidFill>
                  <a:schemeClr val="bg1">
                    <a:lumMod val="85000"/>
                  </a:schemeClr>
                </a:solidFill>
              </a:rPr>
              <a:t>Just try me once and I might let you go.</a:t>
            </a:r>
          </a:p>
          <a:p>
            <a:pPr marL="457200" indent="-457200" algn="ctr">
              <a:spcBef>
                <a:spcPts val="0"/>
              </a:spcBef>
              <a:buNone/>
            </a:pPr>
            <a:r>
              <a:rPr lang="en-US" sz="2000" dirty="0" smtClean="0">
                <a:solidFill>
                  <a:schemeClr val="bg1">
                    <a:lumMod val="85000"/>
                  </a:schemeClr>
                </a:solidFill>
              </a:rPr>
              <a:t>But if you try me twice, then I’ll own your soul.</a:t>
            </a:r>
          </a:p>
          <a:p>
            <a:pPr marL="457200" indent="-457200" algn="ctr">
              <a:spcBef>
                <a:spcPts val="0"/>
              </a:spcBef>
              <a:buNone/>
            </a:pPr>
            <a:r>
              <a:rPr lang="en-US" sz="2000" dirty="0" smtClean="0">
                <a:solidFill>
                  <a:schemeClr val="bg1">
                    <a:lumMod val="85000"/>
                  </a:schemeClr>
                </a:solidFill>
              </a:rPr>
              <a:t>When I posses you, you’ll steal and you’ll lie.</a:t>
            </a:r>
          </a:p>
          <a:p>
            <a:pPr marL="457200" indent="-457200" algn="ctr">
              <a:spcBef>
                <a:spcPts val="0"/>
              </a:spcBef>
              <a:buNone/>
            </a:pPr>
            <a:r>
              <a:rPr lang="en-US" sz="2000" dirty="0" smtClean="0">
                <a:solidFill>
                  <a:schemeClr val="bg1">
                    <a:lumMod val="85000"/>
                  </a:schemeClr>
                </a:solidFill>
              </a:rPr>
              <a:t>You’ll do what you have to do, just to get high.</a:t>
            </a:r>
          </a:p>
          <a:p>
            <a:pPr marL="457200" indent="-457200" algn="ctr">
              <a:spcBef>
                <a:spcPts val="0"/>
              </a:spcBef>
              <a:buNone/>
            </a:pPr>
            <a:r>
              <a:rPr lang="en-US" sz="2000" dirty="0" smtClean="0">
                <a:solidFill>
                  <a:schemeClr val="bg1">
                    <a:lumMod val="85000"/>
                  </a:schemeClr>
                </a:solidFill>
              </a:rPr>
              <a:t>…</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III) There Must </a:t>
            </a:r>
            <a:r>
              <a:rPr lang="en-US" b="1" u="sng" dirty="0">
                <a:solidFill>
                  <a:schemeClr val="bg1">
                    <a:lumMod val="85000"/>
                  </a:schemeClr>
                </a:solidFill>
              </a:rPr>
              <a:t>B</a:t>
            </a:r>
            <a:r>
              <a:rPr lang="en-US" b="1" u="sng" dirty="0" smtClean="0">
                <a:solidFill>
                  <a:schemeClr val="bg1">
                    <a:lumMod val="85000"/>
                  </a:schemeClr>
                </a:solidFill>
              </a:rPr>
              <a:t>e a Surrender of the Mind to Christ</a:t>
            </a:r>
            <a:r>
              <a:rPr lang="en-US" b="1" dirty="0" smtClean="0">
                <a:solidFill>
                  <a:schemeClr val="bg1">
                    <a:lumMod val="85000"/>
                  </a:schemeClr>
                </a:solidFill>
              </a:rPr>
              <a:t> – Romans 12:2</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fight the urge to conform and give in</a:t>
            </a:r>
          </a:p>
          <a:p>
            <a:pPr marL="457200" indent="-457200">
              <a:spcBef>
                <a:spcPts val="0"/>
              </a:spcBef>
              <a:buNone/>
            </a:pPr>
            <a:endParaRPr lang="en-US" sz="2000" dirty="0" smtClean="0">
              <a:solidFill>
                <a:schemeClr val="bg1">
                  <a:lumMod val="85000"/>
                </a:schemeClr>
              </a:solidFill>
            </a:endParaRPr>
          </a:p>
          <a:p>
            <a:pPr marL="457200" indent="-457200" algn="ctr">
              <a:spcBef>
                <a:spcPts val="0"/>
              </a:spcBef>
              <a:buNone/>
            </a:pPr>
            <a:r>
              <a:rPr lang="en-US" sz="2000" dirty="0" smtClean="0">
                <a:solidFill>
                  <a:schemeClr val="bg1">
                    <a:lumMod val="85000"/>
                  </a:schemeClr>
                </a:solidFill>
              </a:rPr>
              <a:t>…</a:t>
            </a:r>
          </a:p>
          <a:p>
            <a:pPr marL="457200" indent="-457200" algn="ctr">
              <a:spcBef>
                <a:spcPts val="0"/>
              </a:spcBef>
              <a:buNone/>
            </a:pPr>
            <a:r>
              <a:rPr lang="en-US" sz="2000" dirty="0" smtClean="0">
                <a:solidFill>
                  <a:schemeClr val="bg1">
                    <a:lumMod val="85000"/>
                  </a:schemeClr>
                </a:solidFill>
              </a:rPr>
              <a:t>The crimes you commit for my narcotic charms, </a:t>
            </a:r>
          </a:p>
          <a:p>
            <a:pPr marL="457200" indent="-457200" algn="ctr">
              <a:spcBef>
                <a:spcPts val="0"/>
              </a:spcBef>
              <a:buNone/>
            </a:pPr>
            <a:r>
              <a:rPr lang="en-US" sz="2000" dirty="0" smtClean="0">
                <a:solidFill>
                  <a:schemeClr val="bg1">
                    <a:lumMod val="85000"/>
                  </a:schemeClr>
                </a:solidFill>
              </a:rPr>
              <a:t>Will be worth the pleasure you feel in my arms.</a:t>
            </a:r>
          </a:p>
          <a:p>
            <a:pPr marL="457200" indent="-457200" algn="ctr">
              <a:spcBef>
                <a:spcPts val="0"/>
              </a:spcBef>
              <a:buNone/>
            </a:pPr>
            <a:r>
              <a:rPr lang="en-US" sz="2000" dirty="0" smtClean="0">
                <a:solidFill>
                  <a:schemeClr val="bg1">
                    <a:lumMod val="85000"/>
                  </a:schemeClr>
                </a:solidFill>
              </a:rPr>
              <a:t>You’ll lie to your mother; you’ll steal from your dad.</a:t>
            </a:r>
          </a:p>
          <a:p>
            <a:pPr marL="457200" indent="-457200" algn="ctr">
              <a:spcBef>
                <a:spcPts val="0"/>
              </a:spcBef>
              <a:buNone/>
            </a:pPr>
            <a:r>
              <a:rPr lang="en-US" sz="2000" dirty="0" smtClean="0">
                <a:solidFill>
                  <a:schemeClr val="bg1">
                    <a:lumMod val="85000"/>
                  </a:schemeClr>
                </a:solidFill>
              </a:rPr>
              <a:t>When you see their tears, you must feel sad.</a:t>
            </a:r>
          </a:p>
          <a:p>
            <a:pPr marL="457200" indent="-457200" algn="ctr">
              <a:spcBef>
                <a:spcPts val="0"/>
              </a:spcBef>
              <a:buNone/>
            </a:pPr>
            <a:r>
              <a:rPr lang="en-US" sz="2000" dirty="0" smtClean="0">
                <a:solidFill>
                  <a:schemeClr val="bg1">
                    <a:lumMod val="85000"/>
                  </a:schemeClr>
                </a:solidFill>
              </a:rPr>
              <a:t>Just forget your morals and how you were raised.</a:t>
            </a:r>
          </a:p>
          <a:p>
            <a:pPr marL="457200" indent="-457200" algn="ctr">
              <a:spcBef>
                <a:spcPts val="0"/>
              </a:spcBef>
              <a:buNone/>
            </a:pPr>
            <a:r>
              <a:rPr lang="en-US" sz="2000" dirty="0" smtClean="0">
                <a:solidFill>
                  <a:schemeClr val="bg1">
                    <a:lumMod val="85000"/>
                  </a:schemeClr>
                </a:solidFill>
              </a:rPr>
              <a:t>I’ll be your conscience, I’ll teach you my ways.</a:t>
            </a:r>
          </a:p>
          <a:p>
            <a:pPr marL="457200" indent="-457200" algn="ctr">
              <a:spcBef>
                <a:spcPts val="0"/>
              </a:spcBef>
              <a:buNone/>
            </a:pPr>
            <a:r>
              <a:rPr lang="en-US" sz="2000" dirty="0" smtClean="0">
                <a:solidFill>
                  <a:schemeClr val="bg1">
                    <a:lumMod val="85000"/>
                  </a:schemeClr>
                </a:solidFill>
              </a:rPr>
              <a:t>I take kids from their parents; I take parents from their kids.</a:t>
            </a:r>
          </a:p>
          <a:p>
            <a:pPr marL="457200" indent="-457200" algn="ctr">
              <a:spcBef>
                <a:spcPts val="0"/>
              </a:spcBef>
              <a:buNone/>
            </a:pPr>
            <a:r>
              <a:rPr lang="en-US" sz="2000" dirty="0" smtClean="0">
                <a:solidFill>
                  <a:schemeClr val="bg1">
                    <a:lumMod val="85000"/>
                  </a:schemeClr>
                </a:solidFill>
              </a:rPr>
              <a:t>I turn people from God, I separate friends.</a:t>
            </a:r>
          </a:p>
          <a:p>
            <a:pPr marL="457200" indent="-457200" algn="ctr">
              <a:spcBef>
                <a:spcPts val="0"/>
              </a:spcBef>
              <a:buNone/>
            </a:pPr>
            <a:r>
              <a:rPr lang="en-US" sz="2000" dirty="0" smtClean="0">
                <a:solidFill>
                  <a:schemeClr val="bg1">
                    <a:lumMod val="85000"/>
                  </a:schemeClr>
                </a:solidFill>
              </a:rPr>
              <a:t>I’ll take everything from you, your looks and your pride.</a:t>
            </a:r>
          </a:p>
          <a:p>
            <a:pPr marL="457200" indent="-457200" algn="ctr">
              <a:spcBef>
                <a:spcPts val="0"/>
              </a:spcBef>
              <a:buNone/>
            </a:pPr>
            <a:r>
              <a:rPr lang="en-US" sz="2000" dirty="0" smtClean="0">
                <a:solidFill>
                  <a:schemeClr val="bg1">
                    <a:lumMod val="85000"/>
                  </a:schemeClr>
                </a:solidFill>
              </a:rPr>
              <a:t>I’ll be with you always, right by your side.</a:t>
            </a:r>
          </a:p>
          <a:p>
            <a:pPr marL="457200" indent="-457200" algn="ctr">
              <a:spcBef>
                <a:spcPts val="0"/>
              </a:spcBef>
              <a:buNone/>
            </a:pPr>
            <a:r>
              <a:rPr lang="en-US" sz="2000" dirty="0" smtClean="0">
                <a:solidFill>
                  <a:schemeClr val="bg1">
                    <a:lumMod val="85000"/>
                  </a:schemeClr>
                </a:solidFill>
              </a:rPr>
              <a:t>…</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III) There Must </a:t>
            </a:r>
            <a:r>
              <a:rPr lang="en-US" b="1" u="sng" dirty="0">
                <a:solidFill>
                  <a:schemeClr val="bg1">
                    <a:lumMod val="85000"/>
                  </a:schemeClr>
                </a:solidFill>
              </a:rPr>
              <a:t>B</a:t>
            </a:r>
            <a:r>
              <a:rPr lang="en-US" b="1" u="sng" dirty="0" smtClean="0">
                <a:solidFill>
                  <a:schemeClr val="bg1">
                    <a:lumMod val="85000"/>
                  </a:schemeClr>
                </a:solidFill>
              </a:rPr>
              <a:t>e a Surrender of the Mind to Christ</a:t>
            </a:r>
            <a:r>
              <a:rPr lang="en-US" b="1" dirty="0" smtClean="0">
                <a:solidFill>
                  <a:schemeClr val="bg1">
                    <a:lumMod val="85000"/>
                  </a:schemeClr>
                </a:solidFill>
              </a:rPr>
              <a:t> – Romans 12:2</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fight the urge to conform and give in</a:t>
            </a:r>
          </a:p>
          <a:p>
            <a:pPr marL="457200" indent="-457200">
              <a:spcBef>
                <a:spcPts val="0"/>
              </a:spcBef>
              <a:buNone/>
            </a:pPr>
            <a:endParaRPr lang="en-US" sz="2000" dirty="0" smtClean="0">
              <a:solidFill>
                <a:schemeClr val="bg1">
                  <a:lumMod val="85000"/>
                </a:schemeClr>
              </a:solidFill>
            </a:endParaRPr>
          </a:p>
          <a:p>
            <a:pPr marL="457200" indent="-457200" algn="ctr">
              <a:spcBef>
                <a:spcPts val="0"/>
              </a:spcBef>
              <a:buNone/>
            </a:pPr>
            <a:r>
              <a:rPr lang="en-US" sz="2000" dirty="0" smtClean="0">
                <a:solidFill>
                  <a:schemeClr val="bg1">
                    <a:lumMod val="85000"/>
                  </a:schemeClr>
                </a:solidFill>
              </a:rPr>
              <a:t>…</a:t>
            </a:r>
          </a:p>
          <a:p>
            <a:pPr marL="457200" indent="-457200" algn="ctr">
              <a:spcBef>
                <a:spcPts val="0"/>
              </a:spcBef>
              <a:buNone/>
            </a:pPr>
            <a:r>
              <a:rPr lang="en-US" sz="2000" dirty="0" smtClean="0">
                <a:solidFill>
                  <a:schemeClr val="bg1">
                    <a:lumMod val="85000"/>
                  </a:schemeClr>
                </a:solidFill>
              </a:rPr>
              <a:t>You’ll give up everything, your family, your home.</a:t>
            </a:r>
          </a:p>
          <a:p>
            <a:pPr marL="457200" indent="-457200" algn="ctr">
              <a:spcBef>
                <a:spcPts val="0"/>
              </a:spcBef>
              <a:buNone/>
            </a:pPr>
            <a:r>
              <a:rPr lang="en-US" sz="2000" dirty="0" smtClean="0">
                <a:solidFill>
                  <a:schemeClr val="bg1">
                    <a:lumMod val="85000"/>
                  </a:schemeClr>
                </a:solidFill>
              </a:rPr>
              <a:t>Your money, your true friend, then you’ll be alone.</a:t>
            </a:r>
          </a:p>
          <a:p>
            <a:pPr marL="457200" indent="-457200" algn="ctr">
              <a:spcBef>
                <a:spcPts val="0"/>
              </a:spcBef>
              <a:buNone/>
            </a:pPr>
            <a:r>
              <a:rPr lang="en-US" sz="2000" dirty="0" smtClean="0">
                <a:solidFill>
                  <a:schemeClr val="bg1">
                    <a:lumMod val="85000"/>
                  </a:schemeClr>
                </a:solidFill>
              </a:rPr>
              <a:t>I’ll take and take till you have no more to give.</a:t>
            </a:r>
          </a:p>
          <a:p>
            <a:pPr marL="457200" indent="-457200" algn="ctr">
              <a:spcBef>
                <a:spcPts val="0"/>
              </a:spcBef>
              <a:buNone/>
            </a:pPr>
            <a:r>
              <a:rPr lang="en-US" sz="2000" dirty="0" smtClean="0">
                <a:solidFill>
                  <a:schemeClr val="bg1">
                    <a:lumMod val="85000"/>
                  </a:schemeClr>
                </a:solidFill>
              </a:rPr>
              <a:t>When I finish with you, you’ll be lucky to live.</a:t>
            </a:r>
          </a:p>
          <a:p>
            <a:pPr marL="457200" indent="-457200" algn="ctr">
              <a:spcBef>
                <a:spcPts val="0"/>
              </a:spcBef>
              <a:buNone/>
            </a:pPr>
            <a:r>
              <a:rPr lang="en-US" sz="2000" dirty="0" smtClean="0">
                <a:solidFill>
                  <a:schemeClr val="bg1">
                    <a:lumMod val="85000"/>
                  </a:schemeClr>
                </a:solidFill>
              </a:rPr>
              <a:t>If you try me, be warned, this is not a game.</a:t>
            </a:r>
          </a:p>
          <a:p>
            <a:pPr marL="457200" indent="-457200" algn="ctr">
              <a:spcBef>
                <a:spcPts val="0"/>
              </a:spcBef>
              <a:buNone/>
            </a:pPr>
            <a:r>
              <a:rPr lang="en-US" sz="2000" dirty="0" smtClean="0">
                <a:solidFill>
                  <a:schemeClr val="bg1">
                    <a:lumMod val="85000"/>
                  </a:schemeClr>
                </a:solidFill>
              </a:rPr>
              <a:t>If I’m given the chance, I’ll drive you insane.</a:t>
            </a:r>
          </a:p>
          <a:p>
            <a:pPr marL="457200" indent="-457200" algn="ctr">
              <a:spcBef>
                <a:spcPts val="0"/>
              </a:spcBef>
              <a:buNone/>
            </a:pPr>
            <a:r>
              <a:rPr lang="en-US" sz="2000" dirty="0" smtClean="0">
                <a:solidFill>
                  <a:schemeClr val="bg1">
                    <a:lumMod val="85000"/>
                  </a:schemeClr>
                </a:solidFill>
              </a:rPr>
              <a:t>I’ll ravage your body; I’ll control your mind.</a:t>
            </a:r>
          </a:p>
          <a:p>
            <a:pPr marL="457200" indent="-457200" algn="ctr">
              <a:spcBef>
                <a:spcPts val="0"/>
              </a:spcBef>
              <a:buNone/>
            </a:pPr>
            <a:r>
              <a:rPr lang="en-US" sz="2000" dirty="0" smtClean="0">
                <a:solidFill>
                  <a:schemeClr val="bg1">
                    <a:lumMod val="85000"/>
                  </a:schemeClr>
                </a:solidFill>
              </a:rPr>
              <a:t>I’ll own you completely; your soul will be mine.</a:t>
            </a:r>
          </a:p>
          <a:p>
            <a:pPr marL="457200" indent="-457200" algn="ctr">
              <a:spcBef>
                <a:spcPts val="0"/>
              </a:spcBef>
              <a:buNone/>
            </a:pPr>
            <a:r>
              <a:rPr lang="en-US" sz="2000" dirty="0" smtClean="0">
                <a:solidFill>
                  <a:schemeClr val="bg1">
                    <a:lumMod val="85000"/>
                  </a:schemeClr>
                </a:solidFill>
              </a:rPr>
              <a:t>The nightmares I’ll give you when you’re lying in bed, </a:t>
            </a:r>
          </a:p>
          <a:p>
            <a:pPr marL="457200" indent="-457200" algn="ctr">
              <a:spcBef>
                <a:spcPts val="0"/>
              </a:spcBef>
              <a:buNone/>
            </a:pPr>
            <a:r>
              <a:rPr lang="en-US" sz="2000" dirty="0" smtClean="0">
                <a:solidFill>
                  <a:schemeClr val="bg1">
                    <a:lumMod val="85000"/>
                  </a:schemeClr>
                </a:solidFill>
              </a:rPr>
              <a:t>And the voices you’ll hear from inside your head.</a:t>
            </a:r>
          </a:p>
          <a:p>
            <a:pPr marL="457200" indent="-457200" algn="ctr">
              <a:spcBef>
                <a:spcPts val="0"/>
              </a:spcBef>
              <a:buNone/>
            </a:pPr>
            <a:r>
              <a:rPr lang="en-US" sz="2000" dirty="0" smtClean="0">
                <a:solidFill>
                  <a:schemeClr val="bg1">
                    <a:lumMod val="85000"/>
                  </a:schemeClr>
                </a:solidFill>
              </a:rPr>
              <a: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III) There Must </a:t>
            </a:r>
            <a:r>
              <a:rPr lang="en-US" b="1" u="sng" dirty="0">
                <a:solidFill>
                  <a:schemeClr val="bg1">
                    <a:lumMod val="85000"/>
                  </a:schemeClr>
                </a:solidFill>
              </a:rPr>
              <a:t>B</a:t>
            </a:r>
            <a:r>
              <a:rPr lang="en-US" b="1" u="sng" dirty="0" smtClean="0">
                <a:solidFill>
                  <a:schemeClr val="bg1">
                    <a:lumMod val="85000"/>
                  </a:schemeClr>
                </a:solidFill>
              </a:rPr>
              <a:t>e a Surrender of the Mind to Christ</a:t>
            </a:r>
            <a:r>
              <a:rPr lang="en-US" b="1" dirty="0" smtClean="0">
                <a:solidFill>
                  <a:schemeClr val="bg1">
                    <a:lumMod val="85000"/>
                  </a:schemeClr>
                </a:solidFill>
              </a:rPr>
              <a:t> – Romans 12:2</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fight the urge to conform and give in</a:t>
            </a:r>
          </a:p>
          <a:p>
            <a:pPr marL="457200" indent="-457200">
              <a:spcBef>
                <a:spcPts val="0"/>
              </a:spcBef>
              <a:buNone/>
            </a:pPr>
            <a:endParaRPr lang="en-US" sz="2000" dirty="0" smtClean="0">
              <a:solidFill>
                <a:schemeClr val="bg1">
                  <a:lumMod val="85000"/>
                </a:schemeClr>
              </a:solidFill>
            </a:endParaRPr>
          </a:p>
          <a:p>
            <a:pPr marL="457200" indent="-457200" algn="ctr">
              <a:spcBef>
                <a:spcPts val="0"/>
              </a:spcBef>
              <a:buNone/>
            </a:pPr>
            <a:r>
              <a:rPr lang="en-US" sz="2000" dirty="0" smtClean="0">
                <a:solidFill>
                  <a:schemeClr val="bg1">
                    <a:lumMod val="85000"/>
                  </a:schemeClr>
                </a:solidFill>
              </a:rPr>
              <a:t>…</a:t>
            </a:r>
          </a:p>
          <a:p>
            <a:pPr marL="457200" indent="-457200" algn="ctr">
              <a:spcBef>
                <a:spcPts val="0"/>
              </a:spcBef>
              <a:buNone/>
            </a:pPr>
            <a:r>
              <a:rPr lang="en-US" sz="2000" dirty="0" smtClean="0">
                <a:solidFill>
                  <a:schemeClr val="bg1">
                    <a:lumMod val="85000"/>
                  </a:schemeClr>
                </a:solidFill>
              </a:rPr>
              <a:t>The sweats, the shakes, and the visions from me.</a:t>
            </a:r>
          </a:p>
          <a:p>
            <a:pPr marL="457200" indent="-457200" algn="ctr">
              <a:spcBef>
                <a:spcPts val="0"/>
              </a:spcBef>
              <a:buNone/>
            </a:pPr>
            <a:r>
              <a:rPr lang="en-US" sz="2000" dirty="0" smtClean="0">
                <a:solidFill>
                  <a:schemeClr val="bg1">
                    <a:lumMod val="85000"/>
                  </a:schemeClr>
                </a:solidFill>
              </a:rPr>
              <a:t>I want you to know these things are gifts from me.</a:t>
            </a:r>
          </a:p>
          <a:p>
            <a:pPr marL="457200" indent="-457200" algn="ctr">
              <a:spcBef>
                <a:spcPts val="0"/>
              </a:spcBef>
              <a:buNone/>
            </a:pPr>
            <a:r>
              <a:rPr lang="en-US" sz="2000" dirty="0" smtClean="0">
                <a:solidFill>
                  <a:schemeClr val="bg1">
                    <a:lumMod val="85000"/>
                  </a:schemeClr>
                </a:solidFill>
              </a:rPr>
              <a:t>But then it’s too late, and you’ll know in your heart</a:t>
            </a:r>
          </a:p>
          <a:p>
            <a:pPr marL="457200" indent="-457200" algn="ctr">
              <a:spcBef>
                <a:spcPts val="0"/>
              </a:spcBef>
              <a:buNone/>
            </a:pPr>
            <a:r>
              <a:rPr lang="en-US" sz="2000" dirty="0" smtClean="0">
                <a:solidFill>
                  <a:schemeClr val="bg1">
                    <a:lumMod val="85000"/>
                  </a:schemeClr>
                </a:solidFill>
              </a:rPr>
              <a:t>That you are now mine and we shall not part.</a:t>
            </a:r>
          </a:p>
          <a:p>
            <a:pPr marL="457200" indent="-457200" algn="ctr">
              <a:spcBef>
                <a:spcPts val="0"/>
              </a:spcBef>
              <a:buNone/>
            </a:pPr>
            <a:r>
              <a:rPr lang="en-US" sz="2000" dirty="0" smtClean="0">
                <a:solidFill>
                  <a:schemeClr val="bg1">
                    <a:lumMod val="85000"/>
                  </a:schemeClr>
                </a:solidFill>
              </a:rPr>
              <a:t>You’ll regret that you tried me (they always do).</a:t>
            </a:r>
          </a:p>
          <a:p>
            <a:pPr marL="457200" indent="-457200" algn="ctr">
              <a:spcBef>
                <a:spcPts val="0"/>
              </a:spcBef>
              <a:buNone/>
            </a:pPr>
            <a:r>
              <a:rPr lang="en-US" sz="2000" dirty="0" smtClean="0">
                <a:solidFill>
                  <a:schemeClr val="bg1">
                    <a:lumMod val="85000"/>
                  </a:schemeClr>
                </a:solidFill>
              </a:rPr>
              <a:t>But you came to me, not I to you.</a:t>
            </a:r>
          </a:p>
          <a:p>
            <a:pPr marL="457200" indent="-457200" algn="ctr">
              <a:spcBef>
                <a:spcPts val="0"/>
              </a:spcBef>
              <a:buNone/>
            </a:pPr>
            <a:r>
              <a:rPr lang="en-US" sz="2000" dirty="0" smtClean="0">
                <a:solidFill>
                  <a:schemeClr val="bg1">
                    <a:lumMod val="85000"/>
                  </a:schemeClr>
                </a:solidFill>
              </a:rPr>
              <a:t>You knew this would happen.</a:t>
            </a:r>
          </a:p>
          <a:p>
            <a:pPr marL="457200" indent="-457200" algn="ctr">
              <a:spcBef>
                <a:spcPts val="0"/>
              </a:spcBef>
              <a:buNone/>
            </a:pPr>
            <a:r>
              <a:rPr lang="en-US" sz="2000" dirty="0" smtClean="0">
                <a:solidFill>
                  <a:schemeClr val="bg1">
                    <a:lumMod val="85000"/>
                  </a:schemeClr>
                </a:solidFill>
              </a:rPr>
              <a:t>Many times you’ve been told.</a:t>
            </a:r>
          </a:p>
          <a:p>
            <a:pPr marL="457200" indent="-457200" algn="ctr">
              <a:spcBef>
                <a:spcPts val="0"/>
              </a:spcBef>
              <a:buNone/>
            </a:pPr>
            <a:r>
              <a:rPr lang="en-US" sz="2000" dirty="0" smtClean="0">
                <a:solidFill>
                  <a:schemeClr val="bg1">
                    <a:lumMod val="85000"/>
                  </a:schemeClr>
                </a:solidFill>
              </a:rPr>
              <a:t>But you challenged my power, </a:t>
            </a:r>
          </a:p>
          <a:p>
            <a:pPr marL="457200" indent="-457200" algn="ctr">
              <a:spcBef>
                <a:spcPts val="0"/>
              </a:spcBef>
              <a:buNone/>
            </a:pPr>
            <a:r>
              <a:rPr lang="en-US" sz="2000" dirty="0" smtClean="0">
                <a:solidFill>
                  <a:schemeClr val="bg1">
                    <a:lumMod val="85000"/>
                  </a:schemeClr>
                </a:solidFill>
              </a:rPr>
              <a:t>You chose to be bold.</a:t>
            </a:r>
          </a:p>
          <a:p>
            <a:pPr marL="457200" indent="-457200" algn="ctr">
              <a:spcBef>
                <a:spcPts val="0"/>
              </a:spcBef>
              <a:buNone/>
            </a:pPr>
            <a:r>
              <a:rPr lang="en-US" sz="2000" dirty="0" smtClean="0">
                <a:solidFill>
                  <a:schemeClr val="bg1">
                    <a:lumMod val="85000"/>
                  </a:schemeClr>
                </a:solidFill>
              </a:rPr>
              <a:t>…</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III) There Must </a:t>
            </a:r>
            <a:r>
              <a:rPr lang="en-US" b="1" u="sng" dirty="0">
                <a:solidFill>
                  <a:schemeClr val="bg1">
                    <a:lumMod val="85000"/>
                  </a:schemeClr>
                </a:solidFill>
              </a:rPr>
              <a:t>B</a:t>
            </a:r>
            <a:r>
              <a:rPr lang="en-US" b="1" u="sng" dirty="0" smtClean="0">
                <a:solidFill>
                  <a:schemeClr val="bg1">
                    <a:lumMod val="85000"/>
                  </a:schemeClr>
                </a:solidFill>
              </a:rPr>
              <a:t>e a Surrender of the Mind to Christ</a:t>
            </a:r>
            <a:r>
              <a:rPr lang="en-US" b="1" dirty="0" smtClean="0">
                <a:solidFill>
                  <a:schemeClr val="bg1">
                    <a:lumMod val="85000"/>
                  </a:schemeClr>
                </a:solidFill>
              </a:rPr>
              <a:t> – Romans 12:2</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fight the urge to conform and give in</a:t>
            </a:r>
          </a:p>
          <a:p>
            <a:pPr marL="457200" indent="-457200">
              <a:spcBef>
                <a:spcPts val="0"/>
              </a:spcBef>
              <a:buNone/>
            </a:pPr>
            <a:endParaRPr lang="en-US" sz="2000" dirty="0" smtClean="0">
              <a:solidFill>
                <a:schemeClr val="bg1">
                  <a:lumMod val="85000"/>
                </a:schemeClr>
              </a:solidFill>
            </a:endParaRPr>
          </a:p>
          <a:p>
            <a:pPr marL="457200" indent="-457200" algn="ctr">
              <a:spcBef>
                <a:spcPts val="0"/>
              </a:spcBef>
              <a:buNone/>
            </a:pPr>
            <a:r>
              <a:rPr lang="en-US" sz="2000" dirty="0" smtClean="0">
                <a:solidFill>
                  <a:schemeClr val="bg1">
                    <a:lumMod val="85000"/>
                  </a:schemeClr>
                </a:solidFill>
              </a:rPr>
              <a:t>…</a:t>
            </a:r>
          </a:p>
          <a:p>
            <a:pPr marL="457200" indent="-457200" algn="ctr">
              <a:spcBef>
                <a:spcPts val="0"/>
              </a:spcBef>
              <a:buNone/>
            </a:pPr>
            <a:r>
              <a:rPr lang="en-US" sz="2000" dirty="0" smtClean="0">
                <a:solidFill>
                  <a:schemeClr val="bg1">
                    <a:lumMod val="85000"/>
                  </a:schemeClr>
                </a:solidFill>
              </a:rPr>
              <a:t>You could have said no and then walked away.</a:t>
            </a:r>
          </a:p>
          <a:p>
            <a:pPr marL="457200" indent="-457200" algn="ctr">
              <a:spcBef>
                <a:spcPts val="0"/>
              </a:spcBef>
              <a:buNone/>
            </a:pPr>
            <a:r>
              <a:rPr lang="en-US" sz="2000" dirty="0" smtClean="0">
                <a:solidFill>
                  <a:schemeClr val="bg1">
                    <a:lumMod val="85000"/>
                  </a:schemeClr>
                </a:solidFill>
              </a:rPr>
              <a:t>If you could live that day over now, what would you say?</a:t>
            </a:r>
          </a:p>
          <a:p>
            <a:pPr marL="457200" indent="-457200" algn="ctr">
              <a:spcBef>
                <a:spcPts val="0"/>
              </a:spcBef>
              <a:buNone/>
            </a:pPr>
            <a:r>
              <a:rPr lang="en-US" sz="2000" dirty="0" smtClean="0">
                <a:solidFill>
                  <a:schemeClr val="bg1">
                    <a:lumMod val="85000"/>
                  </a:schemeClr>
                </a:solidFill>
              </a:rPr>
              <a:t>My power is awesome, as I told you before.</a:t>
            </a:r>
          </a:p>
          <a:p>
            <a:pPr marL="457200" indent="-457200" algn="ctr">
              <a:spcBef>
                <a:spcPts val="0"/>
              </a:spcBef>
              <a:buNone/>
            </a:pPr>
            <a:r>
              <a:rPr lang="en-US" sz="2000" dirty="0" smtClean="0">
                <a:solidFill>
                  <a:schemeClr val="bg1">
                    <a:lumMod val="85000"/>
                  </a:schemeClr>
                </a:solidFill>
              </a:rPr>
              <a:t>I can take your life and make it so dim and sore.</a:t>
            </a:r>
          </a:p>
          <a:p>
            <a:pPr marL="457200" indent="-457200" algn="ctr">
              <a:spcBef>
                <a:spcPts val="0"/>
              </a:spcBef>
              <a:buNone/>
            </a:pPr>
            <a:r>
              <a:rPr lang="en-US" sz="2000" dirty="0" smtClean="0">
                <a:solidFill>
                  <a:schemeClr val="bg1">
                    <a:lumMod val="85000"/>
                  </a:schemeClr>
                </a:solidFill>
              </a:rPr>
              <a:t>I’ll be your master and you’ll be my slave.</a:t>
            </a:r>
          </a:p>
          <a:p>
            <a:pPr marL="457200" indent="-457200" algn="ctr">
              <a:spcBef>
                <a:spcPts val="0"/>
              </a:spcBef>
              <a:buNone/>
            </a:pPr>
            <a:r>
              <a:rPr lang="en-US" sz="2000" dirty="0" smtClean="0">
                <a:solidFill>
                  <a:schemeClr val="bg1">
                    <a:lumMod val="85000"/>
                  </a:schemeClr>
                </a:solidFill>
              </a:rPr>
              <a:t>I’ll even go with you when you go to your grave.</a:t>
            </a:r>
          </a:p>
          <a:p>
            <a:pPr marL="457200" indent="-457200" algn="ctr">
              <a:spcBef>
                <a:spcPts val="0"/>
              </a:spcBef>
              <a:buNone/>
            </a:pPr>
            <a:r>
              <a:rPr lang="en-US" sz="2000" dirty="0" smtClean="0">
                <a:solidFill>
                  <a:schemeClr val="bg1">
                    <a:lumMod val="85000"/>
                  </a:schemeClr>
                </a:solidFill>
              </a:rPr>
              <a:t>Now that you’ve met me, what will you do?</a:t>
            </a:r>
          </a:p>
          <a:p>
            <a:pPr marL="457200" indent="-457200" algn="ctr">
              <a:spcBef>
                <a:spcPts val="0"/>
              </a:spcBef>
              <a:buNone/>
            </a:pPr>
            <a:r>
              <a:rPr lang="en-US" sz="2000" dirty="0" smtClean="0">
                <a:solidFill>
                  <a:schemeClr val="bg1">
                    <a:lumMod val="85000"/>
                  </a:schemeClr>
                </a:solidFill>
              </a:rPr>
              <a:t>Will you try me or not?  It’s all up to you.</a:t>
            </a:r>
          </a:p>
          <a:p>
            <a:pPr marL="457200" indent="-457200" algn="ctr">
              <a:spcBef>
                <a:spcPts val="0"/>
              </a:spcBef>
              <a:buNone/>
            </a:pPr>
            <a:r>
              <a:rPr lang="en-US" sz="2000" dirty="0" smtClean="0">
                <a:solidFill>
                  <a:schemeClr val="bg1">
                    <a:lumMod val="85000"/>
                  </a:schemeClr>
                </a:solidFill>
              </a:rPr>
              <a:t>I can show you more misery than words can tell.</a:t>
            </a:r>
          </a:p>
          <a:p>
            <a:pPr marL="457200" indent="-457200" algn="ctr">
              <a:spcBef>
                <a:spcPts val="0"/>
              </a:spcBef>
              <a:buNone/>
            </a:pPr>
            <a:r>
              <a:rPr lang="en-US" sz="2000" dirty="0" smtClean="0">
                <a:solidFill>
                  <a:schemeClr val="bg1">
                    <a:lumMod val="85000"/>
                  </a:schemeClr>
                </a:solidFill>
              </a:rPr>
              <a:t>Come take my hand, let me lead you to Hell.</a:t>
            </a:r>
          </a:p>
          <a:p>
            <a:pPr marL="457200" indent="-457200" algn="ctr">
              <a:spcBef>
                <a:spcPts val="0"/>
              </a:spcBef>
              <a:buNone/>
            </a:pPr>
            <a:endParaRPr lang="en-US" sz="2000" dirty="0" smtClean="0">
              <a:solidFill>
                <a:schemeClr val="bg1">
                  <a:lumMod val="85000"/>
                </a:schemeClr>
              </a:solidFill>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III) There Must </a:t>
            </a:r>
            <a:r>
              <a:rPr lang="en-US" b="1" u="sng" dirty="0">
                <a:solidFill>
                  <a:schemeClr val="bg1">
                    <a:lumMod val="85000"/>
                  </a:schemeClr>
                </a:solidFill>
              </a:rPr>
              <a:t>B</a:t>
            </a:r>
            <a:r>
              <a:rPr lang="en-US" b="1" u="sng" dirty="0" smtClean="0">
                <a:solidFill>
                  <a:schemeClr val="bg1">
                    <a:lumMod val="85000"/>
                  </a:schemeClr>
                </a:solidFill>
              </a:rPr>
              <a:t>e a Surrender of the Mind to Christ</a:t>
            </a:r>
            <a:r>
              <a:rPr lang="en-US" b="1" dirty="0" smtClean="0">
                <a:solidFill>
                  <a:schemeClr val="bg1">
                    <a:lumMod val="85000"/>
                  </a:schemeClr>
                </a:solidFill>
              </a:rPr>
              <a:t> – Romans 12:2</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fight the urge to conform and give in</a:t>
            </a:r>
          </a:p>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be transformed and win</a:t>
            </a:r>
          </a:p>
          <a:p>
            <a:pPr marL="457200" indent="-457200">
              <a:lnSpc>
                <a:spcPct val="120000"/>
              </a:lnSpc>
              <a:spcBef>
                <a:spcPts val="1200"/>
              </a:spcBef>
              <a:buFont typeface="+mj-lt"/>
              <a:buAutoNum type="arabicParenR"/>
            </a:pPr>
            <a:endParaRPr lang="en-US" sz="2400" dirty="0" smtClean="0">
              <a:solidFill>
                <a:schemeClr val="bg1">
                  <a:lumMod val="85000"/>
                </a:schemeClr>
              </a:solidFill>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III) There Must </a:t>
            </a:r>
            <a:r>
              <a:rPr lang="en-US" b="1" u="sng" dirty="0">
                <a:solidFill>
                  <a:schemeClr val="bg1">
                    <a:lumMod val="85000"/>
                  </a:schemeClr>
                </a:solidFill>
              </a:rPr>
              <a:t>B</a:t>
            </a:r>
            <a:r>
              <a:rPr lang="en-US" b="1" u="sng" dirty="0" smtClean="0">
                <a:solidFill>
                  <a:schemeClr val="bg1">
                    <a:lumMod val="85000"/>
                  </a:schemeClr>
                </a:solidFill>
              </a:rPr>
              <a:t>e a Surrender of the Mind to Christ</a:t>
            </a:r>
            <a:r>
              <a:rPr lang="en-US" b="1" dirty="0" smtClean="0">
                <a:solidFill>
                  <a:schemeClr val="bg1">
                    <a:lumMod val="85000"/>
                  </a:schemeClr>
                </a:solidFill>
              </a:rPr>
              <a:t> – Romans 12:2</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fight the urge to conform and give in</a:t>
            </a:r>
          </a:p>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be transformed and win</a:t>
            </a:r>
          </a:p>
          <a:p>
            <a:pPr marL="857250" lvl="1" indent="-457200">
              <a:spcBef>
                <a:spcPts val="1200"/>
              </a:spcBef>
              <a:buFont typeface="Arial" pitchFamily="34" charset="0"/>
              <a:buChar char="•"/>
            </a:pPr>
            <a:r>
              <a:rPr lang="en-US" sz="2000" u="sng" dirty="0" smtClean="0">
                <a:solidFill>
                  <a:schemeClr val="bg1">
                    <a:lumMod val="85000"/>
                  </a:schemeClr>
                </a:solidFill>
              </a:rPr>
              <a:t>Five Mental Exercises to Get Us To The Mind Of Christ In the Area of Biblical Sexual Thinking</a:t>
            </a:r>
            <a:r>
              <a:rPr lang="en-US" sz="2000" dirty="0" smtClean="0">
                <a:solidFill>
                  <a:schemeClr val="bg1">
                    <a:lumMod val="85000"/>
                  </a:schemeClr>
                </a:solidFill>
              </a:rPr>
              <a:t>:</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III) There Must </a:t>
            </a:r>
            <a:r>
              <a:rPr lang="en-US" b="1" u="sng" dirty="0">
                <a:solidFill>
                  <a:schemeClr val="bg1">
                    <a:lumMod val="85000"/>
                  </a:schemeClr>
                </a:solidFill>
              </a:rPr>
              <a:t>B</a:t>
            </a:r>
            <a:r>
              <a:rPr lang="en-US" b="1" u="sng" dirty="0" smtClean="0">
                <a:solidFill>
                  <a:schemeClr val="bg1">
                    <a:lumMod val="85000"/>
                  </a:schemeClr>
                </a:solidFill>
              </a:rPr>
              <a:t>e a Surrender of the Mind to Christ</a:t>
            </a:r>
            <a:r>
              <a:rPr lang="en-US" b="1" dirty="0" smtClean="0">
                <a:solidFill>
                  <a:schemeClr val="bg1">
                    <a:lumMod val="85000"/>
                  </a:schemeClr>
                </a:solidFill>
              </a:rPr>
              <a:t> – Romans 12:2</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fight the urge to conform and give in</a:t>
            </a:r>
          </a:p>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be transformed and win</a:t>
            </a:r>
          </a:p>
          <a:p>
            <a:pPr marL="857250" lvl="1" indent="-457200">
              <a:spcBef>
                <a:spcPts val="1200"/>
              </a:spcBef>
              <a:buFont typeface="Arial" pitchFamily="34" charset="0"/>
              <a:buChar char="•"/>
            </a:pPr>
            <a:r>
              <a:rPr lang="en-US" sz="2000" u="sng" dirty="0" smtClean="0">
                <a:solidFill>
                  <a:schemeClr val="bg1">
                    <a:lumMod val="85000"/>
                  </a:schemeClr>
                </a:solidFill>
              </a:rPr>
              <a:t>Five Mental Exercises to Get Us To The Mind Of Christ In the Area of Biblical Sexual Thinking</a:t>
            </a:r>
            <a:r>
              <a:rPr lang="en-US" sz="2000" dirty="0" smtClean="0">
                <a:solidFill>
                  <a:schemeClr val="bg1">
                    <a:lumMod val="85000"/>
                  </a:schemeClr>
                </a:solidFill>
              </a:rPr>
              <a:t>:</a:t>
            </a:r>
          </a:p>
          <a:p>
            <a:pPr marL="1257300" lvl="2" indent="-457200">
              <a:lnSpc>
                <a:spcPct val="120000"/>
              </a:lnSpc>
              <a:spcBef>
                <a:spcPts val="1200"/>
              </a:spcBef>
              <a:buFont typeface="+mj-lt"/>
              <a:buAutoNum type="romanLcPeriod"/>
            </a:pPr>
            <a:r>
              <a:rPr lang="en-US" sz="1600" dirty="0" smtClean="0">
                <a:solidFill>
                  <a:schemeClr val="bg1">
                    <a:lumMod val="85000"/>
                  </a:schemeClr>
                </a:solidFill>
              </a:rPr>
              <a:t>Repent and rehearse the gospel to yourself daily.</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III) There Must </a:t>
            </a:r>
            <a:r>
              <a:rPr lang="en-US" b="1" u="sng" dirty="0">
                <a:solidFill>
                  <a:schemeClr val="bg1">
                    <a:lumMod val="85000"/>
                  </a:schemeClr>
                </a:solidFill>
              </a:rPr>
              <a:t>B</a:t>
            </a:r>
            <a:r>
              <a:rPr lang="en-US" b="1" u="sng" dirty="0" smtClean="0">
                <a:solidFill>
                  <a:schemeClr val="bg1">
                    <a:lumMod val="85000"/>
                  </a:schemeClr>
                </a:solidFill>
              </a:rPr>
              <a:t>e a Surrender of the Mind to Christ</a:t>
            </a:r>
            <a:r>
              <a:rPr lang="en-US" b="1" dirty="0" smtClean="0">
                <a:solidFill>
                  <a:schemeClr val="bg1">
                    <a:lumMod val="85000"/>
                  </a:schemeClr>
                </a:solidFill>
              </a:rPr>
              <a:t> – Romans 12:2</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fight the urge to conform and give in</a:t>
            </a:r>
          </a:p>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be transformed and win</a:t>
            </a:r>
          </a:p>
          <a:p>
            <a:pPr marL="857250" lvl="1" indent="-457200">
              <a:spcBef>
                <a:spcPts val="1200"/>
              </a:spcBef>
              <a:buFont typeface="Arial" pitchFamily="34" charset="0"/>
              <a:buChar char="•"/>
            </a:pPr>
            <a:r>
              <a:rPr lang="en-US" sz="2000" u="sng" dirty="0" smtClean="0">
                <a:solidFill>
                  <a:schemeClr val="bg1">
                    <a:lumMod val="85000"/>
                  </a:schemeClr>
                </a:solidFill>
              </a:rPr>
              <a:t>Five Mental Exercises to Get Us To The Mind Of Christ In the Area of Biblical Sexual Thinking</a:t>
            </a:r>
            <a:r>
              <a:rPr lang="en-US" sz="2000" dirty="0" smtClean="0">
                <a:solidFill>
                  <a:schemeClr val="bg1">
                    <a:lumMod val="85000"/>
                  </a:schemeClr>
                </a:solidFill>
              </a:rPr>
              <a:t>:</a:t>
            </a:r>
          </a:p>
          <a:p>
            <a:pPr marL="1257300" lvl="2" indent="-457200">
              <a:lnSpc>
                <a:spcPct val="120000"/>
              </a:lnSpc>
              <a:spcBef>
                <a:spcPts val="1200"/>
              </a:spcBef>
              <a:buFont typeface="+mj-lt"/>
              <a:buAutoNum type="romanLcPeriod"/>
            </a:pPr>
            <a:r>
              <a:rPr lang="en-US" sz="1600" dirty="0" smtClean="0">
                <a:solidFill>
                  <a:schemeClr val="bg1">
                    <a:lumMod val="85000"/>
                  </a:schemeClr>
                </a:solidFill>
              </a:rPr>
              <a:t>Repent and rehearse the gospel to yourself daily.</a:t>
            </a:r>
          </a:p>
          <a:p>
            <a:pPr marL="1257300" lvl="2" indent="-457200">
              <a:lnSpc>
                <a:spcPct val="120000"/>
              </a:lnSpc>
              <a:spcBef>
                <a:spcPts val="1200"/>
              </a:spcBef>
              <a:buFont typeface="+mj-lt"/>
              <a:buAutoNum type="romanLcPeriod"/>
            </a:pPr>
            <a:r>
              <a:rPr lang="en-US" sz="1600" dirty="0" smtClean="0">
                <a:solidFill>
                  <a:schemeClr val="bg1">
                    <a:lumMod val="85000"/>
                  </a:schemeClr>
                </a:solidFill>
              </a:rPr>
              <a:t>Train your mind to teach your eyes to stay above a woman’s neck. (Job 31:1-2)</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III) There Must </a:t>
            </a:r>
            <a:r>
              <a:rPr lang="en-US" b="1" u="sng" dirty="0">
                <a:solidFill>
                  <a:schemeClr val="bg1">
                    <a:lumMod val="85000"/>
                  </a:schemeClr>
                </a:solidFill>
              </a:rPr>
              <a:t>B</a:t>
            </a:r>
            <a:r>
              <a:rPr lang="en-US" b="1" u="sng" dirty="0" smtClean="0">
                <a:solidFill>
                  <a:schemeClr val="bg1">
                    <a:lumMod val="85000"/>
                  </a:schemeClr>
                </a:solidFill>
              </a:rPr>
              <a:t>e a Surrender of the Mind to Christ</a:t>
            </a:r>
            <a:r>
              <a:rPr lang="en-US" b="1" dirty="0" smtClean="0">
                <a:solidFill>
                  <a:schemeClr val="bg1">
                    <a:lumMod val="85000"/>
                  </a:schemeClr>
                </a:solidFill>
              </a:rPr>
              <a:t> – Romans 12:2</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fight the urge to conform and give in</a:t>
            </a:r>
          </a:p>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be transformed and win</a:t>
            </a:r>
          </a:p>
          <a:p>
            <a:pPr marL="857250" lvl="1" indent="-457200">
              <a:spcBef>
                <a:spcPts val="1200"/>
              </a:spcBef>
              <a:buFont typeface="Arial" pitchFamily="34" charset="0"/>
              <a:buChar char="•"/>
            </a:pPr>
            <a:r>
              <a:rPr lang="en-US" sz="2000" u="sng" dirty="0" smtClean="0">
                <a:solidFill>
                  <a:schemeClr val="bg1">
                    <a:lumMod val="85000"/>
                  </a:schemeClr>
                </a:solidFill>
              </a:rPr>
              <a:t>Five Mental Exercises to Get Us To The Mind Of Christ In the Area of Biblical Sexual Thinking</a:t>
            </a:r>
            <a:r>
              <a:rPr lang="en-US" sz="2000" dirty="0" smtClean="0">
                <a:solidFill>
                  <a:schemeClr val="bg1">
                    <a:lumMod val="85000"/>
                  </a:schemeClr>
                </a:solidFill>
              </a:rPr>
              <a:t>:</a:t>
            </a:r>
          </a:p>
          <a:p>
            <a:pPr marL="1257300" lvl="2" indent="-457200">
              <a:lnSpc>
                <a:spcPct val="120000"/>
              </a:lnSpc>
              <a:spcBef>
                <a:spcPts val="1200"/>
              </a:spcBef>
              <a:buFont typeface="+mj-lt"/>
              <a:buAutoNum type="romanLcPeriod"/>
            </a:pPr>
            <a:r>
              <a:rPr lang="en-US" sz="1600" dirty="0" smtClean="0">
                <a:solidFill>
                  <a:schemeClr val="bg1">
                    <a:lumMod val="85000"/>
                  </a:schemeClr>
                </a:solidFill>
              </a:rPr>
              <a:t>Repent and rehearse the gospel to yourself daily.</a:t>
            </a:r>
          </a:p>
          <a:p>
            <a:pPr marL="1257300" lvl="2" indent="-457200">
              <a:lnSpc>
                <a:spcPct val="120000"/>
              </a:lnSpc>
              <a:spcBef>
                <a:spcPts val="1200"/>
              </a:spcBef>
              <a:buFont typeface="+mj-lt"/>
              <a:buAutoNum type="romanLcPeriod"/>
            </a:pPr>
            <a:r>
              <a:rPr lang="en-US" sz="1600" dirty="0" smtClean="0">
                <a:solidFill>
                  <a:schemeClr val="bg1">
                    <a:lumMod val="85000"/>
                  </a:schemeClr>
                </a:solidFill>
              </a:rPr>
              <a:t>Train your mind to teach your eyes to stay above a woman’s neck. (Job 31:1-2)</a:t>
            </a:r>
          </a:p>
          <a:p>
            <a:pPr marL="1257300" lvl="2" indent="-457200">
              <a:lnSpc>
                <a:spcPct val="120000"/>
              </a:lnSpc>
              <a:spcBef>
                <a:spcPts val="1200"/>
              </a:spcBef>
              <a:buFont typeface="+mj-lt"/>
              <a:buAutoNum type="romanLcPeriod"/>
            </a:pPr>
            <a:r>
              <a:rPr lang="en-US" sz="1600" dirty="0" smtClean="0">
                <a:solidFill>
                  <a:schemeClr val="bg1">
                    <a:lumMod val="85000"/>
                  </a:schemeClr>
                </a:solidFill>
              </a:rPr>
              <a:t>Fix your heart and mind on your wife and love her in the same way you love you. (Eph. 5:28)</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lumMod val="85000"/>
                  </a:schemeClr>
                </a:solidFill>
              </a:rPr>
              <a:t>Some Opening Thoughts and Observations About Sexual Addictions</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r>
              <a:rPr lang="en-US" sz="2600" dirty="0" smtClean="0">
                <a:solidFill>
                  <a:schemeClr val="bg1">
                    <a:lumMod val="85000"/>
                  </a:schemeClr>
                </a:solidFill>
              </a:rPr>
              <a:t>Sex is  a good gift from a great God.</a:t>
            </a:r>
          </a:p>
          <a:p>
            <a:r>
              <a:rPr lang="en-US" sz="2600" dirty="0" smtClean="0">
                <a:solidFill>
                  <a:schemeClr val="bg1">
                    <a:lumMod val="85000"/>
                  </a:schemeClr>
                </a:solidFill>
              </a:rPr>
              <a:t>Sex also is a dangerous and powerful gift from a great God that when rightly handled will bring enormous blessings, but when wrongly handled will destroy you.</a:t>
            </a:r>
          </a:p>
          <a:p>
            <a:pPr>
              <a:buNone/>
            </a:pPr>
            <a:endParaRPr lang="en-US" sz="2600"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III) There Must </a:t>
            </a:r>
            <a:r>
              <a:rPr lang="en-US" b="1" u="sng" dirty="0">
                <a:solidFill>
                  <a:schemeClr val="bg1">
                    <a:lumMod val="85000"/>
                  </a:schemeClr>
                </a:solidFill>
              </a:rPr>
              <a:t>B</a:t>
            </a:r>
            <a:r>
              <a:rPr lang="en-US" b="1" u="sng" dirty="0" smtClean="0">
                <a:solidFill>
                  <a:schemeClr val="bg1">
                    <a:lumMod val="85000"/>
                  </a:schemeClr>
                </a:solidFill>
              </a:rPr>
              <a:t>e a Surrender of the Mind to Christ</a:t>
            </a:r>
            <a:r>
              <a:rPr lang="en-US" b="1" dirty="0" smtClean="0">
                <a:solidFill>
                  <a:schemeClr val="bg1">
                    <a:lumMod val="85000"/>
                  </a:schemeClr>
                </a:solidFill>
              </a:rPr>
              <a:t> – Romans 12:2</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fight the urge to conform and give in</a:t>
            </a:r>
          </a:p>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be transformed and win</a:t>
            </a:r>
          </a:p>
          <a:p>
            <a:pPr marL="857250" lvl="1" indent="-457200">
              <a:spcBef>
                <a:spcPts val="1200"/>
              </a:spcBef>
              <a:buFont typeface="Arial" pitchFamily="34" charset="0"/>
              <a:buChar char="•"/>
            </a:pPr>
            <a:r>
              <a:rPr lang="en-US" sz="2000" u="sng" dirty="0" smtClean="0">
                <a:solidFill>
                  <a:schemeClr val="bg1">
                    <a:lumMod val="85000"/>
                  </a:schemeClr>
                </a:solidFill>
              </a:rPr>
              <a:t>Five Mental Exercises to Get Us To The Mind Of Christ In the Area of Biblical Sexual Thinking</a:t>
            </a:r>
            <a:r>
              <a:rPr lang="en-US" sz="2000" dirty="0" smtClean="0">
                <a:solidFill>
                  <a:schemeClr val="bg1">
                    <a:lumMod val="85000"/>
                  </a:schemeClr>
                </a:solidFill>
              </a:rPr>
              <a:t>:</a:t>
            </a:r>
          </a:p>
          <a:p>
            <a:pPr marL="1257300" lvl="2" indent="-457200">
              <a:lnSpc>
                <a:spcPct val="120000"/>
              </a:lnSpc>
              <a:spcBef>
                <a:spcPts val="1200"/>
              </a:spcBef>
              <a:buFont typeface="+mj-lt"/>
              <a:buAutoNum type="romanLcPeriod"/>
            </a:pPr>
            <a:r>
              <a:rPr lang="en-US" sz="1600" dirty="0" smtClean="0">
                <a:solidFill>
                  <a:schemeClr val="bg1">
                    <a:lumMod val="85000"/>
                  </a:schemeClr>
                </a:solidFill>
              </a:rPr>
              <a:t>Repent and rehearse the gospel to yourself daily.</a:t>
            </a:r>
          </a:p>
          <a:p>
            <a:pPr marL="1257300" lvl="2" indent="-457200">
              <a:lnSpc>
                <a:spcPct val="120000"/>
              </a:lnSpc>
              <a:spcBef>
                <a:spcPts val="1200"/>
              </a:spcBef>
              <a:buFont typeface="+mj-lt"/>
              <a:buAutoNum type="romanLcPeriod"/>
            </a:pPr>
            <a:r>
              <a:rPr lang="en-US" sz="1600" dirty="0" smtClean="0">
                <a:solidFill>
                  <a:schemeClr val="bg1">
                    <a:lumMod val="85000"/>
                  </a:schemeClr>
                </a:solidFill>
              </a:rPr>
              <a:t>Train your mind to teach your eyes to stay above a woman’s neck. (Job 31:1-2)</a:t>
            </a:r>
          </a:p>
          <a:p>
            <a:pPr marL="1257300" lvl="2" indent="-457200">
              <a:lnSpc>
                <a:spcPct val="120000"/>
              </a:lnSpc>
              <a:spcBef>
                <a:spcPts val="1200"/>
              </a:spcBef>
              <a:buFont typeface="+mj-lt"/>
              <a:buAutoNum type="romanLcPeriod"/>
            </a:pPr>
            <a:r>
              <a:rPr lang="en-US" sz="1600" dirty="0" smtClean="0">
                <a:solidFill>
                  <a:schemeClr val="bg1">
                    <a:lumMod val="85000"/>
                  </a:schemeClr>
                </a:solidFill>
              </a:rPr>
              <a:t>Fix your heart and mind on your wife and love her in the same way you love you. (Eph. 5:28)</a:t>
            </a:r>
          </a:p>
          <a:p>
            <a:pPr marL="1257300" lvl="2" indent="-457200">
              <a:lnSpc>
                <a:spcPct val="120000"/>
              </a:lnSpc>
              <a:spcBef>
                <a:spcPts val="1200"/>
              </a:spcBef>
              <a:buFont typeface="+mj-lt"/>
              <a:buAutoNum type="romanLcPeriod"/>
            </a:pPr>
            <a:r>
              <a:rPr lang="en-US" sz="1600" dirty="0" smtClean="0">
                <a:solidFill>
                  <a:schemeClr val="bg1">
                    <a:lumMod val="85000"/>
                  </a:schemeClr>
                </a:solidFill>
              </a:rPr>
              <a:t>Saturate your mind with Scripture and good Christian literature.  (Prov. 23:7)</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III) There Must </a:t>
            </a:r>
            <a:r>
              <a:rPr lang="en-US" b="1" u="sng" dirty="0">
                <a:solidFill>
                  <a:schemeClr val="bg1">
                    <a:lumMod val="85000"/>
                  </a:schemeClr>
                </a:solidFill>
              </a:rPr>
              <a:t>B</a:t>
            </a:r>
            <a:r>
              <a:rPr lang="en-US" b="1" u="sng" dirty="0" smtClean="0">
                <a:solidFill>
                  <a:schemeClr val="bg1">
                    <a:lumMod val="85000"/>
                  </a:schemeClr>
                </a:solidFill>
              </a:rPr>
              <a:t>e a Surrender of the Mind to Christ</a:t>
            </a:r>
            <a:r>
              <a:rPr lang="en-US" b="1" dirty="0" smtClean="0">
                <a:solidFill>
                  <a:schemeClr val="bg1">
                    <a:lumMod val="85000"/>
                  </a:schemeClr>
                </a:solidFill>
              </a:rPr>
              <a:t> – Romans 12:2</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fight the urge to conform and give in</a:t>
            </a:r>
          </a:p>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be transformed and win</a:t>
            </a:r>
          </a:p>
          <a:p>
            <a:pPr marL="857250" lvl="1" indent="-457200">
              <a:spcBef>
                <a:spcPts val="1200"/>
              </a:spcBef>
              <a:buFont typeface="Arial" pitchFamily="34" charset="0"/>
              <a:buChar char="•"/>
            </a:pPr>
            <a:r>
              <a:rPr lang="en-US" sz="2000" u="sng" dirty="0" smtClean="0">
                <a:solidFill>
                  <a:schemeClr val="bg1">
                    <a:lumMod val="85000"/>
                  </a:schemeClr>
                </a:solidFill>
              </a:rPr>
              <a:t>Five Mental Exercises to Get Us To The Mind Of Christ In the Area of Biblical Sexual Thinking</a:t>
            </a:r>
            <a:r>
              <a:rPr lang="en-US" sz="2000" dirty="0" smtClean="0">
                <a:solidFill>
                  <a:schemeClr val="bg1">
                    <a:lumMod val="85000"/>
                  </a:schemeClr>
                </a:solidFill>
              </a:rPr>
              <a:t>:</a:t>
            </a:r>
          </a:p>
          <a:p>
            <a:pPr marL="1257300" lvl="2" indent="-457200">
              <a:lnSpc>
                <a:spcPct val="120000"/>
              </a:lnSpc>
              <a:spcBef>
                <a:spcPts val="1200"/>
              </a:spcBef>
              <a:buFont typeface="+mj-lt"/>
              <a:buAutoNum type="romanLcPeriod"/>
            </a:pPr>
            <a:r>
              <a:rPr lang="en-US" sz="1600" dirty="0" smtClean="0">
                <a:solidFill>
                  <a:schemeClr val="bg1">
                    <a:lumMod val="85000"/>
                  </a:schemeClr>
                </a:solidFill>
              </a:rPr>
              <a:t>Repent and rehearse the gospel to yourself daily.</a:t>
            </a:r>
          </a:p>
          <a:p>
            <a:pPr marL="1257300" lvl="2" indent="-457200">
              <a:lnSpc>
                <a:spcPct val="120000"/>
              </a:lnSpc>
              <a:spcBef>
                <a:spcPts val="1200"/>
              </a:spcBef>
              <a:buFont typeface="+mj-lt"/>
              <a:buAutoNum type="romanLcPeriod"/>
            </a:pPr>
            <a:r>
              <a:rPr lang="en-US" sz="1600" dirty="0" smtClean="0">
                <a:solidFill>
                  <a:schemeClr val="bg1">
                    <a:lumMod val="85000"/>
                  </a:schemeClr>
                </a:solidFill>
              </a:rPr>
              <a:t>Train your mind to teach your eyes to stay above a woman’s neck. (Job 31:1-2)</a:t>
            </a:r>
          </a:p>
          <a:p>
            <a:pPr marL="1257300" lvl="2" indent="-457200">
              <a:lnSpc>
                <a:spcPct val="120000"/>
              </a:lnSpc>
              <a:spcBef>
                <a:spcPts val="1200"/>
              </a:spcBef>
              <a:buFont typeface="+mj-lt"/>
              <a:buAutoNum type="romanLcPeriod"/>
            </a:pPr>
            <a:r>
              <a:rPr lang="en-US" sz="1600" dirty="0" smtClean="0">
                <a:solidFill>
                  <a:schemeClr val="bg1">
                    <a:lumMod val="85000"/>
                  </a:schemeClr>
                </a:solidFill>
              </a:rPr>
              <a:t>Fix your heart and mind on your wife and love her in the same way you love you. (Eph. 5:28)</a:t>
            </a:r>
          </a:p>
          <a:p>
            <a:pPr marL="1257300" lvl="2" indent="-457200">
              <a:lnSpc>
                <a:spcPct val="120000"/>
              </a:lnSpc>
              <a:spcBef>
                <a:spcPts val="1200"/>
              </a:spcBef>
              <a:buFont typeface="+mj-lt"/>
              <a:buAutoNum type="romanLcPeriod"/>
            </a:pPr>
            <a:r>
              <a:rPr lang="en-US" sz="1600" dirty="0" smtClean="0">
                <a:solidFill>
                  <a:schemeClr val="bg1">
                    <a:lumMod val="85000"/>
                  </a:schemeClr>
                </a:solidFill>
              </a:rPr>
              <a:t>Saturate your mind with Scripture and good Christian literature.  (Prov. 23:7)</a:t>
            </a:r>
          </a:p>
          <a:p>
            <a:pPr marL="1257300" lvl="2" indent="-457200">
              <a:lnSpc>
                <a:spcPct val="120000"/>
              </a:lnSpc>
              <a:spcBef>
                <a:spcPts val="1200"/>
              </a:spcBef>
              <a:buFont typeface="+mj-lt"/>
              <a:buAutoNum type="romanLcPeriod"/>
            </a:pPr>
            <a:r>
              <a:rPr lang="en-US" sz="1600" dirty="0" smtClean="0">
                <a:solidFill>
                  <a:schemeClr val="bg1">
                    <a:lumMod val="85000"/>
                  </a:schemeClr>
                </a:solidFill>
              </a:rPr>
              <a:t>Pray the prayer of the godly evangelist Vance </a:t>
            </a:r>
            <a:r>
              <a:rPr lang="en-US" sz="1600" dirty="0" err="1" smtClean="0">
                <a:solidFill>
                  <a:schemeClr val="bg1">
                    <a:lumMod val="85000"/>
                  </a:schemeClr>
                </a:solidFill>
              </a:rPr>
              <a:t>Havner</a:t>
            </a:r>
            <a:r>
              <a:rPr lang="en-US" sz="1600" dirty="0" smtClean="0">
                <a:solidFill>
                  <a:schemeClr val="bg1">
                    <a:lumMod val="85000"/>
                  </a:schemeClr>
                </a:solidFill>
              </a:rPr>
              <a:t> who in his 80’s dropped to his knees first thing every morning and prayed, “Dear Lord, please help me this day not to be a dirty old man.”</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III) There Must </a:t>
            </a:r>
            <a:r>
              <a:rPr lang="en-US" b="1" u="sng" dirty="0">
                <a:solidFill>
                  <a:schemeClr val="bg1">
                    <a:lumMod val="85000"/>
                  </a:schemeClr>
                </a:solidFill>
              </a:rPr>
              <a:t>B</a:t>
            </a:r>
            <a:r>
              <a:rPr lang="en-US" b="1" u="sng" dirty="0" smtClean="0">
                <a:solidFill>
                  <a:schemeClr val="bg1">
                    <a:lumMod val="85000"/>
                  </a:schemeClr>
                </a:solidFill>
              </a:rPr>
              <a:t>e a Surrender of the Mind to Christ</a:t>
            </a:r>
            <a:r>
              <a:rPr lang="en-US" b="1" dirty="0" smtClean="0">
                <a:solidFill>
                  <a:schemeClr val="bg1">
                    <a:lumMod val="85000"/>
                  </a:schemeClr>
                </a:solidFill>
              </a:rPr>
              <a:t> – Romans 12:2</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fight the urge to conform and give in</a:t>
            </a:r>
          </a:p>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be transformed and win</a:t>
            </a:r>
          </a:p>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rest in God’s will and kill sin</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III) There Must </a:t>
            </a:r>
            <a:r>
              <a:rPr lang="en-US" b="1" u="sng" dirty="0">
                <a:solidFill>
                  <a:schemeClr val="bg1">
                    <a:lumMod val="85000"/>
                  </a:schemeClr>
                </a:solidFill>
              </a:rPr>
              <a:t>B</a:t>
            </a:r>
            <a:r>
              <a:rPr lang="en-US" b="1" u="sng" dirty="0" smtClean="0">
                <a:solidFill>
                  <a:schemeClr val="bg1">
                    <a:lumMod val="85000"/>
                  </a:schemeClr>
                </a:solidFill>
              </a:rPr>
              <a:t>e a Surrender of the Mind to Christ</a:t>
            </a:r>
            <a:r>
              <a:rPr lang="en-US" b="1" dirty="0" smtClean="0">
                <a:solidFill>
                  <a:schemeClr val="bg1">
                    <a:lumMod val="85000"/>
                  </a:schemeClr>
                </a:solidFill>
              </a:rPr>
              <a:t> – Romans 12:2</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fight the urge to conform and give in</a:t>
            </a:r>
          </a:p>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be transformed and win</a:t>
            </a:r>
          </a:p>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rest in God’s will and kill sin</a:t>
            </a:r>
            <a:br>
              <a:rPr lang="en-US" sz="2400" dirty="0" smtClean="0">
                <a:solidFill>
                  <a:schemeClr val="bg1">
                    <a:lumMod val="85000"/>
                  </a:schemeClr>
                </a:solidFill>
              </a:rPr>
            </a:br>
            <a:r>
              <a:rPr lang="en-US" sz="2400" dirty="0" smtClean="0">
                <a:solidFill>
                  <a:schemeClr val="bg1">
                    <a:lumMod val="85000"/>
                  </a:schemeClr>
                </a:solidFill>
              </a:rPr>
              <a:t>(God’s will for sex)</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III) There Must </a:t>
            </a:r>
            <a:r>
              <a:rPr lang="en-US" b="1" u="sng" dirty="0">
                <a:solidFill>
                  <a:schemeClr val="bg1">
                    <a:lumMod val="85000"/>
                  </a:schemeClr>
                </a:solidFill>
              </a:rPr>
              <a:t>B</a:t>
            </a:r>
            <a:r>
              <a:rPr lang="en-US" b="1" u="sng" dirty="0" smtClean="0">
                <a:solidFill>
                  <a:schemeClr val="bg1">
                    <a:lumMod val="85000"/>
                  </a:schemeClr>
                </a:solidFill>
              </a:rPr>
              <a:t>e a Surrender of the Mind to Christ</a:t>
            </a:r>
            <a:r>
              <a:rPr lang="en-US" b="1" dirty="0" smtClean="0">
                <a:solidFill>
                  <a:schemeClr val="bg1">
                    <a:lumMod val="85000"/>
                  </a:schemeClr>
                </a:solidFill>
              </a:rPr>
              <a:t> – Romans 12:2</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fight the urge to conform and give in</a:t>
            </a:r>
          </a:p>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be transformed and win</a:t>
            </a:r>
          </a:p>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rest in God’s will and kill sin</a:t>
            </a:r>
            <a:br>
              <a:rPr lang="en-US" sz="2400" dirty="0" smtClean="0">
                <a:solidFill>
                  <a:schemeClr val="bg1">
                    <a:lumMod val="85000"/>
                  </a:schemeClr>
                </a:solidFill>
              </a:rPr>
            </a:br>
            <a:r>
              <a:rPr lang="en-US" sz="2400" dirty="0" smtClean="0">
                <a:solidFill>
                  <a:schemeClr val="bg1">
                    <a:lumMod val="85000"/>
                  </a:schemeClr>
                </a:solidFill>
              </a:rPr>
              <a:t>(God’s will for sex)</a:t>
            </a:r>
          </a:p>
          <a:p>
            <a:pPr marL="857250" lvl="1" indent="-457200">
              <a:lnSpc>
                <a:spcPct val="120000"/>
              </a:lnSpc>
              <a:spcBef>
                <a:spcPts val="1200"/>
              </a:spcBef>
            </a:pPr>
            <a:r>
              <a:rPr lang="en-US" sz="2000" dirty="0" smtClean="0">
                <a:solidFill>
                  <a:schemeClr val="bg1">
                    <a:lumMod val="85000"/>
                  </a:schemeClr>
                </a:solidFill>
              </a:rPr>
              <a:t>Maximum purity</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III) There Must </a:t>
            </a:r>
            <a:r>
              <a:rPr lang="en-US" b="1" u="sng" dirty="0">
                <a:solidFill>
                  <a:schemeClr val="bg1">
                    <a:lumMod val="85000"/>
                  </a:schemeClr>
                </a:solidFill>
              </a:rPr>
              <a:t>B</a:t>
            </a:r>
            <a:r>
              <a:rPr lang="en-US" b="1" u="sng" dirty="0" smtClean="0">
                <a:solidFill>
                  <a:schemeClr val="bg1">
                    <a:lumMod val="85000"/>
                  </a:schemeClr>
                </a:solidFill>
              </a:rPr>
              <a:t>e a Surrender of the Mind to Christ</a:t>
            </a:r>
            <a:r>
              <a:rPr lang="en-US" b="1" dirty="0" smtClean="0">
                <a:solidFill>
                  <a:schemeClr val="bg1">
                    <a:lumMod val="85000"/>
                  </a:schemeClr>
                </a:solidFill>
              </a:rPr>
              <a:t> – Romans 12:2</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fight the urge to conform and give in</a:t>
            </a:r>
          </a:p>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be transformed and win</a:t>
            </a:r>
          </a:p>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rest in God’s will and kill sin</a:t>
            </a:r>
            <a:br>
              <a:rPr lang="en-US" sz="2400" dirty="0" smtClean="0">
                <a:solidFill>
                  <a:schemeClr val="bg1">
                    <a:lumMod val="85000"/>
                  </a:schemeClr>
                </a:solidFill>
              </a:rPr>
            </a:br>
            <a:r>
              <a:rPr lang="en-US" sz="2400" dirty="0" smtClean="0">
                <a:solidFill>
                  <a:schemeClr val="bg1">
                    <a:lumMod val="85000"/>
                  </a:schemeClr>
                </a:solidFill>
              </a:rPr>
              <a:t>(God’s will for sex)</a:t>
            </a:r>
          </a:p>
          <a:p>
            <a:pPr marL="857250" lvl="1" indent="-457200">
              <a:lnSpc>
                <a:spcPct val="120000"/>
              </a:lnSpc>
              <a:spcBef>
                <a:spcPts val="1200"/>
              </a:spcBef>
            </a:pPr>
            <a:r>
              <a:rPr lang="en-US" sz="2000" dirty="0" smtClean="0">
                <a:solidFill>
                  <a:schemeClr val="bg1">
                    <a:lumMod val="85000"/>
                  </a:schemeClr>
                </a:solidFill>
              </a:rPr>
              <a:t>Maximum purity</a:t>
            </a:r>
          </a:p>
          <a:p>
            <a:pPr marL="857250" lvl="1" indent="-457200">
              <a:lnSpc>
                <a:spcPct val="120000"/>
              </a:lnSpc>
              <a:spcBef>
                <a:spcPts val="1200"/>
              </a:spcBef>
            </a:pPr>
            <a:r>
              <a:rPr lang="en-US" sz="2000" dirty="0" smtClean="0">
                <a:solidFill>
                  <a:schemeClr val="bg1">
                    <a:lumMod val="85000"/>
                  </a:schemeClr>
                </a:solidFill>
              </a:rPr>
              <a:t>Maximum pleasure</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III) There Must </a:t>
            </a:r>
            <a:r>
              <a:rPr lang="en-US" b="1" u="sng" dirty="0">
                <a:solidFill>
                  <a:schemeClr val="bg1">
                    <a:lumMod val="85000"/>
                  </a:schemeClr>
                </a:solidFill>
              </a:rPr>
              <a:t>B</a:t>
            </a:r>
            <a:r>
              <a:rPr lang="en-US" b="1" u="sng" dirty="0" smtClean="0">
                <a:solidFill>
                  <a:schemeClr val="bg1">
                    <a:lumMod val="85000"/>
                  </a:schemeClr>
                </a:solidFill>
              </a:rPr>
              <a:t>e a Surrender of the Mind to Christ</a:t>
            </a:r>
            <a:r>
              <a:rPr lang="en-US" b="1" dirty="0" smtClean="0">
                <a:solidFill>
                  <a:schemeClr val="bg1">
                    <a:lumMod val="85000"/>
                  </a:schemeClr>
                </a:solidFill>
              </a:rPr>
              <a:t> – Romans 12:2</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fight the urge to conform and give in</a:t>
            </a:r>
          </a:p>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be transformed and win</a:t>
            </a:r>
          </a:p>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rest in God’s will and kill sin</a:t>
            </a:r>
            <a:br>
              <a:rPr lang="en-US" sz="2400" dirty="0" smtClean="0">
                <a:solidFill>
                  <a:schemeClr val="bg1">
                    <a:lumMod val="85000"/>
                  </a:schemeClr>
                </a:solidFill>
              </a:rPr>
            </a:br>
            <a:r>
              <a:rPr lang="en-US" sz="2400" dirty="0" smtClean="0">
                <a:solidFill>
                  <a:schemeClr val="bg1">
                    <a:lumMod val="85000"/>
                  </a:schemeClr>
                </a:solidFill>
              </a:rPr>
              <a:t>(God’s will for sex)</a:t>
            </a:r>
          </a:p>
          <a:p>
            <a:pPr marL="857250" lvl="1" indent="-457200">
              <a:lnSpc>
                <a:spcPct val="120000"/>
              </a:lnSpc>
              <a:spcBef>
                <a:spcPts val="1200"/>
              </a:spcBef>
            </a:pPr>
            <a:r>
              <a:rPr lang="en-US" sz="2000" dirty="0" smtClean="0">
                <a:solidFill>
                  <a:schemeClr val="bg1">
                    <a:lumMod val="85000"/>
                  </a:schemeClr>
                </a:solidFill>
              </a:rPr>
              <a:t>Maximum purity</a:t>
            </a:r>
          </a:p>
          <a:p>
            <a:pPr marL="857250" lvl="1" indent="-457200">
              <a:lnSpc>
                <a:spcPct val="120000"/>
              </a:lnSpc>
              <a:spcBef>
                <a:spcPts val="1200"/>
              </a:spcBef>
            </a:pPr>
            <a:r>
              <a:rPr lang="en-US" sz="2000" dirty="0" smtClean="0">
                <a:solidFill>
                  <a:schemeClr val="bg1">
                    <a:lumMod val="85000"/>
                  </a:schemeClr>
                </a:solidFill>
              </a:rPr>
              <a:t>Maximum pleasure</a:t>
            </a:r>
          </a:p>
          <a:p>
            <a:pPr marL="857250" lvl="1" indent="-457200">
              <a:lnSpc>
                <a:spcPct val="120000"/>
              </a:lnSpc>
              <a:spcBef>
                <a:spcPts val="1200"/>
              </a:spcBef>
            </a:pPr>
            <a:r>
              <a:rPr lang="en-US" sz="2000" dirty="0" smtClean="0">
                <a:solidFill>
                  <a:schemeClr val="bg1">
                    <a:lumMod val="85000"/>
                  </a:schemeClr>
                </a:solidFill>
              </a:rPr>
              <a:t>Maximum partnership</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u="sng" dirty="0" smtClean="0">
                <a:solidFill>
                  <a:schemeClr val="bg1">
                    <a:lumMod val="85000"/>
                  </a:schemeClr>
                </a:solidFill>
              </a:rPr>
              <a:t>III) There Must </a:t>
            </a:r>
            <a:r>
              <a:rPr lang="en-US" b="1" u="sng" dirty="0">
                <a:solidFill>
                  <a:schemeClr val="bg1">
                    <a:lumMod val="85000"/>
                  </a:schemeClr>
                </a:solidFill>
              </a:rPr>
              <a:t>B</a:t>
            </a:r>
            <a:r>
              <a:rPr lang="en-US" b="1" u="sng" dirty="0" smtClean="0">
                <a:solidFill>
                  <a:schemeClr val="bg1">
                    <a:lumMod val="85000"/>
                  </a:schemeClr>
                </a:solidFill>
              </a:rPr>
              <a:t>e a Surrender of the Mind to Christ</a:t>
            </a:r>
            <a:r>
              <a:rPr lang="en-US" b="1" dirty="0" smtClean="0">
                <a:solidFill>
                  <a:schemeClr val="bg1">
                    <a:lumMod val="85000"/>
                  </a:schemeClr>
                </a:solidFill>
              </a:rPr>
              <a:t> – Romans 12:2</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fight the urge to conform and give in</a:t>
            </a:r>
          </a:p>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be transformed and win</a:t>
            </a:r>
          </a:p>
          <a:p>
            <a:pPr marL="457200" indent="-457200">
              <a:lnSpc>
                <a:spcPct val="120000"/>
              </a:lnSpc>
              <a:spcBef>
                <a:spcPts val="1200"/>
              </a:spcBef>
              <a:buFont typeface="+mj-lt"/>
              <a:buAutoNum type="arabicParenR"/>
            </a:pPr>
            <a:r>
              <a:rPr lang="en-US" sz="2400" dirty="0" smtClean="0">
                <a:solidFill>
                  <a:schemeClr val="bg1">
                    <a:lumMod val="85000"/>
                  </a:schemeClr>
                </a:solidFill>
              </a:rPr>
              <a:t>Believe the gospel to rest in God’s will and kill sin</a:t>
            </a:r>
            <a:br>
              <a:rPr lang="en-US" sz="2400" dirty="0" smtClean="0">
                <a:solidFill>
                  <a:schemeClr val="bg1">
                    <a:lumMod val="85000"/>
                  </a:schemeClr>
                </a:solidFill>
              </a:rPr>
            </a:br>
            <a:r>
              <a:rPr lang="en-US" sz="2400" dirty="0" smtClean="0">
                <a:solidFill>
                  <a:schemeClr val="bg1">
                    <a:lumMod val="85000"/>
                  </a:schemeClr>
                </a:solidFill>
              </a:rPr>
              <a:t>(God’s will for sex)</a:t>
            </a:r>
          </a:p>
          <a:p>
            <a:pPr marL="857250" lvl="1" indent="-457200">
              <a:lnSpc>
                <a:spcPct val="120000"/>
              </a:lnSpc>
              <a:spcBef>
                <a:spcPts val="1200"/>
              </a:spcBef>
            </a:pPr>
            <a:r>
              <a:rPr lang="en-US" sz="2000" dirty="0" smtClean="0">
                <a:solidFill>
                  <a:schemeClr val="bg1">
                    <a:lumMod val="85000"/>
                  </a:schemeClr>
                </a:solidFill>
              </a:rPr>
              <a:t>Maximum purity</a:t>
            </a:r>
          </a:p>
          <a:p>
            <a:pPr marL="857250" lvl="1" indent="-457200">
              <a:lnSpc>
                <a:spcPct val="120000"/>
              </a:lnSpc>
              <a:spcBef>
                <a:spcPts val="1200"/>
              </a:spcBef>
            </a:pPr>
            <a:r>
              <a:rPr lang="en-US" sz="2000" dirty="0" smtClean="0">
                <a:solidFill>
                  <a:schemeClr val="bg1">
                    <a:lumMod val="85000"/>
                  </a:schemeClr>
                </a:solidFill>
              </a:rPr>
              <a:t>Maximum pleasure</a:t>
            </a:r>
          </a:p>
          <a:p>
            <a:pPr marL="857250" lvl="1" indent="-457200">
              <a:lnSpc>
                <a:spcPct val="120000"/>
              </a:lnSpc>
              <a:spcBef>
                <a:spcPts val="1200"/>
              </a:spcBef>
            </a:pPr>
            <a:r>
              <a:rPr lang="en-US" sz="2000" dirty="0" smtClean="0">
                <a:solidFill>
                  <a:schemeClr val="bg1">
                    <a:lumMod val="85000"/>
                  </a:schemeClr>
                </a:solidFill>
              </a:rPr>
              <a:t>Maximum partnership</a:t>
            </a:r>
          </a:p>
          <a:p>
            <a:pPr marL="857250" lvl="1" indent="-457200">
              <a:lnSpc>
                <a:spcPct val="120000"/>
              </a:lnSpc>
              <a:spcBef>
                <a:spcPts val="1200"/>
              </a:spcBef>
            </a:pPr>
            <a:r>
              <a:rPr lang="en-US" sz="2000" dirty="0" smtClean="0">
                <a:solidFill>
                  <a:schemeClr val="bg1">
                    <a:lumMod val="85000"/>
                  </a:schemeClr>
                </a:solidFill>
              </a:rPr>
              <a:t>Maximum protection</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en-US" sz="3600" b="1" dirty="0" smtClean="0">
                <a:solidFill>
                  <a:schemeClr val="bg1">
                    <a:lumMod val="85000"/>
                  </a:schemeClr>
                </a:solidFill>
              </a:rPr>
              <a:t>Conclusion and Summary: Some Biblical and Common Sense Strategies for Conquering Sexual Addictions</a:t>
            </a:r>
            <a:endParaRPr lang="en-US" sz="3600" b="1"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en-US" sz="3600" b="1" dirty="0" smtClean="0">
                <a:solidFill>
                  <a:schemeClr val="bg1">
                    <a:lumMod val="85000"/>
                  </a:schemeClr>
                </a:solidFill>
              </a:rPr>
              <a:t>Conclusion and Summary: Some Biblical and Common Sense Strategies for Conquering Sexual Addictions</a:t>
            </a:r>
            <a:endParaRPr lang="en-US" sz="3600" b="1" dirty="0">
              <a:solidFill>
                <a:schemeClr val="bg1">
                  <a:lumMod val="85000"/>
                </a:schemeClr>
              </a:solidFill>
            </a:endParaRPr>
          </a:p>
        </p:txBody>
      </p:sp>
      <p:sp>
        <p:nvSpPr>
          <p:cNvPr id="4" name="Content Placeholder 2"/>
          <p:cNvSpPr>
            <a:spLocks noGrp="1"/>
          </p:cNvSpPr>
          <p:nvPr>
            <p:ph idx="1"/>
          </p:nvPr>
        </p:nvSpPr>
        <p:spPr>
          <a:xfrm>
            <a:off x="457200" y="2286000"/>
            <a:ext cx="8229600" cy="4572000"/>
          </a:xfrm>
        </p:spPr>
        <p:txBody>
          <a:bodyPr>
            <a:normAutofit/>
          </a:bodyPr>
          <a:lstStyle/>
          <a:p>
            <a:pPr marL="514350" indent="-514350">
              <a:spcBef>
                <a:spcPts val="1200"/>
              </a:spcBef>
              <a:buFont typeface="+mj-lt"/>
              <a:buAutoNum type="arabicParenR"/>
            </a:pPr>
            <a:r>
              <a:rPr lang="en-US" sz="2600" dirty="0" smtClean="0">
                <a:solidFill>
                  <a:schemeClr val="bg1">
                    <a:lumMod val="85000"/>
                  </a:schemeClr>
                </a:solidFill>
              </a:rPr>
              <a:t>Recognize you may be lost and need to be saved.</a:t>
            </a:r>
            <a:br>
              <a:rPr lang="en-US" sz="2600" dirty="0" smtClean="0">
                <a:solidFill>
                  <a:schemeClr val="bg1">
                    <a:lumMod val="85000"/>
                  </a:schemeClr>
                </a:solidFill>
              </a:rPr>
            </a:br>
            <a:r>
              <a:rPr lang="en-US" sz="2600" dirty="0" smtClean="0">
                <a:solidFill>
                  <a:schemeClr val="bg1">
                    <a:lumMod val="85000"/>
                  </a:schemeClr>
                </a:solidFill>
              </a:rPr>
              <a:t>(John 1:12; Acts 16:31; Romans 19:1-10, 13)</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lumMod val="85000"/>
                  </a:schemeClr>
                </a:solidFill>
              </a:rPr>
              <a:t>Some Opening Thoughts and Observations About Sexual Addictions</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r>
              <a:rPr lang="en-US" sz="2600" dirty="0" smtClean="0">
                <a:solidFill>
                  <a:schemeClr val="bg1">
                    <a:lumMod val="85000"/>
                  </a:schemeClr>
                </a:solidFill>
              </a:rPr>
              <a:t>Sex is  a good gift from a great God.</a:t>
            </a:r>
          </a:p>
          <a:p>
            <a:r>
              <a:rPr lang="en-US" sz="2600" dirty="0" smtClean="0">
                <a:solidFill>
                  <a:schemeClr val="bg1">
                    <a:lumMod val="85000"/>
                  </a:schemeClr>
                </a:solidFill>
              </a:rPr>
              <a:t>Sex also is a dangerous and powerful gift from a great God that when rightly handled will bring enormous blessings, but when wrongly handled will destroy you.</a:t>
            </a:r>
          </a:p>
          <a:p>
            <a:r>
              <a:rPr lang="en-US" sz="2600" dirty="0" smtClean="0">
                <a:solidFill>
                  <a:schemeClr val="bg1">
                    <a:lumMod val="85000"/>
                  </a:schemeClr>
                </a:solidFill>
              </a:rPr>
              <a:t>All sin is addiction.</a:t>
            </a:r>
          </a:p>
          <a:p>
            <a:pPr>
              <a:buNone/>
            </a:pPr>
            <a:endParaRPr lang="en-US" sz="2600"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en-US" sz="3600" b="1" dirty="0" smtClean="0">
                <a:solidFill>
                  <a:schemeClr val="bg1">
                    <a:lumMod val="85000"/>
                  </a:schemeClr>
                </a:solidFill>
              </a:rPr>
              <a:t>Conclusion and Summary: Some Biblical and Common Sense Strategies for Conquering Sexual Addictions</a:t>
            </a:r>
            <a:endParaRPr lang="en-US" sz="3600" b="1" dirty="0">
              <a:solidFill>
                <a:schemeClr val="bg1">
                  <a:lumMod val="85000"/>
                </a:schemeClr>
              </a:solidFill>
            </a:endParaRPr>
          </a:p>
        </p:txBody>
      </p:sp>
      <p:sp>
        <p:nvSpPr>
          <p:cNvPr id="4" name="Content Placeholder 2"/>
          <p:cNvSpPr>
            <a:spLocks noGrp="1"/>
          </p:cNvSpPr>
          <p:nvPr>
            <p:ph idx="1"/>
          </p:nvPr>
        </p:nvSpPr>
        <p:spPr>
          <a:xfrm>
            <a:off x="457200" y="2286000"/>
            <a:ext cx="8229600" cy="4572000"/>
          </a:xfrm>
        </p:spPr>
        <p:txBody>
          <a:bodyPr>
            <a:normAutofit/>
          </a:bodyPr>
          <a:lstStyle/>
          <a:p>
            <a:pPr marL="514350" indent="-514350">
              <a:spcBef>
                <a:spcPts val="1200"/>
              </a:spcBef>
              <a:buFont typeface="+mj-lt"/>
              <a:buAutoNum type="arabicParenR"/>
            </a:pPr>
            <a:r>
              <a:rPr lang="en-US" sz="2600" dirty="0" smtClean="0">
                <a:solidFill>
                  <a:schemeClr val="bg1">
                    <a:lumMod val="85000"/>
                  </a:schemeClr>
                </a:solidFill>
              </a:rPr>
              <a:t>Recognize you may be lost and need to be saved.</a:t>
            </a:r>
            <a:br>
              <a:rPr lang="en-US" sz="2600" dirty="0" smtClean="0">
                <a:solidFill>
                  <a:schemeClr val="bg1">
                    <a:lumMod val="85000"/>
                  </a:schemeClr>
                </a:solidFill>
              </a:rPr>
            </a:br>
            <a:r>
              <a:rPr lang="en-US" sz="2600" dirty="0" smtClean="0">
                <a:solidFill>
                  <a:schemeClr val="bg1">
                    <a:lumMod val="85000"/>
                  </a:schemeClr>
                </a:solidFill>
              </a:rPr>
              <a:t>(John 1:12; Acts 16:31; Romans 19:1-10, 13)</a:t>
            </a:r>
          </a:p>
          <a:p>
            <a:pPr marL="514350" indent="-514350">
              <a:spcBef>
                <a:spcPts val="1200"/>
              </a:spcBef>
              <a:buFont typeface="+mj-lt"/>
              <a:buAutoNum type="arabicParenR"/>
            </a:pPr>
            <a:r>
              <a:rPr lang="en-US" sz="2600" dirty="0" smtClean="0">
                <a:solidFill>
                  <a:schemeClr val="bg1">
                    <a:lumMod val="85000"/>
                  </a:schemeClr>
                </a:solidFill>
              </a:rPr>
              <a:t>Face the facts of sin and your addictions.  Be honest and stop lying to God, yourself and others. </a:t>
            </a:r>
            <a:br>
              <a:rPr lang="en-US" sz="2600" dirty="0" smtClean="0">
                <a:solidFill>
                  <a:schemeClr val="bg1">
                    <a:lumMod val="85000"/>
                  </a:schemeClr>
                </a:solidFill>
              </a:rPr>
            </a:br>
            <a:r>
              <a:rPr lang="en-US" sz="2600" dirty="0" smtClean="0">
                <a:solidFill>
                  <a:schemeClr val="bg1">
                    <a:lumMod val="85000"/>
                  </a:schemeClr>
                </a:solidFill>
              </a:rPr>
              <a:t>(1 John 1:5-10)</a:t>
            </a: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Autofit/>
          </a:bodyPr>
          <a:lstStyle/>
          <a:p>
            <a:r>
              <a:rPr lang="en-US" sz="3600" b="1" dirty="0" smtClean="0">
                <a:solidFill>
                  <a:schemeClr val="bg1">
                    <a:lumMod val="85000"/>
                  </a:schemeClr>
                </a:solidFill>
              </a:rPr>
              <a:t>Conclusion and Summary: Some Biblical and Common Sense Strategies for Conquering Sexual Addictions</a:t>
            </a:r>
            <a:endParaRPr lang="en-US" sz="3600" b="1" dirty="0">
              <a:solidFill>
                <a:schemeClr val="bg1">
                  <a:lumMod val="85000"/>
                </a:schemeClr>
              </a:solidFill>
            </a:endParaRPr>
          </a:p>
        </p:txBody>
      </p:sp>
      <p:sp>
        <p:nvSpPr>
          <p:cNvPr id="4" name="Content Placeholder 2"/>
          <p:cNvSpPr>
            <a:spLocks noGrp="1"/>
          </p:cNvSpPr>
          <p:nvPr>
            <p:ph idx="1"/>
          </p:nvPr>
        </p:nvSpPr>
        <p:spPr>
          <a:xfrm>
            <a:off x="457200" y="2286000"/>
            <a:ext cx="8229600" cy="4572000"/>
          </a:xfrm>
        </p:spPr>
        <p:txBody>
          <a:bodyPr>
            <a:normAutofit/>
          </a:bodyPr>
          <a:lstStyle/>
          <a:p>
            <a:pPr marL="514350" indent="-514350">
              <a:spcBef>
                <a:spcPts val="1200"/>
              </a:spcBef>
              <a:buFont typeface="+mj-lt"/>
              <a:buAutoNum type="arabicParenR"/>
            </a:pPr>
            <a:r>
              <a:rPr lang="en-US" sz="2600" dirty="0" smtClean="0">
                <a:solidFill>
                  <a:schemeClr val="bg1">
                    <a:lumMod val="85000"/>
                  </a:schemeClr>
                </a:solidFill>
              </a:rPr>
              <a:t>Recognize you may be lost and need to be saved.</a:t>
            </a:r>
            <a:br>
              <a:rPr lang="en-US" sz="2600" dirty="0" smtClean="0">
                <a:solidFill>
                  <a:schemeClr val="bg1">
                    <a:lumMod val="85000"/>
                  </a:schemeClr>
                </a:solidFill>
              </a:rPr>
            </a:br>
            <a:r>
              <a:rPr lang="en-US" sz="2600" dirty="0" smtClean="0">
                <a:solidFill>
                  <a:schemeClr val="bg1">
                    <a:lumMod val="85000"/>
                  </a:schemeClr>
                </a:solidFill>
              </a:rPr>
              <a:t>(John 1:12; Acts 16:31; Romans 19:1-10, 13)</a:t>
            </a:r>
          </a:p>
          <a:p>
            <a:pPr marL="514350" indent="-514350">
              <a:spcBef>
                <a:spcPts val="1200"/>
              </a:spcBef>
              <a:buFont typeface="+mj-lt"/>
              <a:buAutoNum type="arabicParenR"/>
            </a:pPr>
            <a:r>
              <a:rPr lang="en-US" sz="2600" dirty="0" smtClean="0">
                <a:solidFill>
                  <a:schemeClr val="bg1">
                    <a:lumMod val="85000"/>
                  </a:schemeClr>
                </a:solidFill>
              </a:rPr>
              <a:t>Face the facts of sin and your addictions.  Be honest and stop lying to God, yourself and others. </a:t>
            </a:r>
            <a:br>
              <a:rPr lang="en-US" sz="2600" dirty="0" smtClean="0">
                <a:solidFill>
                  <a:schemeClr val="bg1">
                    <a:lumMod val="85000"/>
                  </a:schemeClr>
                </a:solidFill>
              </a:rPr>
            </a:br>
            <a:r>
              <a:rPr lang="en-US" sz="2600" dirty="0" smtClean="0">
                <a:solidFill>
                  <a:schemeClr val="bg1">
                    <a:lumMod val="85000"/>
                  </a:schemeClr>
                </a:solidFill>
              </a:rPr>
              <a:t>(1 John 1:5-10)</a:t>
            </a:r>
          </a:p>
          <a:p>
            <a:pPr marL="514350" indent="-514350">
              <a:spcBef>
                <a:spcPts val="1200"/>
              </a:spcBef>
              <a:buFont typeface="+mj-lt"/>
              <a:buAutoNum type="arabicParenR"/>
            </a:pPr>
            <a:r>
              <a:rPr lang="en-US" sz="2600" dirty="0" smtClean="0">
                <a:solidFill>
                  <a:schemeClr val="bg1">
                    <a:lumMod val="85000"/>
                  </a:schemeClr>
                </a:solidFill>
              </a:rPr>
              <a:t>Acknowledge sexual addiction as an idol of the heart and a dethroning of Jesus from His rightful place in your life as King.</a:t>
            </a:r>
            <a:br>
              <a:rPr lang="en-US" sz="2600" dirty="0" smtClean="0">
                <a:solidFill>
                  <a:schemeClr val="bg1">
                    <a:lumMod val="85000"/>
                  </a:schemeClr>
                </a:solidFill>
              </a:rPr>
            </a:br>
            <a:r>
              <a:rPr lang="en-US" sz="2600" dirty="0" smtClean="0">
                <a:solidFill>
                  <a:schemeClr val="bg1">
                    <a:lumMod val="85000"/>
                  </a:schemeClr>
                </a:solidFill>
              </a:rPr>
              <a:t>(1 Cor. 6:19-20)</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r>
              <a:rPr lang="en-US" sz="3600" b="1" dirty="0" smtClean="0">
                <a:solidFill>
                  <a:schemeClr val="bg1">
                    <a:lumMod val="85000"/>
                  </a:schemeClr>
                </a:solidFill>
              </a:rPr>
              <a:t>Conclusion and Summary: Some Biblical and Common Sense Strategies for Conquering Sexual Addictions</a:t>
            </a:r>
            <a:br>
              <a:rPr lang="en-US" sz="3600" b="1" dirty="0" smtClean="0">
                <a:solidFill>
                  <a:schemeClr val="bg1">
                    <a:lumMod val="85000"/>
                  </a:schemeClr>
                </a:solidFill>
              </a:rPr>
            </a:br>
            <a:r>
              <a:rPr lang="en-US" sz="2000" b="1" dirty="0" smtClean="0">
                <a:solidFill>
                  <a:schemeClr val="bg1">
                    <a:lumMod val="85000"/>
                  </a:schemeClr>
                </a:solidFill>
              </a:rPr>
              <a:t>(cont’d)</a:t>
            </a:r>
            <a:endParaRPr lang="en-US" sz="3600" b="1" dirty="0">
              <a:solidFill>
                <a:schemeClr val="bg1">
                  <a:lumMod val="85000"/>
                </a:schemeClr>
              </a:solidFill>
            </a:endParaRPr>
          </a:p>
        </p:txBody>
      </p:sp>
      <p:sp>
        <p:nvSpPr>
          <p:cNvPr id="3" name="Content Placeholder 2"/>
          <p:cNvSpPr>
            <a:spLocks noGrp="1"/>
          </p:cNvSpPr>
          <p:nvPr>
            <p:ph idx="1"/>
          </p:nvPr>
        </p:nvSpPr>
        <p:spPr>
          <a:xfrm>
            <a:off x="457200" y="2286000"/>
            <a:ext cx="8229600" cy="4572000"/>
          </a:xfrm>
        </p:spPr>
        <p:txBody>
          <a:bodyPr>
            <a:normAutofit/>
          </a:bodyPr>
          <a:lstStyle/>
          <a:p>
            <a:pPr marL="514350" indent="-514350">
              <a:buFont typeface="+mj-lt"/>
              <a:buAutoNum type="arabicParenR" startAt="4"/>
            </a:pPr>
            <a:r>
              <a:rPr lang="en-US" sz="2600" dirty="0" smtClean="0">
                <a:solidFill>
                  <a:schemeClr val="bg1">
                    <a:lumMod val="85000"/>
                  </a:schemeClr>
                </a:solidFill>
              </a:rPr>
              <a:t>Realize Christians sin and struggle with sin.  So, swallow your pride (a very popular idol of the heart), admit your weakness, ask for God’s grace, and seek a band of brothers who can hold you accountable.</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r>
              <a:rPr lang="en-US" sz="3600" b="1" dirty="0" smtClean="0">
                <a:solidFill>
                  <a:schemeClr val="bg1">
                    <a:lumMod val="85000"/>
                  </a:schemeClr>
                </a:solidFill>
              </a:rPr>
              <a:t>Conclusion and Summary: Some Biblical and Common Sense Strategies for Conquering Sexual Addictions</a:t>
            </a:r>
            <a:br>
              <a:rPr lang="en-US" sz="3600" b="1" dirty="0" smtClean="0">
                <a:solidFill>
                  <a:schemeClr val="bg1">
                    <a:lumMod val="85000"/>
                  </a:schemeClr>
                </a:solidFill>
              </a:rPr>
            </a:br>
            <a:r>
              <a:rPr lang="en-US" sz="2000" b="1" dirty="0" smtClean="0">
                <a:solidFill>
                  <a:schemeClr val="bg1">
                    <a:lumMod val="85000"/>
                  </a:schemeClr>
                </a:solidFill>
              </a:rPr>
              <a:t>(cont’d)</a:t>
            </a:r>
            <a:endParaRPr lang="en-US" sz="3600" b="1" dirty="0">
              <a:solidFill>
                <a:schemeClr val="bg1">
                  <a:lumMod val="85000"/>
                </a:schemeClr>
              </a:solidFill>
            </a:endParaRPr>
          </a:p>
        </p:txBody>
      </p:sp>
      <p:sp>
        <p:nvSpPr>
          <p:cNvPr id="3" name="Content Placeholder 2"/>
          <p:cNvSpPr>
            <a:spLocks noGrp="1"/>
          </p:cNvSpPr>
          <p:nvPr>
            <p:ph idx="1"/>
          </p:nvPr>
        </p:nvSpPr>
        <p:spPr>
          <a:xfrm>
            <a:off x="457200" y="2286000"/>
            <a:ext cx="8229600" cy="4572000"/>
          </a:xfrm>
        </p:spPr>
        <p:txBody>
          <a:bodyPr>
            <a:normAutofit/>
          </a:bodyPr>
          <a:lstStyle/>
          <a:p>
            <a:pPr marL="514350" indent="-514350">
              <a:buFont typeface="+mj-lt"/>
              <a:buAutoNum type="arabicParenR" startAt="4"/>
            </a:pPr>
            <a:r>
              <a:rPr lang="en-US" sz="2600" dirty="0" smtClean="0">
                <a:solidFill>
                  <a:schemeClr val="bg1">
                    <a:lumMod val="85000"/>
                  </a:schemeClr>
                </a:solidFill>
              </a:rPr>
              <a:t>Realize Christians sin and struggle with sin.  So, swallow your pride (a very popular idol of the heart), admit your weakness, ask for God’s grace, and seek a band of brothers who can hold you accountable.</a:t>
            </a:r>
          </a:p>
          <a:p>
            <a:pPr marL="514350" indent="-514350">
              <a:spcBef>
                <a:spcPts val="1200"/>
              </a:spcBef>
              <a:buFont typeface="+mj-lt"/>
              <a:buAutoNum type="arabicParenR" startAt="4"/>
            </a:pPr>
            <a:r>
              <a:rPr lang="en-US" sz="2600" dirty="0" smtClean="0">
                <a:solidFill>
                  <a:schemeClr val="bg1">
                    <a:lumMod val="85000"/>
                  </a:schemeClr>
                </a:solidFill>
              </a:rPr>
              <a:t>Cultivate the discipline of prayer without ceasing.</a:t>
            </a:r>
            <a:br>
              <a:rPr lang="en-US" sz="2600" dirty="0" smtClean="0">
                <a:solidFill>
                  <a:schemeClr val="bg1">
                    <a:lumMod val="85000"/>
                  </a:schemeClr>
                </a:solidFill>
              </a:rPr>
            </a:br>
            <a:r>
              <a:rPr lang="en-US" sz="2600" dirty="0" smtClean="0">
                <a:solidFill>
                  <a:schemeClr val="bg1">
                    <a:lumMod val="85000"/>
                  </a:schemeClr>
                </a:solidFill>
              </a:rPr>
              <a:t>(1 Thess. 5:17)</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r>
              <a:rPr lang="en-US" sz="3600" b="1" dirty="0" smtClean="0">
                <a:solidFill>
                  <a:schemeClr val="bg1">
                    <a:lumMod val="85000"/>
                  </a:schemeClr>
                </a:solidFill>
              </a:rPr>
              <a:t>Conclusion and Summary: Some Biblical and Common Sense Strategies for Conquering Sexual Addictions</a:t>
            </a:r>
            <a:br>
              <a:rPr lang="en-US" sz="3600" b="1" dirty="0" smtClean="0">
                <a:solidFill>
                  <a:schemeClr val="bg1">
                    <a:lumMod val="85000"/>
                  </a:schemeClr>
                </a:solidFill>
              </a:rPr>
            </a:br>
            <a:r>
              <a:rPr lang="en-US" sz="2000" b="1" dirty="0" smtClean="0">
                <a:solidFill>
                  <a:schemeClr val="bg1">
                    <a:lumMod val="85000"/>
                  </a:schemeClr>
                </a:solidFill>
              </a:rPr>
              <a:t>(cont’d)</a:t>
            </a:r>
            <a:endParaRPr lang="en-US" sz="3600" b="1" dirty="0">
              <a:solidFill>
                <a:schemeClr val="bg1">
                  <a:lumMod val="85000"/>
                </a:schemeClr>
              </a:solidFill>
            </a:endParaRPr>
          </a:p>
        </p:txBody>
      </p:sp>
      <p:sp>
        <p:nvSpPr>
          <p:cNvPr id="3" name="Content Placeholder 2"/>
          <p:cNvSpPr>
            <a:spLocks noGrp="1"/>
          </p:cNvSpPr>
          <p:nvPr>
            <p:ph idx="1"/>
          </p:nvPr>
        </p:nvSpPr>
        <p:spPr>
          <a:xfrm>
            <a:off x="457200" y="2286000"/>
            <a:ext cx="8229600" cy="4572000"/>
          </a:xfrm>
        </p:spPr>
        <p:txBody>
          <a:bodyPr>
            <a:normAutofit/>
          </a:bodyPr>
          <a:lstStyle/>
          <a:p>
            <a:pPr marL="514350" indent="-514350">
              <a:buFont typeface="+mj-lt"/>
              <a:buAutoNum type="arabicParenR" startAt="4"/>
            </a:pPr>
            <a:r>
              <a:rPr lang="en-US" sz="2600" dirty="0" smtClean="0">
                <a:solidFill>
                  <a:schemeClr val="bg1">
                    <a:lumMod val="85000"/>
                  </a:schemeClr>
                </a:solidFill>
              </a:rPr>
              <a:t>Realize Christians sin and struggle with sin.  So, swallow your pride (a very popular idol of the heart), admit your weakness, ask for God’s grace, and seek a band of brothers who can hold you accountable.</a:t>
            </a:r>
          </a:p>
          <a:p>
            <a:pPr marL="514350" indent="-514350">
              <a:spcBef>
                <a:spcPts val="1200"/>
              </a:spcBef>
              <a:buFont typeface="+mj-lt"/>
              <a:buAutoNum type="arabicParenR" startAt="4"/>
            </a:pPr>
            <a:r>
              <a:rPr lang="en-US" sz="2600" dirty="0" smtClean="0">
                <a:solidFill>
                  <a:schemeClr val="bg1">
                    <a:lumMod val="85000"/>
                  </a:schemeClr>
                </a:solidFill>
              </a:rPr>
              <a:t>Cultivate the discipline of prayer without ceasing.</a:t>
            </a:r>
            <a:br>
              <a:rPr lang="en-US" sz="2600" dirty="0" smtClean="0">
                <a:solidFill>
                  <a:schemeClr val="bg1">
                    <a:lumMod val="85000"/>
                  </a:schemeClr>
                </a:solidFill>
              </a:rPr>
            </a:br>
            <a:r>
              <a:rPr lang="en-US" sz="2600" dirty="0" smtClean="0">
                <a:solidFill>
                  <a:schemeClr val="bg1">
                    <a:lumMod val="85000"/>
                  </a:schemeClr>
                </a:solidFill>
              </a:rPr>
              <a:t>(1 Thess. 5:17)</a:t>
            </a:r>
          </a:p>
          <a:p>
            <a:pPr marL="514350" indent="-514350">
              <a:spcBef>
                <a:spcPts val="1200"/>
              </a:spcBef>
              <a:buFont typeface="+mj-lt"/>
              <a:buAutoNum type="arabicParenR" startAt="4"/>
            </a:pPr>
            <a:r>
              <a:rPr lang="en-US" sz="2600" dirty="0" smtClean="0">
                <a:solidFill>
                  <a:schemeClr val="bg1">
                    <a:lumMod val="85000"/>
                  </a:schemeClr>
                </a:solidFill>
              </a:rPr>
              <a:t>Read and memorize Scripture daily!</a:t>
            </a:r>
            <a:br>
              <a:rPr lang="en-US" sz="2600" dirty="0" smtClean="0">
                <a:solidFill>
                  <a:schemeClr val="bg1">
                    <a:lumMod val="85000"/>
                  </a:schemeClr>
                </a:solidFill>
              </a:rPr>
            </a:br>
            <a:r>
              <a:rPr lang="en-US" sz="2600" dirty="0" smtClean="0">
                <a:solidFill>
                  <a:schemeClr val="bg1">
                    <a:lumMod val="85000"/>
                  </a:schemeClr>
                </a:solidFill>
              </a:rPr>
              <a:t>(Psalm </a:t>
            </a:r>
            <a:r>
              <a:rPr lang="en-US" sz="2600" dirty="0" smtClean="0">
                <a:solidFill>
                  <a:schemeClr val="bg1">
                    <a:lumMod val="85000"/>
                  </a:schemeClr>
                </a:solidFill>
              </a:rPr>
              <a:t>119:11)</a:t>
            </a:r>
            <a:endParaRPr lang="en-US" sz="2600" dirty="0" smtClean="0">
              <a:solidFill>
                <a:schemeClr val="bg1">
                  <a:lumMod val="85000"/>
                </a:schemeClr>
              </a:solidFill>
            </a:endParaRP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r>
              <a:rPr lang="en-US" sz="3600" b="1" dirty="0" smtClean="0">
                <a:solidFill>
                  <a:schemeClr val="bg1">
                    <a:lumMod val="85000"/>
                  </a:schemeClr>
                </a:solidFill>
              </a:rPr>
              <a:t>Conclusion and Summary: Some Biblical and Common Sense Strategies for Conquering Sexual Addictions</a:t>
            </a:r>
            <a:br>
              <a:rPr lang="en-US" sz="3600" b="1" dirty="0" smtClean="0">
                <a:solidFill>
                  <a:schemeClr val="bg1">
                    <a:lumMod val="85000"/>
                  </a:schemeClr>
                </a:solidFill>
              </a:rPr>
            </a:br>
            <a:r>
              <a:rPr lang="en-US" sz="2000" b="1" dirty="0" smtClean="0">
                <a:solidFill>
                  <a:schemeClr val="bg1">
                    <a:lumMod val="85000"/>
                  </a:schemeClr>
                </a:solidFill>
              </a:rPr>
              <a:t>(cont’d)</a:t>
            </a:r>
            <a:endParaRPr lang="en-US" sz="3600" b="1" dirty="0">
              <a:solidFill>
                <a:schemeClr val="bg1">
                  <a:lumMod val="85000"/>
                </a:schemeClr>
              </a:solidFill>
            </a:endParaRPr>
          </a:p>
        </p:txBody>
      </p:sp>
      <p:sp>
        <p:nvSpPr>
          <p:cNvPr id="3" name="Content Placeholder 2"/>
          <p:cNvSpPr>
            <a:spLocks noGrp="1"/>
          </p:cNvSpPr>
          <p:nvPr>
            <p:ph idx="1"/>
          </p:nvPr>
        </p:nvSpPr>
        <p:spPr>
          <a:xfrm>
            <a:off x="457200" y="2286000"/>
            <a:ext cx="8229600" cy="4572000"/>
          </a:xfrm>
        </p:spPr>
        <p:txBody>
          <a:bodyPr>
            <a:normAutofit/>
          </a:bodyPr>
          <a:lstStyle/>
          <a:p>
            <a:pPr marL="514350" indent="-514350">
              <a:buFont typeface="+mj-lt"/>
              <a:buAutoNum type="arabicParenR" startAt="4"/>
            </a:pPr>
            <a:r>
              <a:rPr lang="en-US" sz="2600" dirty="0" smtClean="0">
                <a:solidFill>
                  <a:schemeClr val="bg1">
                    <a:lumMod val="85000"/>
                  </a:schemeClr>
                </a:solidFill>
              </a:rPr>
              <a:t>Realize Christians sin and struggle with sin.  So, swallow your pride (a very popular idol of the heart), admit your weakness, ask for God’s grace, and seek a band of brothers who can hold you accountable.</a:t>
            </a:r>
          </a:p>
          <a:p>
            <a:pPr marL="514350" indent="-514350">
              <a:spcBef>
                <a:spcPts val="1200"/>
              </a:spcBef>
              <a:buFont typeface="+mj-lt"/>
              <a:buAutoNum type="arabicParenR" startAt="4"/>
            </a:pPr>
            <a:r>
              <a:rPr lang="en-US" sz="2600" dirty="0" smtClean="0">
                <a:solidFill>
                  <a:schemeClr val="bg1">
                    <a:lumMod val="85000"/>
                  </a:schemeClr>
                </a:solidFill>
              </a:rPr>
              <a:t>Cultivate the discipline of prayer without ceasing.</a:t>
            </a:r>
            <a:br>
              <a:rPr lang="en-US" sz="2600" dirty="0" smtClean="0">
                <a:solidFill>
                  <a:schemeClr val="bg1">
                    <a:lumMod val="85000"/>
                  </a:schemeClr>
                </a:solidFill>
              </a:rPr>
            </a:br>
            <a:r>
              <a:rPr lang="en-US" sz="2600" dirty="0" smtClean="0">
                <a:solidFill>
                  <a:schemeClr val="bg1">
                    <a:lumMod val="85000"/>
                  </a:schemeClr>
                </a:solidFill>
              </a:rPr>
              <a:t>(1 Thess. 5:17)</a:t>
            </a:r>
          </a:p>
          <a:p>
            <a:pPr marL="514350" indent="-514350">
              <a:spcBef>
                <a:spcPts val="1200"/>
              </a:spcBef>
              <a:buFont typeface="+mj-lt"/>
              <a:buAutoNum type="arabicParenR" startAt="4"/>
            </a:pPr>
            <a:r>
              <a:rPr lang="en-US" sz="2600" dirty="0" smtClean="0">
                <a:solidFill>
                  <a:schemeClr val="bg1">
                    <a:lumMod val="85000"/>
                  </a:schemeClr>
                </a:solidFill>
              </a:rPr>
              <a:t>Read and memorize Scripture daily!</a:t>
            </a:r>
            <a:br>
              <a:rPr lang="en-US" sz="2600" dirty="0" smtClean="0">
                <a:solidFill>
                  <a:schemeClr val="bg1">
                    <a:lumMod val="85000"/>
                  </a:schemeClr>
                </a:solidFill>
              </a:rPr>
            </a:br>
            <a:r>
              <a:rPr lang="en-US" sz="2600" dirty="0" smtClean="0">
                <a:solidFill>
                  <a:schemeClr val="bg1">
                    <a:lumMod val="85000"/>
                  </a:schemeClr>
                </a:solidFill>
              </a:rPr>
              <a:t>(Psalm </a:t>
            </a:r>
            <a:r>
              <a:rPr lang="en-US" sz="2600" dirty="0" smtClean="0">
                <a:solidFill>
                  <a:schemeClr val="bg1">
                    <a:lumMod val="85000"/>
                  </a:schemeClr>
                </a:solidFill>
              </a:rPr>
              <a:t>119:11)</a:t>
            </a:r>
            <a:endParaRPr lang="en-US" sz="2600" dirty="0" smtClean="0">
              <a:solidFill>
                <a:schemeClr val="bg1">
                  <a:lumMod val="85000"/>
                </a:schemeClr>
              </a:solidFill>
            </a:endParaRPr>
          </a:p>
          <a:p>
            <a:pPr marL="514350" indent="-514350">
              <a:spcBef>
                <a:spcPts val="1200"/>
              </a:spcBef>
              <a:buFont typeface="+mj-lt"/>
              <a:buAutoNum type="arabicParenR" startAt="4"/>
            </a:pPr>
            <a:r>
              <a:rPr lang="en-US" sz="2600" dirty="0" smtClean="0">
                <a:solidFill>
                  <a:schemeClr val="bg1">
                    <a:lumMod val="85000"/>
                  </a:schemeClr>
                </a:solidFill>
              </a:rPr>
              <a:t>Aggressively pursue accountability.  Be proactive.</a:t>
            </a:r>
            <a:endParaRPr lang="en-US" sz="2600"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r>
              <a:rPr lang="en-US" sz="3600" b="1" dirty="0" smtClean="0">
                <a:solidFill>
                  <a:schemeClr val="bg1">
                    <a:lumMod val="85000"/>
                  </a:schemeClr>
                </a:solidFill>
              </a:rPr>
              <a:t>Conclusion and Summary: Some Biblical and Common Sense Strategies for Conquering Sexual Addictions</a:t>
            </a:r>
            <a:br>
              <a:rPr lang="en-US" sz="3600" b="1" dirty="0" smtClean="0">
                <a:solidFill>
                  <a:schemeClr val="bg1">
                    <a:lumMod val="85000"/>
                  </a:schemeClr>
                </a:solidFill>
              </a:rPr>
            </a:br>
            <a:r>
              <a:rPr lang="en-US" sz="2000" b="1" dirty="0" smtClean="0">
                <a:solidFill>
                  <a:schemeClr val="bg1">
                    <a:lumMod val="85000"/>
                  </a:schemeClr>
                </a:solidFill>
              </a:rPr>
              <a:t>(cont’d)</a:t>
            </a:r>
            <a:endParaRPr lang="en-US" sz="3600" b="1" dirty="0">
              <a:solidFill>
                <a:schemeClr val="bg1">
                  <a:lumMod val="85000"/>
                </a:schemeClr>
              </a:solidFill>
            </a:endParaRPr>
          </a:p>
        </p:txBody>
      </p:sp>
      <p:sp>
        <p:nvSpPr>
          <p:cNvPr id="3" name="Content Placeholder 2"/>
          <p:cNvSpPr>
            <a:spLocks noGrp="1"/>
          </p:cNvSpPr>
          <p:nvPr>
            <p:ph idx="1"/>
          </p:nvPr>
        </p:nvSpPr>
        <p:spPr>
          <a:xfrm>
            <a:off x="457200" y="2286000"/>
            <a:ext cx="8229600" cy="4572000"/>
          </a:xfrm>
        </p:spPr>
        <p:txBody>
          <a:bodyPr>
            <a:normAutofit/>
          </a:bodyPr>
          <a:lstStyle/>
          <a:p>
            <a:pPr marL="514350" indent="-514350">
              <a:buFont typeface="+mj-lt"/>
              <a:buAutoNum type="arabicParenR" startAt="8"/>
            </a:pPr>
            <a:r>
              <a:rPr lang="en-US" sz="2600" dirty="0" smtClean="0">
                <a:solidFill>
                  <a:schemeClr val="bg1">
                    <a:lumMod val="85000"/>
                  </a:schemeClr>
                </a:solidFill>
              </a:rPr>
              <a:t>Block Internet pornography.</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r>
              <a:rPr lang="en-US" sz="3600" b="1" dirty="0" smtClean="0">
                <a:solidFill>
                  <a:schemeClr val="bg1">
                    <a:lumMod val="85000"/>
                  </a:schemeClr>
                </a:solidFill>
              </a:rPr>
              <a:t>Conclusion and Summary: Some Biblical and Common Sense Strategies for Conquering Sexual Addictions</a:t>
            </a:r>
            <a:br>
              <a:rPr lang="en-US" sz="3600" b="1" dirty="0" smtClean="0">
                <a:solidFill>
                  <a:schemeClr val="bg1">
                    <a:lumMod val="85000"/>
                  </a:schemeClr>
                </a:solidFill>
              </a:rPr>
            </a:br>
            <a:r>
              <a:rPr lang="en-US" sz="2000" b="1" dirty="0" smtClean="0">
                <a:solidFill>
                  <a:schemeClr val="bg1">
                    <a:lumMod val="85000"/>
                  </a:schemeClr>
                </a:solidFill>
              </a:rPr>
              <a:t>(cont’d)</a:t>
            </a:r>
            <a:endParaRPr lang="en-US" sz="3600" b="1" dirty="0">
              <a:solidFill>
                <a:schemeClr val="bg1">
                  <a:lumMod val="85000"/>
                </a:schemeClr>
              </a:solidFill>
            </a:endParaRPr>
          </a:p>
        </p:txBody>
      </p:sp>
      <p:sp>
        <p:nvSpPr>
          <p:cNvPr id="3" name="Content Placeholder 2"/>
          <p:cNvSpPr>
            <a:spLocks noGrp="1"/>
          </p:cNvSpPr>
          <p:nvPr>
            <p:ph idx="1"/>
          </p:nvPr>
        </p:nvSpPr>
        <p:spPr>
          <a:xfrm>
            <a:off x="457200" y="2286000"/>
            <a:ext cx="8229600" cy="4572000"/>
          </a:xfrm>
        </p:spPr>
        <p:txBody>
          <a:bodyPr>
            <a:normAutofit/>
          </a:bodyPr>
          <a:lstStyle/>
          <a:p>
            <a:pPr marL="514350" indent="-514350">
              <a:buFont typeface="+mj-lt"/>
              <a:buAutoNum type="arabicParenR" startAt="8"/>
            </a:pPr>
            <a:r>
              <a:rPr lang="en-US" sz="2600" dirty="0" smtClean="0">
                <a:solidFill>
                  <a:schemeClr val="bg1">
                    <a:lumMod val="85000"/>
                  </a:schemeClr>
                </a:solidFill>
              </a:rPr>
              <a:t>Block Internet pornography.</a:t>
            </a:r>
          </a:p>
          <a:p>
            <a:pPr marL="514350" indent="-514350">
              <a:spcBef>
                <a:spcPts val="1200"/>
              </a:spcBef>
              <a:buFont typeface="+mj-lt"/>
              <a:buAutoNum type="arabicParenR" startAt="8"/>
            </a:pPr>
            <a:r>
              <a:rPr lang="en-US" sz="2600" dirty="0" smtClean="0">
                <a:solidFill>
                  <a:schemeClr val="bg1">
                    <a:lumMod val="85000"/>
                  </a:schemeClr>
                </a:solidFill>
              </a:rPr>
              <a:t>Once more!  Guard your heart and avoid temptations.  </a:t>
            </a:r>
          </a:p>
          <a:p>
            <a:pPr marL="914400" lvl="1" indent="-514350">
              <a:spcBef>
                <a:spcPts val="1200"/>
              </a:spcBef>
            </a:pPr>
            <a:r>
              <a:rPr lang="en-US" sz="2200" dirty="0" smtClean="0">
                <a:solidFill>
                  <a:schemeClr val="bg1">
                    <a:lumMod val="85000"/>
                  </a:schemeClr>
                </a:solidFill>
              </a:rPr>
              <a:t>Guard your heart with all diligence.</a:t>
            </a:r>
            <a:br>
              <a:rPr lang="en-US" sz="2200" dirty="0" smtClean="0">
                <a:solidFill>
                  <a:schemeClr val="bg1">
                    <a:lumMod val="85000"/>
                  </a:schemeClr>
                </a:solidFill>
              </a:rPr>
            </a:br>
            <a:r>
              <a:rPr lang="en-US" sz="2200" dirty="0" smtClean="0">
                <a:solidFill>
                  <a:schemeClr val="bg1">
                    <a:lumMod val="85000"/>
                  </a:schemeClr>
                </a:solidFill>
              </a:rPr>
              <a:t>(Proverbs 4:23)</a:t>
            </a:r>
          </a:p>
          <a:p>
            <a:pPr marL="914400" lvl="1" indent="-514350">
              <a:spcBef>
                <a:spcPts val="1200"/>
              </a:spcBef>
            </a:pPr>
            <a:r>
              <a:rPr lang="en-US" sz="2200" dirty="0" smtClean="0">
                <a:solidFill>
                  <a:schemeClr val="bg1">
                    <a:lumMod val="85000"/>
                  </a:schemeClr>
                </a:solidFill>
              </a:rPr>
              <a:t>Don’t let the demonic realm influence your thought-life.</a:t>
            </a:r>
            <a:br>
              <a:rPr lang="en-US" sz="2200" dirty="0" smtClean="0">
                <a:solidFill>
                  <a:schemeClr val="bg1">
                    <a:lumMod val="85000"/>
                  </a:schemeClr>
                </a:solidFill>
              </a:rPr>
            </a:br>
            <a:r>
              <a:rPr lang="en-US" sz="2200" dirty="0" smtClean="0">
                <a:solidFill>
                  <a:schemeClr val="bg1">
                    <a:lumMod val="85000"/>
                  </a:schemeClr>
                </a:solidFill>
              </a:rPr>
              <a:t>(Ephesians 6:12-20)  </a:t>
            </a:r>
          </a:p>
          <a:p>
            <a:pPr marL="914400" lvl="1" indent="-514350">
              <a:spcBef>
                <a:spcPts val="1200"/>
              </a:spcBef>
            </a:pPr>
            <a:r>
              <a:rPr lang="en-US" sz="2200" dirty="0" smtClean="0">
                <a:solidFill>
                  <a:schemeClr val="bg1">
                    <a:lumMod val="85000"/>
                  </a:schemeClr>
                </a:solidFill>
              </a:rPr>
              <a:t>If you give yourself to sinful fantasies and pursuits, you will become their slave.</a:t>
            </a:r>
            <a:br>
              <a:rPr lang="en-US" sz="2200" dirty="0" smtClean="0">
                <a:solidFill>
                  <a:schemeClr val="bg1">
                    <a:lumMod val="85000"/>
                  </a:schemeClr>
                </a:solidFill>
              </a:rPr>
            </a:br>
            <a:r>
              <a:rPr lang="en-US" sz="2200" dirty="0" smtClean="0">
                <a:solidFill>
                  <a:schemeClr val="bg1">
                    <a:lumMod val="85000"/>
                  </a:schemeClr>
                </a:solidFill>
              </a:rPr>
              <a:t>(Romans 6:16)</a:t>
            </a:r>
            <a:endParaRPr lang="en-US" sz="2200"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r>
              <a:rPr lang="en-US" sz="3600" b="1" dirty="0" smtClean="0">
                <a:solidFill>
                  <a:schemeClr val="bg1">
                    <a:lumMod val="85000"/>
                  </a:schemeClr>
                </a:solidFill>
              </a:rPr>
              <a:t>Conclusion and Summary: Some Biblical and Common Sense Strategies for Conquering Sexual Addictions</a:t>
            </a:r>
            <a:br>
              <a:rPr lang="en-US" sz="3600" b="1" dirty="0" smtClean="0">
                <a:solidFill>
                  <a:schemeClr val="bg1">
                    <a:lumMod val="85000"/>
                  </a:schemeClr>
                </a:solidFill>
              </a:rPr>
            </a:br>
            <a:r>
              <a:rPr lang="en-US" sz="2000" b="1" dirty="0" smtClean="0">
                <a:solidFill>
                  <a:schemeClr val="bg1">
                    <a:lumMod val="85000"/>
                  </a:schemeClr>
                </a:solidFill>
              </a:rPr>
              <a:t>(cont’d)</a:t>
            </a:r>
            <a:endParaRPr lang="en-US" sz="3600" b="1" dirty="0">
              <a:solidFill>
                <a:schemeClr val="bg1">
                  <a:lumMod val="85000"/>
                </a:schemeClr>
              </a:solidFill>
            </a:endParaRPr>
          </a:p>
        </p:txBody>
      </p:sp>
      <p:sp>
        <p:nvSpPr>
          <p:cNvPr id="3" name="Content Placeholder 2"/>
          <p:cNvSpPr>
            <a:spLocks noGrp="1"/>
          </p:cNvSpPr>
          <p:nvPr>
            <p:ph idx="1"/>
          </p:nvPr>
        </p:nvSpPr>
        <p:spPr>
          <a:xfrm>
            <a:off x="457200" y="2286000"/>
            <a:ext cx="8229600" cy="4572000"/>
          </a:xfrm>
        </p:spPr>
        <p:txBody>
          <a:bodyPr>
            <a:normAutofit/>
          </a:bodyPr>
          <a:lstStyle/>
          <a:p>
            <a:pPr marL="514350" indent="-514350">
              <a:buFont typeface="+mj-lt"/>
              <a:buAutoNum type="arabicParenR" startAt="10"/>
            </a:pPr>
            <a:r>
              <a:rPr lang="en-US" sz="2600" dirty="0" smtClean="0">
                <a:solidFill>
                  <a:schemeClr val="bg1">
                    <a:lumMod val="85000"/>
                  </a:schemeClr>
                </a:solidFill>
              </a:rPr>
              <a:t>Read some good books that can help you.</a:t>
            </a:r>
          </a:p>
        </p:txBody>
      </p:sp>
      <p:sp>
        <p:nvSpPr>
          <p:cNvPr id="4" name="TextBox 3"/>
          <p:cNvSpPr txBox="1"/>
          <p:nvPr/>
        </p:nvSpPr>
        <p:spPr>
          <a:xfrm>
            <a:off x="1219200" y="6273225"/>
            <a:ext cx="7924800" cy="584775"/>
          </a:xfrm>
          <a:prstGeom prst="rect">
            <a:avLst/>
          </a:prstGeom>
          <a:noFill/>
        </p:spPr>
        <p:txBody>
          <a:bodyPr wrap="square" rtlCol="0">
            <a:spAutoFit/>
          </a:bodyPr>
          <a:lstStyle/>
          <a:p>
            <a:pPr algn="r"/>
            <a:r>
              <a:rPr lang="en-US" sz="1600" dirty="0" smtClean="0">
                <a:solidFill>
                  <a:schemeClr val="bg1">
                    <a:lumMod val="85000"/>
                  </a:schemeClr>
                </a:solidFill>
              </a:rPr>
              <a:t>A full manuscript of this talk , along with this PowerPoint, can be found at</a:t>
            </a:r>
          </a:p>
          <a:p>
            <a:pPr algn="r"/>
            <a:r>
              <a:rPr lang="en-US" sz="1600" dirty="0" smtClean="0">
                <a:solidFill>
                  <a:schemeClr val="bg1">
                    <a:lumMod val="85000"/>
                  </a:schemeClr>
                </a:solidFill>
              </a:rPr>
              <a:t>danielakin.com</a:t>
            </a:r>
            <a:endParaRPr lang="en-US" sz="1600"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r>
              <a:rPr lang="en-US" sz="3600" b="1" dirty="0" smtClean="0">
                <a:solidFill>
                  <a:schemeClr val="bg1">
                    <a:lumMod val="85000"/>
                  </a:schemeClr>
                </a:solidFill>
              </a:rPr>
              <a:t>Conclusion and Summary: Some Biblical and Common Sense Strategies for Conquering Sexual Addictions</a:t>
            </a:r>
            <a:br>
              <a:rPr lang="en-US" sz="3600" b="1" dirty="0" smtClean="0">
                <a:solidFill>
                  <a:schemeClr val="bg1">
                    <a:lumMod val="85000"/>
                  </a:schemeClr>
                </a:solidFill>
              </a:rPr>
            </a:br>
            <a:r>
              <a:rPr lang="en-US" sz="2000" b="1" dirty="0" smtClean="0">
                <a:solidFill>
                  <a:schemeClr val="bg1">
                    <a:lumMod val="85000"/>
                  </a:schemeClr>
                </a:solidFill>
              </a:rPr>
              <a:t>(cont’d)</a:t>
            </a:r>
            <a:endParaRPr lang="en-US" sz="3600" b="1" dirty="0">
              <a:solidFill>
                <a:schemeClr val="bg1">
                  <a:lumMod val="85000"/>
                </a:schemeClr>
              </a:solidFill>
            </a:endParaRPr>
          </a:p>
        </p:txBody>
      </p:sp>
      <p:sp>
        <p:nvSpPr>
          <p:cNvPr id="3" name="Content Placeholder 2"/>
          <p:cNvSpPr>
            <a:spLocks noGrp="1"/>
          </p:cNvSpPr>
          <p:nvPr>
            <p:ph idx="1"/>
          </p:nvPr>
        </p:nvSpPr>
        <p:spPr>
          <a:xfrm>
            <a:off x="457200" y="2286000"/>
            <a:ext cx="8229600" cy="4572000"/>
          </a:xfrm>
        </p:spPr>
        <p:txBody>
          <a:bodyPr>
            <a:normAutofit/>
          </a:bodyPr>
          <a:lstStyle/>
          <a:p>
            <a:pPr marL="514350" indent="-514350">
              <a:buFont typeface="+mj-lt"/>
              <a:buAutoNum type="arabicParenR" startAt="10"/>
            </a:pPr>
            <a:r>
              <a:rPr lang="en-US" sz="2600" dirty="0" smtClean="0">
                <a:solidFill>
                  <a:schemeClr val="bg1">
                    <a:lumMod val="85000"/>
                  </a:schemeClr>
                </a:solidFill>
              </a:rPr>
              <a:t>Read some good books that can help you.</a:t>
            </a:r>
          </a:p>
          <a:p>
            <a:pPr marL="914400" lvl="1" indent="-514350">
              <a:spcBef>
                <a:spcPts val="1200"/>
              </a:spcBef>
            </a:pPr>
            <a:r>
              <a:rPr lang="en-US" sz="2400" i="1" u="sng" dirty="0" smtClean="0">
                <a:solidFill>
                  <a:schemeClr val="bg1">
                    <a:lumMod val="85000"/>
                  </a:schemeClr>
                </a:solidFill>
              </a:rPr>
              <a:t>Every Man’s Battle </a:t>
            </a:r>
            <a:r>
              <a:rPr lang="en-US" sz="2200" i="1" dirty="0" smtClean="0">
                <a:solidFill>
                  <a:schemeClr val="bg1">
                    <a:lumMod val="85000"/>
                  </a:schemeClr>
                </a:solidFill>
              </a:rPr>
              <a:t/>
            </a:r>
            <a:br>
              <a:rPr lang="en-US" sz="2200" i="1" dirty="0" smtClean="0">
                <a:solidFill>
                  <a:schemeClr val="bg1">
                    <a:lumMod val="85000"/>
                  </a:schemeClr>
                </a:solidFill>
              </a:rPr>
            </a:br>
            <a:r>
              <a:rPr lang="en-US" sz="2200" dirty="0" smtClean="0">
                <a:solidFill>
                  <a:schemeClr val="bg1">
                    <a:lumMod val="85000"/>
                  </a:schemeClr>
                </a:solidFill>
              </a:rPr>
              <a:t>by Stephen Arterburn, Fred Stoeker, Mike Yorkey</a:t>
            </a:r>
          </a:p>
          <a:p>
            <a:pPr marL="914400" lvl="1" indent="-514350">
              <a:spcBef>
                <a:spcPts val="1200"/>
              </a:spcBef>
              <a:buNone/>
            </a:pPr>
            <a:endParaRPr lang="en-US" sz="2200" dirty="0">
              <a:solidFill>
                <a:schemeClr val="bg1">
                  <a:lumMod val="85000"/>
                </a:schemeClr>
              </a:solidFill>
            </a:endParaRPr>
          </a:p>
        </p:txBody>
      </p:sp>
      <p:sp>
        <p:nvSpPr>
          <p:cNvPr id="4" name="TextBox 3"/>
          <p:cNvSpPr txBox="1"/>
          <p:nvPr/>
        </p:nvSpPr>
        <p:spPr>
          <a:xfrm>
            <a:off x="1219200" y="6273225"/>
            <a:ext cx="7924800" cy="584775"/>
          </a:xfrm>
          <a:prstGeom prst="rect">
            <a:avLst/>
          </a:prstGeom>
          <a:noFill/>
        </p:spPr>
        <p:txBody>
          <a:bodyPr wrap="square" rtlCol="0">
            <a:spAutoFit/>
          </a:bodyPr>
          <a:lstStyle/>
          <a:p>
            <a:pPr algn="r"/>
            <a:r>
              <a:rPr lang="en-US" sz="1600" dirty="0" smtClean="0">
                <a:solidFill>
                  <a:schemeClr val="bg1">
                    <a:lumMod val="85000"/>
                  </a:schemeClr>
                </a:solidFill>
              </a:rPr>
              <a:t>A full manuscript of this talk , along with this PowerPoint, can be found at</a:t>
            </a:r>
          </a:p>
          <a:p>
            <a:pPr algn="r"/>
            <a:r>
              <a:rPr lang="en-US" sz="1600" dirty="0" smtClean="0">
                <a:solidFill>
                  <a:schemeClr val="bg1">
                    <a:lumMod val="85000"/>
                  </a:schemeClr>
                </a:solidFill>
              </a:rPr>
              <a:t>danielakin.com</a:t>
            </a:r>
            <a:endParaRPr lang="en-US" sz="1600"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lumMod val="85000"/>
                  </a:schemeClr>
                </a:solidFill>
              </a:rPr>
              <a:t>Some Opening Thoughts and Observations About Sexual Addictions</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r>
              <a:rPr lang="en-US" sz="2600" dirty="0" smtClean="0">
                <a:solidFill>
                  <a:schemeClr val="bg1">
                    <a:lumMod val="85000"/>
                  </a:schemeClr>
                </a:solidFill>
              </a:rPr>
              <a:t>Sex is  a good gift from a great God.</a:t>
            </a:r>
          </a:p>
          <a:p>
            <a:r>
              <a:rPr lang="en-US" sz="2600" dirty="0" smtClean="0">
                <a:solidFill>
                  <a:schemeClr val="bg1">
                    <a:lumMod val="85000"/>
                  </a:schemeClr>
                </a:solidFill>
              </a:rPr>
              <a:t>Sex also is a dangerous and powerful gift from a great God that when rightly handled will bring enormous blessings, but when wrongly handled will destroy you.</a:t>
            </a:r>
          </a:p>
          <a:p>
            <a:r>
              <a:rPr lang="en-US" sz="2600" dirty="0" smtClean="0">
                <a:solidFill>
                  <a:schemeClr val="bg1">
                    <a:lumMod val="85000"/>
                  </a:schemeClr>
                </a:solidFill>
              </a:rPr>
              <a:t>All sin is addiction.</a:t>
            </a:r>
          </a:p>
          <a:p>
            <a:r>
              <a:rPr lang="en-US" sz="2600" dirty="0" smtClean="0">
                <a:solidFill>
                  <a:schemeClr val="bg1">
                    <a:lumMod val="85000"/>
                  </a:schemeClr>
                </a:solidFill>
              </a:rPr>
              <a:t>Good gifts when not properly used often become cruel and even tyrannical task masters.</a:t>
            </a:r>
          </a:p>
          <a:p>
            <a:pPr>
              <a:buNone/>
            </a:pPr>
            <a:endParaRPr lang="en-US" sz="2600"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r>
              <a:rPr lang="en-US" sz="3600" b="1" dirty="0" smtClean="0">
                <a:solidFill>
                  <a:schemeClr val="bg1">
                    <a:lumMod val="85000"/>
                  </a:schemeClr>
                </a:solidFill>
              </a:rPr>
              <a:t>Conclusion and Summary: Some Biblical and Common Sense Strategies for Conquering Sexual Addictions</a:t>
            </a:r>
            <a:br>
              <a:rPr lang="en-US" sz="3600" b="1" dirty="0" smtClean="0">
                <a:solidFill>
                  <a:schemeClr val="bg1">
                    <a:lumMod val="85000"/>
                  </a:schemeClr>
                </a:solidFill>
              </a:rPr>
            </a:br>
            <a:r>
              <a:rPr lang="en-US" sz="2000" b="1" dirty="0" smtClean="0">
                <a:solidFill>
                  <a:schemeClr val="bg1">
                    <a:lumMod val="85000"/>
                  </a:schemeClr>
                </a:solidFill>
              </a:rPr>
              <a:t>(cont’d)</a:t>
            </a:r>
            <a:endParaRPr lang="en-US" sz="3600" b="1" dirty="0">
              <a:solidFill>
                <a:schemeClr val="bg1">
                  <a:lumMod val="85000"/>
                </a:schemeClr>
              </a:solidFill>
            </a:endParaRPr>
          </a:p>
        </p:txBody>
      </p:sp>
      <p:sp>
        <p:nvSpPr>
          <p:cNvPr id="3" name="Content Placeholder 2"/>
          <p:cNvSpPr>
            <a:spLocks noGrp="1"/>
          </p:cNvSpPr>
          <p:nvPr>
            <p:ph idx="1"/>
          </p:nvPr>
        </p:nvSpPr>
        <p:spPr>
          <a:xfrm>
            <a:off x="457200" y="2286000"/>
            <a:ext cx="8229600" cy="4572000"/>
          </a:xfrm>
        </p:spPr>
        <p:txBody>
          <a:bodyPr>
            <a:normAutofit/>
          </a:bodyPr>
          <a:lstStyle/>
          <a:p>
            <a:pPr marL="514350" indent="-514350">
              <a:buFont typeface="+mj-lt"/>
              <a:buAutoNum type="arabicParenR" startAt="10"/>
            </a:pPr>
            <a:r>
              <a:rPr lang="en-US" sz="2600" dirty="0" smtClean="0">
                <a:solidFill>
                  <a:schemeClr val="bg1">
                    <a:lumMod val="85000"/>
                  </a:schemeClr>
                </a:solidFill>
              </a:rPr>
              <a:t>Read some good books that can help you.</a:t>
            </a:r>
          </a:p>
          <a:p>
            <a:pPr marL="914400" lvl="1" indent="-514350">
              <a:spcBef>
                <a:spcPts val="1200"/>
              </a:spcBef>
            </a:pPr>
            <a:r>
              <a:rPr lang="en-US" sz="2400" i="1" u="sng" dirty="0" smtClean="0">
                <a:solidFill>
                  <a:schemeClr val="bg1">
                    <a:lumMod val="85000"/>
                  </a:schemeClr>
                </a:solidFill>
              </a:rPr>
              <a:t>Every Man’s Battle </a:t>
            </a:r>
            <a:r>
              <a:rPr lang="en-US" sz="2200" i="1" dirty="0" smtClean="0">
                <a:solidFill>
                  <a:schemeClr val="bg1">
                    <a:lumMod val="85000"/>
                  </a:schemeClr>
                </a:solidFill>
              </a:rPr>
              <a:t/>
            </a:r>
            <a:br>
              <a:rPr lang="en-US" sz="2200" i="1" dirty="0" smtClean="0">
                <a:solidFill>
                  <a:schemeClr val="bg1">
                    <a:lumMod val="85000"/>
                  </a:schemeClr>
                </a:solidFill>
              </a:rPr>
            </a:br>
            <a:r>
              <a:rPr lang="en-US" sz="2200" dirty="0" smtClean="0">
                <a:solidFill>
                  <a:schemeClr val="bg1">
                    <a:lumMod val="85000"/>
                  </a:schemeClr>
                </a:solidFill>
              </a:rPr>
              <a:t>by Stephen Arterburn, Fred Stoeker, Mike Yorkey</a:t>
            </a:r>
          </a:p>
          <a:p>
            <a:pPr marL="914400" lvl="1" indent="-514350">
              <a:spcBef>
                <a:spcPts val="1200"/>
              </a:spcBef>
            </a:pPr>
            <a:r>
              <a:rPr lang="en-US" sz="2400" i="1" u="sng" dirty="0" smtClean="0">
                <a:solidFill>
                  <a:schemeClr val="bg1">
                    <a:lumMod val="85000"/>
                  </a:schemeClr>
                </a:solidFill>
              </a:rPr>
              <a:t>When Good Men Are Tempted</a:t>
            </a:r>
            <a:r>
              <a:rPr lang="en-US" sz="2400" u="sng" dirty="0" smtClean="0">
                <a:solidFill>
                  <a:schemeClr val="bg1">
                    <a:lumMod val="85000"/>
                  </a:schemeClr>
                </a:solidFill>
              </a:rPr>
              <a:t> </a:t>
            </a:r>
            <a:r>
              <a:rPr lang="en-US" sz="2200" dirty="0" smtClean="0">
                <a:solidFill>
                  <a:schemeClr val="bg1">
                    <a:lumMod val="85000"/>
                  </a:schemeClr>
                </a:solidFill>
              </a:rPr>
              <a:t/>
            </a:r>
            <a:br>
              <a:rPr lang="en-US" sz="2200" dirty="0" smtClean="0">
                <a:solidFill>
                  <a:schemeClr val="bg1">
                    <a:lumMod val="85000"/>
                  </a:schemeClr>
                </a:solidFill>
              </a:rPr>
            </a:br>
            <a:r>
              <a:rPr lang="en-US" sz="2200" dirty="0" smtClean="0">
                <a:solidFill>
                  <a:schemeClr val="bg1">
                    <a:lumMod val="85000"/>
                  </a:schemeClr>
                </a:solidFill>
              </a:rPr>
              <a:t>by Bill Perkins</a:t>
            </a:r>
          </a:p>
        </p:txBody>
      </p:sp>
      <p:sp>
        <p:nvSpPr>
          <p:cNvPr id="4" name="TextBox 3"/>
          <p:cNvSpPr txBox="1"/>
          <p:nvPr/>
        </p:nvSpPr>
        <p:spPr>
          <a:xfrm>
            <a:off x="1219200" y="6273225"/>
            <a:ext cx="7924800" cy="584775"/>
          </a:xfrm>
          <a:prstGeom prst="rect">
            <a:avLst/>
          </a:prstGeom>
          <a:noFill/>
        </p:spPr>
        <p:txBody>
          <a:bodyPr wrap="square" rtlCol="0">
            <a:spAutoFit/>
          </a:bodyPr>
          <a:lstStyle/>
          <a:p>
            <a:pPr algn="r"/>
            <a:r>
              <a:rPr lang="en-US" sz="1600" dirty="0" smtClean="0">
                <a:solidFill>
                  <a:schemeClr val="bg1">
                    <a:lumMod val="85000"/>
                  </a:schemeClr>
                </a:solidFill>
              </a:rPr>
              <a:t>A full manuscript of this talk , along with this PowerPoint, can be found at</a:t>
            </a:r>
          </a:p>
          <a:p>
            <a:pPr algn="r"/>
            <a:r>
              <a:rPr lang="en-US" sz="1600" dirty="0" smtClean="0">
                <a:solidFill>
                  <a:schemeClr val="bg1">
                    <a:lumMod val="85000"/>
                  </a:schemeClr>
                </a:solidFill>
              </a:rPr>
              <a:t>danielakin.com</a:t>
            </a:r>
            <a:endParaRPr lang="en-US" sz="1600"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Autofit/>
          </a:bodyPr>
          <a:lstStyle/>
          <a:p>
            <a:r>
              <a:rPr lang="en-US" sz="3600" b="1" dirty="0" smtClean="0">
                <a:solidFill>
                  <a:schemeClr val="bg1">
                    <a:lumMod val="85000"/>
                  </a:schemeClr>
                </a:solidFill>
              </a:rPr>
              <a:t>Conclusion and Summary: Some Biblical and Common Sense Strategies for Conquering Sexual Addictions</a:t>
            </a:r>
            <a:br>
              <a:rPr lang="en-US" sz="3600" b="1" dirty="0" smtClean="0">
                <a:solidFill>
                  <a:schemeClr val="bg1">
                    <a:lumMod val="85000"/>
                  </a:schemeClr>
                </a:solidFill>
              </a:rPr>
            </a:br>
            <a:r>
              <a:rPr lang="en-US" sz="2000" b="1" dirty="0" smtClean="0">
                <a:solidFill>
                  <a:schemeClr val="bg1">
                    <a:lumMod val="85000"/>
                  </a:schemeClr>
                </a:solidFill>
              </a:rPr>
              <a:t>(cont’d)</a:t>
            </a:r>
            <a:endParaRPr lang="en-US" sz="3600" b="1" dirty="0">
              <a:solidFill>
                <a:schemeClr val="bg1">
                  <a:lumMod val="85000"/>
                </a:schemeClr>
              </a:solidFill>
            </a:endParaRPr>
          </a:p>
        </p:txBody>
      </p:sp>
      <p:sp>
        <p:nvSpPr>
          <p:cNvPr id="3" name="Content Placeholder 2"/>
          <p:cNvSpPr>
            <a:spLocks noGrp="1"/>
          </p:cNvSpPr>
          <p:nvPr>
            <p:ph idx="1"/>
          </p:nvPr>
        </p:nvSpPr>
        <p:spPr>
          <a:xfrm>
            <a:off x="457200" y="2286000"/>
            <a:ext cx="8229600" cy="4572000"/>
          </a:xfrm>
        </p:spPr>
        <p:txBody>
          <a:bodyPr>
            <a:normAutofit/>
          </a:bodyPr>
          <a:lstStyle/>
          <a:p>
            <a:pPr marL="514350" indent="-514350">
              <a:buFont typeface="+mj-lt"/>
              <a:buAutoNum type="arabicParenR" startAt="10"/>
            </a:pPr>
            <a:r>
              <a:rPr lang="en-US" sz="2600" dirty="0" smtClean="0">
                <a:solidFill>
                  <a:schemeClr val="bg1">
                    <a:lumMod val="85000"/>
                  </a:schemeClr>
                </a:solidFill>
              </a:rPr>
              <a:t>Read some good books that can help you.</a:t>
            </a:r>
          </a:p>
          <a:p>
            <a:pPr marL="914400" lvl="1" indent="-514350">
              <a:spcBef>
                <a:spcPts val="1200"/>
              </a:spcBef>
            </a:pPr>
            <a:r>
              <a:rPr lang="en-US" sz="2400" i="1" u="sng" dirty="0" smtClean="0">
                <a:solidFill>
                  <a:schemeClr val="bg1">
                    <a:lumMod val="85000"/>
                  </a:schemeClr>
                </a:solidFill>
              </a:rPr>
              <a:t>Every Man’s Battle </a:t>
            </a:r>
            <a:r>
              <a:rPr lang="en-US" sz="2200" i="1" dirty="0" smtClean="0">
                <a:solidFill>
                  <a:schemeClr val="bg1">
                    <a:lumMod val="85000"/>
                  </a:schemeClr>
                </a:solidFill>
              </a:rPr>
              <a:t/>
            </a:r>
            <a:br>
              <a:rPr lang="en-US" sz="2200" i="1" dirty="0" smtClean="0">
                <a:solidFill>
                  <a:schemeClr val="bg1">
                    <a:lumMod val="85000"/>
                  </a:schemeClr>
                </a:solidFill>
              </a:rPr>
            </a:br>
            <a:r>
              <a:rPr lang="en-US" sz="2200" dirty="0" smtClean="0">
                <a:solidFill>
                  <a:schemeClr val="bg1">
                    <a:lumMod val="85000"/>
                  </a:schemeClr>
                </a:solidFill>
              </a:rPr>
              <a:t>by Stephen Arterburn, Fred Stoeker, Mike Yorkey</a:t>
            </a:r>
          </a:p>
          <a:p>
            <a:pPr marL="914400" lvl="1" indent="-514350">
              <a:spcBef>
                <a:spcPts val="1200"/>
              </a:spcBef>
            </a:pPr>
            <a:r>
              <a:rPr lang="en-US" sz="2400" i="1" u="sng" dirty="0" smtClean="0">
                <a:solidFill>
                  <a:schemeClr val="bg1">
                    <a:lumMod val="85000"/>
                  </a:schemeClr>
                </a:solidFill>
              </a:rPr>
              <a:t>When Good Men Are Tempted</a:t>
            </a:r>
            <a:r>
              <a:rPr lang="en-US" sz="2400" u="sng" dirty="0" smtClean="0">
                <a:solidFill>
                  <a:schemeClr val="bg1">
                    <a:lumMod val="85000"/>
                  </a:schemeClr>
                </a:solidFill>
              </a:rPr>
              <a:t> </a:t>
            </a:r>
            <a:r>
              <a:rPr lang="en-US" sz="2200" dirty="0" smtClean="0">
                <a:solidFill>
                  <a:schemeClr val="bg1">
                    <a:lumMod val="85000"/>
                  </a:schemeClr>
                </a:solidFill>
              </a:rPr>
              <a:t/>
            </a:r>
            <a:br>
              <a:rPr lang="en-US" sz="2200" dirty="0" smtClean="0">
                <a:solidFill>
                  <a:schemeClr val="bg1">
                    <a:lumMod val="85000"/>
                  </a:schemeClr>
                </a:solidFill>
              </a:rPr>
            </a:br>
            <a:r>
              <a:rPr lang="en-US" sz="2200" dirty="0" smtClean="0">
                <a:solidFill>
                  <a:schemeClr val="bg1">
                    <a:lumMod val="85000"/>
                  </a:schemeClr>
                </a:solidFill>
              </a:rPr>
              <a:t>by Bill Perkins</a:t>
            </a:r>
          </a:p>
          <a:p>
            <a:pPr marL="914400" lvl="1" indent="-514350">
              <a:spcBef>
                <a:spcPts val="1200"/>
              </a:spcBef>
            </a:pPr>
            <a:r>
              <a:rPr lang="en-US" sz="2400" i="1" u="sng" dirty="0" smtClean="0">
                <a:solidFill>
                  <a:schemeClr val="bg1">
                    <a:lumMod val="85000"/>
                  </a:schemeClr>
                </a:solidFill>
              </a:rPr>
              <a:t>Every Heart Restored, a Wife’s Guide to Healing in the Wake of a Husband’s Sexual Sin</a:t>
            </a:r>
            <a:r>
              <a:rPr lang="en-US" sz="2400" u="sng" dirty="0" smtClean="0">
                <a:solidFill>
                  <a:schemeClr val="bg1">
                    <a:lumMod val="85000"/>
                  </a:schemeClr>
                </a:solidFill>
              </a:rPr>
              <a:t> </a:t>
            </a:r>
            <a:r>
              <a:rPr lang="en-US" sz="2200" dirty="0" smtClean="0">
                <a:solidFill>
                  <a:schemeClr val="bg1">
                    <a:lumMod val="85000"/>
                  </a:schemeClr>
                </a:solidFill>
              </a:rPr>
              <a:t/>
            </a:r>
            <a:br>
              <a:rPr lang="en-US" sz="2200" dirty="0" smtClean="0">
                <a:solidFill>
                  <a:schemeClr val="bg1">
                    <a:lumMod val="85000"/>
                  </a:schemeClr>
                </a:solidFill>
              </a:rPr>
            </a:br>
            <a:r>
              <a:rPr lang="en-US" sz="2200" dirty="0" smtClean="0">
                <a:solidFill>
                  <a:schemeClr val="bg1">
                    <a:lumMod val="85000"/>
                  </a:schemeClr>
                </a:solidFill>
              </a:rPr>
              <a:t>by Fred and Brenda Stoeker with Mike Yorkey</a:t>
            </a:r>
          </a:p>
          <a:p>
            <a:pPr marL="914400" lvl="1" indent="-514350">
              <a:spcBef>
                <a:spcPts val="1200"/>
              </a:spcBef>
              <a:buNone/>
            </a:pPr>
            <a:endParaRPr lang="en-US" sz="2200" dirty="0">
              <a:solidFill>
                <a:schemeClr val="bg1">
                  <a:lumMod val="85000"/>
                </a:schemeClr>
              </a:solidFill>
            </a:endParaRPr>
          </a:p>
        </p:txBody>
      </p:sp>
      <p:sp>
        <p:nvSpPr>
          <p:cNvPr id="4" name="TextBox 3"/>
          <p:cNvSpPr txBox="1"/>
          <p:nvPr/>
        </p:nvSpPr>
        <p:spPr>
          <a:xfrm>
            <a:off x="1219200" y="6273225"/>
            <a:ext cx="7924800" cy="584775"/>
          </a:xfrm>
          <a:prstGeom prst="rect">
            <a:avLst/>
          </a:prstGeom>
          <a:noFill/>
        </p:spPr>
        <p:txBody>
          <a:bodyPr wrap="square" rtlCol="0">
            <a:spAutoFit/>
          </a:bodyPr>
          <a:lstStyle/>
          <a:p>
            <a:pPr algn="r"/>
            <a:r>
              <a:rPr lang="en-US" sz="1600" dirty="0" smtClean="0">
                <a:solidFill>
                  <a:schemeClr val="bg1">
                    <a:lumMod val="85000"/>
                  </a:schemeClr>
                </a:solidFill>
              </a:rPr>
              <a:t>A full manuscript of this talk , along with this PowerPoint, can be found at</a:t>
            </a:r>
          </a:p>
          <a:p>
            <a:pPr algn="r"/>
            <a:r>
              <a:rPr lang="en-US" sz="1600" dirty="0" smtClean="0">
                <a:solidFill>
                  <a:schemeClr val="bg1">
                    <a:lumMod val="85000"/>
                  </a:schemeClr>
                </a:solidFill>
              </a:rPr>
              <a:t>danielakin.com</a:t>
            </a:r>
            <a:endParaRPr lang="en-US" sz="1600"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lumMod val="85000"/>
                  </a:schemeClr>
                </a:solidFill>
              </a:rPr>
              <a:t>Some Opening Thoughts and Observations About Sexual Addictions</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r>
              <a:rPr lang="en-US" sz="2600" dirty="0" smtClean="0">
                <a:solidFill>
                  <a:schemeClr val="bg1">
                    <a:lumMod val="85000"/>
                  </a:schemeClr>
                </a:solidFill>
              </a:rPr>
              <a:t>Sex is  a good gift from a great God.</a:t>
            </a:r>
          </a:p>
          <a:p>
            <a:r>
              <a:rPr lang="en-US" sz="2600" dirty="0" smtClean="0">
                <a:solidFill>
                  <a:schemeClr val="bg1">
                    <a:lumMod val="85000"/>
                  </a:schemeClr>
                </a:solidFill>
              </a:rPr>
              <a:t>Sex also is a dangerous and powerful gift from a great God that when rightly handled will bring enormous blessings, but when wrongly handled will destroy you.</a:t>
            </a:r>
          </a:p>
          <a:p>
            <a:r>
              <a:rPr lang="en-US" sz="2600" dirty="0" smtClean="0">
                <a:solidFill>
                  <a:schemeClr val="bg1">
                    <a:lumMod val="85000"/>
                  </a:schemeClr>
                </a:solidFill>
              </a:rPr>
              <a:t>All sin is addiction.</a:t>
            </a:r>
          </a:p>
          <a:p>
            <a:r>
              <a:rPr lang="en-US" sz="2600" dirty="0" smtClean="0">
                <a:solidFill>
                  <a:schemeClr val="bg1">
                    <a:lumMod val="85000"/>
                  </a:schemeClr>
                </a:solidFill>
              </a:rPr>
              <a:t>Good gifts when not properly used often become cruel and even tyrannical task masters.</a:t>
            </a:r>
          </a:p>
          <a:p>
            <a:r>
              <a:rPr lang="en-US" sz="2600" dirty="0" smtClean="0">
                <a:solidFill>
                  <a:schemeClr val="bg1">
                    <a:lumMod val="85000"/>
                  </a:schemeClr>
                </a:solidFill>
              </a:rPr>
              <a:t>A “good thing” turned into a “god thing” will become a bad thing: an idol.</a:t>
            </a:r>
          </a:p>
          <a:p>
            <a:pPr>
              <a:buNone/>
            </a:pPr>
            <a:endParaRPr lang="en-US" sz="2600"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bg1">
                    <a:lumMod val="85000"/>
                  </a:schemeClr>
                </a:solidFill>
              </a:rPr>
              <a:t>Some Opening Thoughts and Observations About Sexual Addictions</a:t>
            </a:r>
            <a:endParaRPr lang="en-US" b="1" dirty="0">
              <a:solidFill>
                <a:schemeClr val="bg1">
                  <a:lumMod val="85000"/>
                </a:schemeClr>
              </a:solidFill>
            </a:endParaRPr>
          </a:p>
        </p:txBody>
      </p:sp>
      <p:sp>
        <p:nvSpPr>
          <p:cNvPr id="3" name="Content Placeholder 2"/>
          <p:cNvSpPr>
            <a:spLocks noGrp="1"/>
          </p:cNvSpPr>
          <p:nvPr>
            <p:ph idx="1"/>
          </p:nvPr>
        </p:nvSpPr>
        <p:spPr>
          <a:xfrm>
            <a:off x="457200" y="1828800"/>
            <a:ext cx="8229600" cy="5029200"/>
          </a:xfrm>
        </p:spPr>
        <p:txBody>
          <a:bodyPr>
            <a:normAutofit/>
          </a:bodyPr>
          <a:lstStyle/>
          <a:p>
            <a:r>
              <a:rPr lang="en-US" sz="2600" dirty="0" smtClean="0">
                <a:solidFill>
                  <a:schemeClr val="bg1">
                    <a:lumMod val="85000"/>
                  </a:schemeClr>
                </a:solidFill>
              </a:rPr>
              <a:t>Sex is  a good gift from a great God.</a:t>
            </a:r>
          </a:p>
          <a:p>
            <a:r>
              <a:rPr lang="en-US" sz="2600" dirty="0" smtClean="0">
                <a:solidFill>
                  <a:schemeClr val="bg1">
                    <a:lumMod val="85000"/>
                  </a:schemeClr>
                </a:solidFill>
              </a:rPr>
              <a:t>Sex also is a dangerous and powerful gift from a great God that when rightly handled will bring enormous blessings, but when wrongly handled will destroy you.</a:t>
            </a:r>
          </a:p>
          <a:p>
            <a:r>
              <a:rPr lang="en-US" sz="2600" dirty="0" smtClean="0">
                <a:solidFill>
                  <a:schemeClr val="bg1">
                    <a:lumMod val="85000"/>
                  </a:schemeClr>
                </a:solidFill>
              </a:rPr>
              <a:t>All sin is addiction.</a:t>
            </a:r>
          </a:p>
          <a:p>
            <a:r>
              <a:rPr lang="en-US" sz="2600" dirty="0" smtClean="0">
                <a:solidFill>
                  <a:schemeClr val="bg1">
                    <a:lumMod val="85000"/>
                  </a:schemeClr>
                </a:solidFill>
              </a:rPr>
              <a:t>Good gifts when not properly used often become cruel and even tyrannical task masters.</a:t>
            </a:r>
          </a:p>
          <a:p>
            <a:r>
              <a:rPr lang="en-US" sz="2600" dirty="0" smtClean="0">
                <a:solidFill>
                  <a:schemeClr val="bg1">
                    <a:lumMod val="85000"/>
                  </a:schemeClr>
                </a:solidFill>
              </a:rPr>
              <a:t>A “good thing” turned into a “god thing” will become a bad thing: an idol.</a:t>
            </a:r>
          </a:p>
          <a:p>
            <a:r>
              <a:rPr lang="en-US" sz="2400" dirty="0" smtClean="0">
                <a:solidFill>
                  <a:schemeClr val="bg1">
                    <a:lumMod val="85000"/>
                  </a:schemeClr>
                </a:solidFill>
              </a:rPr>
              <a:t>The gateway to the mind and ultimately the soul is the eye (Job 31:1).</a:t>
            </a:r>
            <a:endParaRPr lang="en-US" sz="2600" dirty="0" smtClean="0">
              <a:solidFill>
                <a:schemeClr val="bg1">
                  <a:lumMod val="85000"/>
                </a:schemeClr>
              </a:solidFill>
            </a:endParaRPr>
          </a:p>
          <a:p>
            <a:pPr>
              <a:buNone/>
            </a:pPr>
            <a:endParaRPr lang="en-US" sz="2600" dirty="0">
              <a:solidFill>
                <a:schemeClr val="bg1">
                  <a:lumMod val="85000"/>
                </a:schemeClr>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solidFill>
                  <a:schemeClr val="bg1">
                    <a:lumMod val="85000"/>
                  </a:schemeClr>
                </a:solidFill>
              </a:rPr>
              <a:t>Some Opening Thoughts and Observations About Sexual Addictions </a:t>
            </a:r>
            <a:r>
              <a:rPr lang="en-US" sz="2700" b="1" dirty="0" smtClean="0">
                <a:solidFill>
                  <a:schemeClr val="bg1">
                    <a:lumMod val="85000"/>
                  </a:schemeClr>
                </a:solidFill>
              </a:rPr>
              <a:t>(cont’d)</a:t>
            </a:r>
            <a:endParaRPr lang="en-US" b="1" dirty="0">
              <a:solidFill>
                <a:schemeClr val="bg1">
                  <a:lumMod val="85000"/>
                </a:schemeClr>
              </a:solidFill>
            </a:endParaRPr>
          </a:p>
        </p:txBody>
      </p:sp>
      <p:sp>
        <p:nvSpPr>
          <p:cNvPr id="3" name="Content Placeholder 2"/>
          <p:cNvSpPr>
            <a:spLocks noGrp="1"/>
          </p:cNvSpPr>
          <p:nvPr>
            <p:ph idx="1"/>
          </p:nvPr>
        </p:nvSpPr>
        <p:spPr>
          <a:xfrm>
            <a:off x="457200" y="2133600"/>
            <a:ext cx="8229600" cy="5029200"/>
          </a:xfrm>
        </p:spPr>
        <p:txBody>
          <a:bodyPr>
            <a:normAutofit/>
          </a:bodyPr>
          <a:lstStyle/>
          <a:p>
            <a:r>
              <a:rPr lang="en-US" sz="2600" dirty="0" smtClean="0">
                <a:solidFill>
                  <a:schemeClr val="bg1">
                    <a:lumMod val="85000"/>
                  </a:schemeClr>
                </a:solidFill>
              </a:rPr>
              <a:t>What you feed will live and what you starve will die.</a:t>
            </a:r>
          </a:p>
          <a:p>
            <a:pPr>
              <a:buNone/>
            </a:pPr>
            <a:endParaRPr lang="en-US" sz="2600" dirty="0">
              <a:solidFill>
                <a:schemeClr val="bg1">
                  <a:lumMod val="8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437</TotalTime>
  <Words>4033</Words>
  <Application>Microsoft Office PowerPoint</Application>
  <PresentationFormat>On-screen Show (4:3)</PresentationFormat>
  <Paragraphs>320</Paragraphs>
  <Slides>61</Slides>
  <Notes>0</Notes>
  <HiddenSlides>0</HiddenSlides>
  <MMClips>0</MMClips>
  <ScaleCrop>false</ScaleCrop>
  <HeadingPairs>
    <vt:vector size="4" baseType="variant">
      <vt:variant>
        <vt:lpstr>Theme</vt:lpstr>
      </vt:variant>
      <vt:variant>
        <vt:i4>1</vt:i4>
      </vt:variant>
      <vt:variant>
        <vt:lpstr>Slide Titles</vt:lpstr>
      </vt:variant>
      <vt:variant>
        <vt:i4>61</vt:i4>
      </vt:variant>
    </vt:vector>
  </HeadingPairs>
  <TitlesOfParts>
    <vt:vector size="62" baseType="lpstr">
      <vt:lpstr>Office Theme</vt:lpstr>
      <vt:lpstr>Whose Slave Will You Be? A Battle of Mind, Body, and Soul!</vt:lpstr>
      <vt:lpstr>Some Opening Thoughts and Observations About Sexual Addictions</vt:lpstr>
      <vt:lpstr>Some Opening Thoughts and Observations About Sexual Addictions</vt:lpstr>
      <vt:lpstr>Some Opening Thoughts and Observations About Sexual Addictions</vt:lpstr>
      <vt:lpstr>Some Opening Thoughts and Observations About Sexual Addictions</vt:lpstr>
      <vt:lpstr>Some Opening Thoughts and Observations About Sexual Addictions</vt:lpstr>
      <vt:lpstr>Some Opening Thoughts and Observations About Sexual Addictions</vt:lpstr>
      <vt:lpstr>Some Opening Thoughts and Observations About Sexual Addictions</vt:lpstr>
      <vt:lpstr>Some Opening Thoughts and Observations About Sexual Addictions (cont’d)</vt:lpstr>
      <vt:lpstr>Some Opening Thoughts and Observations About Sexual Addictions (cont’d)</vt:lpstr>
      <vt:lpstr>Some Opening Thoughts and Observations About Sexual Addictions (cont’d)</vt:lpstr>
      <vt:lpstr>Some Opening Thoughts and Observations About Sexual Addictions (cont’d)</vt:lpstr>
      <vt:lpstr>Some Opening Thoughts and Observations About Sexual Addictions (cont’d)</vt:lpstr>
      <vt:lpstr>I) There Must Be a Surrender of the Body to Christ – Romans 12:1</vt:lpstr>
      <vt:lpstr>I) There Must Be a Surrender of the Body to Christ – Romans 12:1</vt:lpstr>
      <vt:lpstr>I) There Must Be a Surrender of the Body to Christ – Romans 12:1</vt:lpstr>
      <vt:lpstr>I) There Must Be a Surrender of the Body to Christ – Romans 12:1</vt:lpstr>
      <vt:lpstr>I) There Must Be a Surrender of the Body to Christ – Romans 12:1</vt:lpstr>
      <vt:lpstr>II) There Must Be a Surrender of the Soul to Christ – Romans 12:1</vt:lpstr>
      <vt:lpstr>II) There Must Be a Surrender of the Soul to Christ – Romans 12:1</vt:lpstr>
      <vt:lpstr>II) There Must Be a Surrender of the Soul to Christ – Romans 12:1</vt:lpstr>
      <vt:lpstr>II) There Must Be a Surrender of the Soul to Christ – Romans 12:1</vt:lpstr>
      <vt:lpstr>II) There Must Be a Surrender of the Soul to Christ – Romans 12:1</vt:lpstr>
      <vt:lpstr>II) There Must Be a Surrender of the Soul to Christ – Romans 12:1</vt:lpstr>
      <vt:lpstr>II) There Must Be a Surrender of the Soul to Christ – Romans 12:1</vt:lpstr>
      <vt:lpstr>III) There Must Be a Surrender of the Mind to Christ – Romans 12:2</vt:lpstr>
      <vt:lpstr>III) There Must Be a Surrender of the Mind to Christ – Romans 12:2</vt:lpstr>
      <vt:lpstr>III) There Must Be a Surrender of the Mind to Christ – Romans 12:2</vt:lpstr>
      <vt:lpstr>III) There Must Be a Surrender of the Mind to Christ – Romans 12:2</vt:lpstr>
      <vt:lpstr>III) There Must Be a Surrender of the Mind to Christ – Romans 12:2</vt:lpstr>
      <vt:lpstr>III) There Must Be a Surrender of the Mind to Christ – Romans 12:2</vt:lpstr>
      <vt:lpstr>III) There Must Be a Surrender of the Mind to Christ – Romans 12:2</vt:lpstr>
      <vt:lpstr>III) There Must Be a Surrender of the Mind to Christ – Romans 12:2</vt:lpstr>
      <vt:lpstr>III) There Must Be a Surrender of the Mind to Christ – Romans 12:2</vt:lpstr>
      <vt:lpstr>III) There Must Be a Surrender of the Mind to Christ – Romans 12:2</vt:lpstr>
      <vt:lpstr>III) There Must Be a Surrender of the Mind to Christ – Romans 12:2</vt:lpstr>
      <vt:lpstr>III) There Must Be a Surrender of the Mind to Christ – Romans 12:2</vt:lpstr>
      <vt:lpstr>III) There Must Be a Surrender of the Mind to Christ – Romans 12:2</vt:lpstr>
      <vt:lpstr>III) There Must Be a Surrender of the Mind to Christ – Romans 12:2</vt:lpstr>
      <vt:lpstr>III) There Must Be a Surrender of the Mind to Christ – Romans 12:2</vt:lpstr>
      <vt:lpstr>III) There Must Be a Surrender of the Mind to Christ – Romans 12:2</vt:lpstr>
      <vt:lpstr>III) There Must Be a Surrender of the Mind to Christ – Romans 12:2</vt:lpstr>
      <vt:lpstr>III) There Must Be a Surrender of the Mind to Christ – Romans 12:2</vt:lpstr>
      <vt:lpstr>III) There Must Be a Surrender of the Mind to Christ – Romans 12:2</vt:lpstr>
      <vt:lpstr>III) There Must Be a Surrender of the Mind to Christ – Romans 12:2</vt:lpstr>
      <vt:lpstr>III) There Must Be a Surrender of the Mind to Christ – Romans 12:2</vt:lpstr>
      <vt:lpstr>III) There Must Be a Surrender of the Mind to Christ – Romans 12:2</vt:lpstr>
      <vt:lpstr>Conclusion and Summary: Some Biblical and Common Sense Strategies for Conquering Sexual Addictions</vt:lpstr>
      <vt:lpstr>Conclusion and Summary: Some Biblical and Common Sense Strategies for Conquering Sexual Addictions</vt:lpstr>
      <vt:lpstr>Conclusion and Summary: Some Biblical and Common Sense Strategies for Conquering Sexual Addictions</vt:lpstr>
      <vt:lpstr>Conclusion and Summary: Some Biblical and Common Sense Strategies for Conquering Sexual Addictions</vt:lpstr>
      <vt:lpstr>Conclusion and Summary: Some Biblical and Common Sense Strategies for Conquering Sexual Addictions (cont’d)</vt:lpstr>
      <vt:lpstr>Conclusion and Summary: Some Biblical and Common Sense Strategies for Conquering Sexual Addictions (cont’d)</vt:lpstr>
      <vt:lpstr>Conclusion and Summary: Some Biblical and Common Sense Strategies for Conquering Sexual Addictions (cont’d)</vt:lpstr>
      <vt:lpstr>Conclusion and Summary: Some Biblical and Common Sense Strategies for Conquering Sexual Addictions (cont’d)</vt:lpstr>
      <vt:lpstr>Conclusion and Summary: Some Biblical and Common Sense Strategies for Conquering Sexual Addictions (cont’d)</vt:lpstr>
      <vt:lpstr>Conclusion and Summary: Some Biblical and Common Sense Strategies for Conquering Sexual Addictions (cont’d)</vt:lpstr>
      <vt:lpstr>Conclusion and Summary: Some Biblical and Common Sense Strategies for Conquering Sexual Addictions (cont’d)</vt:lpstr>
      <vt:lpstr>Conclusion and Summary: Some Biblical and Common Sense Strategies for Conquering Sexual Addictions (cont’d)</vt:lpstr>
      <vt:lpstr>Conclusion and Summary: Some Biblical and Common Sense Strategies for Conquering Sexual Addictions (cont’d)</vt:lpstr>
      <vt:lpstr>Conclusion and Summary: Some Biblical and Common Sense Strategies for Conquering Sexual Addictions (cont’d)</vt:lpstr>
    </vt:vector>
  </TitlesOfParts>
  <Company>SEBTS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Shane Shaddix</dc:creator>
  <cp:lastModifiedBy>Shane Shaddix</cp:lastModifiedBy>
  <cp:revision>30</cp:revision>
  <dcterms:created xsi:type="dcterms:W3CDTF">2012-08-30T18:39:25Z</dcterms:created>
  <dcterms:modified xsi:type="dcterms:W3CDTF">2012-09-11T14:20:23Z</dcterms:modified>
</cp:coreProperties>
</file>