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8" r:id="rId2"/>
    <p:sldId id="264" r:id="rId3"/>
    <p:sldId id="267" r:id="rId4"/>
    <p:sldId id="340" r:id="rId5"/>
    <p:sldId id="341" r:id="rId6"/>
    <p:sldId id="343" r:id="rId7"/>
    <p:sldId id="344" r:id="rId8"/>
    <p:sldId id="345" r:id="rId9"/>
    <p:sldId id="346" r:id="rId10"/>
    <p:sldId id="347" r:id="rId11"/>
    <p:sldId id="348" r:id="rId12"/>
    <p:sldId id="349" r:id="rId13"/>
    <p:sldId id="350" r:id="rId14"/>
    <p:sldId id="351" r:id="rId15"/>
    <p:sldId id="352" r:id="rId16"/>
    <p:sldId id="353" r:id="rId17"/>
    <p:sldId id="354" r:id="rId18"/>
    <p:sldId id="355" r:id="rId19"/>
    <p:sldId id="356" r:id="rId20"/>
    <p:sldId id="357" r:id="rId21"/>
    <p:sldId id="358" r:id="rId22"/>
    <p:sldId id="359" r:id="rId23"/>
    <p:sldId id="360" r:id="rId24"/>
    <p:sldId id="361" r:id="rId25"/>
    <p:sldId id="362" r:id="rId26"/>
    <p:sldId id="364" r:id="rId27"/>
    <p:sldId id="363" r:id="rId28"/>
    <p:sldId id="365" r:id="rId29"/>
    <p:sldId id="386" r:id="rId30"/>
    <p:sldId id="383" r:id="rId31"/>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6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660" y="-78"/>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BC0802E-4CA1-45D5-BBE7-7C3742761E83}" type="datetimeFigureOut">
              <a:rPr lang="en-US"/>
              <a:pPr>
                <a:defRPr/>
              </a:pPr>
              <a:t>9/19/2013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00BF1F-87B4-4A65-B14A-B881E2892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F2847AB-35C6-4707-A214-BD9EFA2DAB3F}" type="datetimeFigureOut">
              <a:rPr lang="en-US"/>
              <a:pPr>
                <a:defRPr/>
              </a:pPr>
              <a:t>9/19/2013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86C96D-2B76-49CA-A898-CFCD6B27454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A1380B8-CC5B-4533-8D1D-12137EF83947}" type="datetimeFigureOut">
              <a:rPr lang="en-US"/>
              <a:pPr>
                <a:defRPr/>
              </a:pPr>
              <a:t>9/19/2013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A2D70F-95F2-4F35-B535-0FF9B6C384A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61F9501-369E-4776-AE2A-4C22F73A7EA7}" type="datetimeFigureOut">
              <a:rPr lang="en-US"/>
              <a:pPr>
                <a:defRPr/>
              </a:pPr>
              <a:t>9/19/2013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EE38A6-501D-40BD-8FC4-1571138BF0E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B6F6898-C7D8-449C-95BD-D9F3819672EF}" type="datetimeFigureOut">
              <a:rPr lang="en-US"/>
              <a:pPr>
                <a:defRPr/>
              </a:pPr>
              <a:t>9/19/2013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991D3A-703B-42B5-961C-4D1D22125A5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478D057-114D-4986-B02E-AFFF2BDF8DE6}" type="datetimeFigureOut">
              <a:rPr lang="en-US"/>
              <a:pPr>
                <a:defRPr/>
              </a:pPr>
              <a:t>9/19/2013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DAAEF90-73D3-4CB1-BFAB-A3F8E9C703E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D93A159-A009-44BA-8E59-F8513C377BE7}" type="datetimeFigureOut">
              <a:rPr lang="en-US"/>
              <a:pPr>
                <a:defRPr/>
              </a:pPr>
              <a:t>9/19/2013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B6627B-4EC2-4485-ABD0-85E9C63B598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2265514-F70B-47BD-98C8-18D9CA0787D6}" type="datetimeFigureOut">
              <a:rPr lang="en-US"/>
              <a:pPr>
                <a:defRPr/>
              </a:pPr>
              <a:t>9/19/2013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D25A196-7D72-4DD4-9C65-99701F7A6E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DE3BB5F-9290-4AE0-B9A3-32AE4F72661C}" type="datetimeFigureOut">
              <a:rPr lang="en-US"/>
              <a:pPr>
                <a:defRPr/>
              </a:pPr>
              <a:t>9/19/2013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892AF25-11FE-4661-98E7-CF3F52B26F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7083CC0-DE22-4EF8-A77F-B9854B09FF91}" type="datetimeFigureOut">
              <a:rPr lang="en-US"/>
              <a:pPr>
                <a:defRPr/>
              </a:pPr>
              <a:t>9/19/2013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C04F6D-6DA0-4C03-BE00-07CABA94D2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21FCB7C-80F4-4FEE-98CA-0051ED7446EE}" type="datetimeFigureOut">
              <a:rPr lang="en-US"/>
              <a:pPr>
                <a:defRPr/>
              </a:pPr>
              <a:t>9/19/2013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CCEC129-EFF4-44BE-B7C1-9B9B35F404D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C94EE90-3E05-43F6-B5E8-3707BC6541C3}" type="datetimeFigureOut">
              <a:rPr lang="en-US"/>
              <a:pPr>
                <a:defRPr/>
              </a:pPr>
              <a:t>9/19/2013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AD30FDD-E575-4941-8363-D41AFFF14DCA}"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13314" name="Picture 5" descr="akin_backdrop"/>
          <p:cNvPicPr>
            <a:picLocks noChangeAspect="1" noChangeArrowheads="1"/>
          </p:cNvPicPr>
          <p:nvPr/>
        </p:nvPicPr>
        <p:blipFill>
          <a:blip r:embed="rId3" cstate="print"/>
          <a:srcRect/>
          <a:stretch>
            <a:fillRect/>
          </a:stretch>
        </p:blipFill>
        <p:spPr bwMode="auto">
          <a:xfrm>
            <a:off x="0" y="0"/>
            <a:ext cx="9144000" cy="5143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1"/>
            <a:ext cx="8077200" cy="1384995"/>
          </a:xfrm>
          <a:prstGeom prst="rect">
            <a:avLst/>
          </a:prstGeom>
        </p:spPr>
        <p:txBody>
          <a:bodyPr>
            <a:spAutoFit/>
          </a:bodyPr>
          <a:lstStyle/>
          <a:p>
            <a:pPr marL="571500" indent="-571500" fontAlgn="auto">
              <a:spcBef>
                <a:spcPts val="0"/>
              </a:spcBef>
              <a:spcAft>
                <a:spcPts val="0"/>
              </a:spcAft>
              <a:buFont typeface="+mj-lt"/>
              <a:buAutoNum type="romanUcPeriod" startAt="2"/>
              <a:defRPr/>
            </a:pPr>
            <a:r>
              <a:rPr lang="en-US" sz="2800" b="1" dirty="0">
                <a:solidFill>
                  <a:srgbClr val="002664"/>
                </a:solidFill>
                <a:latin typeface="Times New Roman" pitchFamily="18" charset="0"/>
                <a:cs typeface="Times New Roman" pitchFamily="18" charset="0"/>
              </a:rPr>
              <a:t>Justification of sinners was promised to us by God – 3:21</a:t>
            </a: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3108543"/>
          </a:xfrm>
          <a:prstGeom prst="rect">
            <a:avLst/>
          </a:prstGeom>
        </p:spPr>
        <p:txBody>
          <a:bodyPr>
            <a:spAutoFit/>
          </a:bodyPr>
          <a:lstStyle/>
          <a:p>
            <a:pPr marL="571500" indent="-571500" fontAlgn="auto">
              <a:spcBef>
                <a:spcPts val="0"/>
              </a:spcBef>
              <a:spcAft>
                <a:spcPts val="0"/>
              </a:spcAft>
              <a:buFont typeface="+mj-lt"/>
              <a:buAutoNum type="romanUcPeriod" startAt="2"/>
              <a:defRPr/>
            </a:pPr>
            <a:r>
              <a:rPr lang="en-US" sz="2800" b="1" dirty="0">
                <a:solidFill>
                  <a:srgbClr val="002664"/>
                </a:solidFill>
                <a:latin typeface="Times New Roman" pitchFamily="18" charset="0"/>
                <a:cs typeface="Times New Roman" pitchFamily="18" charset="0"/>
              </a:rPr>
              <a:t>Justification of sinners was promised to us by God – 3:21</a:t>
            </a:r>
          </a:p>
          <a:p>
            <a:pPr marL="1028700" lvl="1" indent="-57150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Isaiah 53:11 says, “The Righteous One, My Servant, will justify many, for He shall bear their iniquities.”</a:t>
            </a:r>
          </a:p>
          <a:p>
            <a:pPr marL="571500" indent="-571500" fontAlgn="auto">
              <a:spcBef>
                <a:spcPts val="0"/>
              </a:spcBef>
              <a:spcAft>
                <a:spcPts val="0"/>
              </a:spcAft>
              <a:defRPr/>
            </a:pPr>
            <a:endParaRPr lang="en-US" sz="2800" b="1" dirty="0">
              <a:solidFill>
                <a:schemeClr val="bg1"/>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3108543"/>
          </a:xfrm>
          <a:prstGeom prst="rect">
            <a:avLst/>
          </a:prstGeom>
        </p:spPr>
        <p:txBody>
          <a:bodyPr>
            <a:spAutoFit/>
          </a:bodyPr>
          <a:lstStyle/>
          <a:p>
            <a:pPr marL="571500" indent="-571500" fontAlgn="auto">
              <a:spcBef>
                <a:spcPts val="0"/>
              </a:spcBef>
              <a:spcAft>
                <a:spcPts val="0"/>
              </a:spcAft>
              <a:buFont typeface="+mj-lt"/>
              <a:buAutoNum type="romanUcPeriod" startAt="2"/>
              <a:defRPr/>
            </a:pPr>
            <a:r>
              <a:rPr lang="en-US" sz="2800" b="1" dirty="0">
                <a:solidFill>
                  <a:srgbClr val="002664"/>
                </a:solidFill>
                <a:latin typeface="Times New Roman" pitchFamily="18" charset="0"/>
                <a:cs typeface="Times New Roman" pitchFamily="18" charset="0"/>
              </a:rPr>
              <a:t>Justification of sinners was promised to us by God – 3:21</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Genesis 15:6 says, “And he [Abraham] believed in the Lord, and He accounted it to him for righteousness.” (See Rom 4:1-4; 9-25). </a:t>
            </a:r>
          </a:p>
          <a:p>
            <a:pPr marL="571500" indent="-571500" fontAlgn="auto">
              <a:spcBef>
                <a:spcPts val="0"/>
              </a:spcBef>
              <a:spcAft>
                <a:spcPts val="0"/>
              </a:spcAft>
              <a:defRPr/>
            </a:pPr>
            <a:endParaRPr lang="en-US" sz="2800" b="1" dirty="0">
              <a:solidFill>
                <a:schemeClr val="bg1"/>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3970318"/>
          </a:xfrm>
          <a:prstGeom prst="rect">
            <a:avLst/>
          </a:prstGeom>
        </p:spPr>
        <p:txBody>
          <a:bodyPr>
            <a:spAutoFit/>
          </a:bodyPr>
          <a:lstStyle/>
          <a:p>
            <a:pPr marL="571500" indent="-571500" fontAlgn="auto">
              <a:spcBef>
                <a:spcPts val="0"/>
              </a:spcBef>
              <a:spcAft>
                <a:spcPts val="0"/>
              </a:spcAft>
              <a:buFont typeface="+mj-lt"/>
              <a:buAutoNum type="romanUcPeriod" startAt="2"/>
              <a:defRPr/>
            </a:pPr>
            <a:r>
              <a:rPr lang="en-US" sz="2800" b="1" dirty="0">
                <a:solidFill>
                  <a:srgbClr val="002664"/>
                </a:solidFill>
                <a:latin typeface="Times New Roman" pitchFamily="18" charset="0"/>
                <a:cs typeface="Times New Roman" pitchFamily="18" charset="0"/>
              </a:rPr>
              <a:t>Justification of sinners was promised to us by God – 3:21</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Genesis 15:6 says, “And he [Abraham] believed in the Lord, and He accounted it to him for righteousness.” (See Rom 4:1-4; 9-25). </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Psalm 32 and David are cited also in Rom 4:5-8 as evidence.</a:t>
            </a:r>
          </a:p>
          <a:p>
            <a:pPr marL="571500" indent="-571500" fontAlgn="auto">
              <a:spcBef>
                <a:spcPts val="0"/>
              </a:spcBef>
              <a:spcAft>
                <a:spcPts val="0"/>
              </a:spcAft>
              <a:defRPr/>
            </a:pPr>
            <a:endParaRPr lang="en-US" sz="2800" b="1" dirty="0">
              <a:solidFill>
                <a:schemeClr val="bg1"/>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5262979"/>
          </a:xfrm>
          <a:prstGeom prst="rect">
            <a:avLst/>
          </a:prstGeom>
        </p:spPr>
        <p:txBody>
          <a:bodyPr>
            <a:spAutoFit/>
          </a:bodyPr>
          <a:lstStyle/>
          <a:p>
            <a:pPr marL="571500" indent="-571500" fontAlgn="auto">
              <a:spcBef>
                <a:spcPts val="0"/>
              </a:spcBef>
              <a:spcAft>
                <a:spcPts val="0"/>
              </a:spcAft>
              <a:buFont typeface="+mj-lt"/>
              <a:buAutoNum type="romanUcPeriod" startAt="2"/>
              <a:defRPr/>
            </a:pPr>
            <a:r>
              <a:rPr lang="en-US" sz="2800" b="1" dirty="0">
                <a:solidFill>
                  <a:srgbClr val="002664"/>
                </a:solidFill>
                <a:latin typeface="Times New Roman" pitchFamily="18" charset="0"/>
                <a:cs typeface="Times New Roman" pitchFamily="18" charset="0"/>
              </a:rPr>
              <a:t>Justification of sinners was promised to us by God – 3:21</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Genesis 15:6 says, “And he [Abraham] believed in the Lord, and He accounted it to him for righteousness.” (See Rom 4:1-4; 9-25). </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Psalm 32 and David are cited also in Rom 4:5-8 as evidence.</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Habakkuk 2:4 says, “Behold the proud, his soul is not upright in him; but the just shall live by his faith.”</a:t>
            </a:r>
          </a:p>
          <a:p>
            <a:pPr marL="571500" indent="-571500" fontAlgn="auto">
              <a:spcBef>
                <a:spcPts val="0"/>
              </a:spcBef>
              <a:spcAft>
                <a:spcPts val="0"/>
              </a:spcAft>
              <a:defRPr/>
            </a:pPr>
            <a:endParaRPr lang="en-US" sz="2800" b="1" dirty="0">
              <a:solidFill>
                <a:schemeClr val="bg1"/>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1"/>
            <a:ext cx="8077200" cy="1384995"/>
          </a:xfrm>
          <a:prstGeom prst="rect">
            <a:avLst/>
          </a:prstGeom>
        </p:spPr>
        <p:txBody>
          <a:bodyPr>
            <a:spAutoFit/>
          </a:bodyPr>
          <a:lstStyle/>
          <a:p>
            <a:pPr marL="571500" indent="-571500" fontAlgn="auto">
              <a:spcBef>
                <a:spcPts val="0"/>
              </a:spcBef>
              <a:spcAft>
                <a:spcPts val="0"/>
              </a:spcAft>
              <a:buFont typeface="+mj-lt"/>
              <a:buAutoNum type="romanUcPeriod" startAt="3"/>
              <a:defRPr/>
            </a:pPr>
            <a:r>
              <a:rPr lang="en-US" sz="2800" b="1" dirty="0">
                <a:solidFill>
                  <a:srgbClr val="002664"/>
                </a:solidFill>
                <a:latin typeface="Times New Roman" pitchFamily="18" charset="0"/>
                <a:cs typeface="Times New Roman" pitchFamily="18" charset="0"/>
              </a:rPr>
              <a:t> Justification of sinners results in a right relationship with God – 3:21-22</a:t>
            </a: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4832092"/>
          </a:xfrm>
          <a:prstGeom prst="rect">
            <a:avLst/>
          </a:prstGeom>
        </p:spPr>
        <p:txBody>
          <a:bodyPr>
            <a:spAutoFit/>
          </a:bodyPr>
          <a:lstStyle/>
          <a:p>
            <a:pPr marL="571500" indent="-571500" fontAlgn="auto">
              <a:spcBef>
                <a:spcPts val="0"/>
              </a:spcBef>
              <a:spcAft>
                <a:spcPts val="0"/>
              </a:spcAft>
              <a:buFont typeface="+mj-lt"/>
              <a:buAutoNum type="romanUcPeriod" startAt="3"/>
              <a:defRPr/>
            </a:pPr>
            <a:r>
              <a:rPr lang="en-US" sz="2800" b="1" dirty="0">
                <a:solidFill>
                  <a:srgbClr val="002664"/>
                </a:solidFill>
                <a:latin typeface="Times New Roman" pitchFamily="18" charset="0"/>
                <a:cs typeface="Times New Roman" pitchFamily="18" charset="0"/>
              </a:rPr>
              <a:t> Justification of sinners results in a right relationship with God – 3:21-22</a:t>
            </a:r>
          </a:p>
          <a:p>
            <a:pPr marL="1028700" lvl="1" indent="-57150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“The acquittal of the guilty takes place on the basis of a divine transaction that happens in the experience of Jesus….Something happened in the death of Jesus that is so stupendous that it now serves as the basis for the acquittal of millions and millions of sinners who trust Christ.” – John Piper</a:t>
            </a:r>
            <a:endParaRPr lang="en-US" sz="2800" b="1" dirty="0">
              <a:solidFill>
                <a:srgbClr val="002664"/>
              </a:solidFill>
              <a:latin typeface="Times New Roman" pitchFamily="18" charset="0"/>
              <a:cs typeface="Times New Roman" pitchFamily="18" charset="0"/>
            </a:endParaRPr>
          </a:p>
          <a:p>
            <a:pPr marL="571500" indent="-571500" fontAlgn="auto">
              <a:spcBef>
                <a:spcPts val="0"/>
              </a:spcBef>
              <a:spcAft>
                <a:spcPts val="0"/>
              </a:spcAft>
              <a:defRPr/>
            </a:pPr>
            <a:endParaRPr lang="en-US" sz="2800" b="1"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1"/>
            <a:ext cx="8077200" cy="1384995"/>
          </a:xfrm>
          <a:prstGeom prst="rect">
            <a:avLst/>
          </a:prstGeom>
        </p:spPr>
        <p:txBody>
          <a:bodyPr>
            <a:spAutoFit/>
          </a:bodyPr>
          <a:lstStyle/>
          <a:p>
            <a:pPr marL="571500" indent="-571500" fontAlgn="auto">
              <a:spcBef>
                <a:spcPts val="0"/>
              </a:spcBef>
              <a:spcAft>
                <a:spcPts val="0"/>
              </a:spcAft>
              <a:buFont typeface="+mj-lt"/>
              <a:buAutoNum type="romanUcPeriod" startAt="4"/>
              <a:defRPr/>
            </a:pPr>
            <a:r>
              <a:rPr lang="en-US" sz="2800" b="1" dirty="0">
                <a:solidFill>
                  <a:srgbClr val="002664"/>
                </a:solidFill>
                <a:latin typeface="Times New Roman" pitchFamily="18" charset="0"/>
                <a:cs typeface="Times New Roman" pitchFamily="18" charset="0"/>
              </a:rPr>
              <a:t> Justification of sinners is only thru faith in Jesus Christ – 3:22, 28</a:t>
            </a: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31746" name="Rectangle 3"/>
          <p:cNvSpPr>
            <a:spLocks noChangeArrowheads="1"/>
          </p:cNvSpPr>
          <p:nvPr/>
        </p:nvSpPr>
        <p:spPr bwMode="auto">
          <a:xfrm>
            <a:off x="609600" y="342900"/>
            <a:ext cx="8077200" cy="3539430"/>
          </a:xfrm>
          <a:prstGeom prst="rect">
            <a:avLst/>
          </a:prstGeom>
          <a:noFill/>
          <a:ln w="9525">
            <a:noFill/>
            <a:miter lim="800000"/>
            <a:headEnd/>
            <a:tailEnd/>
          </a:ln>
        </p:spPr>
        <p:txBody>
          <a:bodyPr>
            <a:spAutoFit/>
          </a:bodyPr>
          <a:lstStyle/>
          <a:p>
            <a:pPr marL="571500" indent="-571500">
              <a:buFont typeface="Calibri" pitchFamily="34" charset="0"/>
              <a:buAutoNum type="romanUcPeriod" startAt="4"/>
            </a:pPr>
            <a:r>
              <a:rPr lang="en-US" sz="2800" b="1" dirty="0">
                <a:solidFill>
                  <a:srgbClr val="002664"/>
                </a:solidFill>
                <a:latin typeface="Times New Roman" pitchFamily="18" charset="0"/>
                <a:cs typeface="Times New Roman" pitchFamily="18" charset="0"/>
              </a:rPr>
              <a:t> Justification of sinners is only thru faith in Jesus Christ – 3:22, 28</a:t>
            </a:r>
          </a:p>
          <a:p>
            <a:pPr marL="1028700" lvl="1" indent="-571500">
              <a:buFont typeface="Arial" charset="0"/>
              <a:buChar char="•"/>
            </a:pPr>
            <a:r>
              <a:rPr lang="en-US" sz="2400" dirty="0">
                <a:solidFill>
                  <a:srgbClr val="002664"/>
                </a:solidFill>
                <a:latin typeface="Times New Roman" pitchFamily="18" charset="0"/>
                <a:cs typeface="Times New Roman" pitchFamily="18" charset="0"/>
              </a:rPr>
              <a:t>“We need to know that there is no salvation apart from despair of our self-righteousness.  If you are treasuring hope of your own righteousness before God, you have no room in your heart to treasure the righteousness of Christ as your only hope.  Christ is not one among many options.  You cannot have him as just one part of a mixed portfolio of religious trust…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5078313"/>
          </a:xfrm>
          <a:prstGeom prst="rect">
            <a:avLst/>
          </a:prstGeom>
        </p:spPr>
        <p:txBody>
          <a:bodyPr>
            <a:spAutoFit/>
          </a:bodyPr>
          <a:lstStyle/>
          <a:p>
            <a:pPr marL="571500" indent="-571500" fontAlgn="auto">
              <a:spcBef>
                <a:spcPts val="0"/>
              </a:spcBef>
              <a:spcAft>
                <a:spcPts val="0"/>
              </a:spcAft>
              <a:buFont typeface="+mj-lt"/>
              <a:buAutoNum type="romanUcPeriod" startAt="4"/>
              <a:defRPr/>
            </a:pPr>
            <a:r>
              <a:rPr lang="en-US" sz="2800" b="1" dirty="0">
                <a:solidFill>
                  <a:srgbClr val="002664"/>
                </a:solidFill>
                <a:latin typeface="Times New Roman" pitchFamily="18" charset="0"/>
                <a:cs typeface="Times New Roman" pitchFamily="18" charset="0"/>
              </a:rPr>
              <a:t> Justification of sinners is only thru faith in Jesus Christ – 3:22, 28</a:t>
            </a:r>
          </a:p>
          <a:p>
            <a:pPr marL="1028700" lvl="1" indent="-57150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…The only way to have faith in Christ is to realize your complete and utter need of him.  We cannot be saved until we realize this.  Jesus cannot be our help until we realize we are helpless.  We will not see him until we acknowledge our spiritual blindness.  We will not hear him until we know our rejection of his Words.  We will not live until we have known and acknowledged our spiritual deadness.  Conviction of sin always precedes conversion.” – Mark </a:t>
            </a:r>
            <a:r>
              <a:rPr lang="en-US" sz="2400" dirty="0" err="1">
                <a:solidFill>
                  <a:srgbClr val="002664"/>
                </a:solidFill>
                <a:latin typeface="Times New Roman" pitchFamily="18" charset="0"/>
                <a:cs typeface="Times New Roman" pitchFamily="18" charset="0"/>
              </a:rPr>
              <a:t>Dever</a:t>
            </a:r>
            <a:endParaRPr lang="en-US" sz="2400" b="1" dirty="0">
              <a:solidFill>
                <a:srgbClr val="002664"/>
              </a:solidFill>
              <a:latin typeface="Times New Roman" pitchFamily="18" charset="0"/>
              <a:cs typeface="Times New Roman" pitchFamily="18" charset="0"/>
            </a:endParaRPr>
          </a:p>
          <a:p>
            <a:pPr marL="571500" indent="-571500" fontAlgn="auto">
              <a:spcBef>
                <a:spcPts val="0"/>
              </a:spcBef>
              <a:spcAft>
                <a:spcPts val="0"/>
              </a:spcAft>
              <a:defRPr/>
            </a:pPr>
            <a:endParaRPr lang="en-US" sz="2400" b="1"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2" name="Rectangle 2"/>
          <p:cNvSpPr>
            <a:spLocks noGrp="1" noChangeArrowheads="1"/>
          </p:cNvSpPr>
          <p:nvPr>
            <p:ph type="ctrTitle"/>
          </p:nvPr>
        </p:nvSpPr>
        <p:spPr>
          <a:xfrm>
            <a:off x="381000" y="514350"/>
            <a:ext cx="8458200" cy="1771650"/>
          </a:xfrm>
        </p:spPr>
        <p:txBody>
          <a:bodyPr rtlCol="0">
            <a:normAutofit/>
          </a:bodyPr>
          <a:lstStyle/>
          <a:p>
            <a:pPr fontAlgn="auto">
              <a:spcAft>
                <a:spcPts val="0"/>
              </a:spcAft>
              <a:defRPr/>
            </a:pPr>
            <a:r>
              <a:rPr lang="en-US" sz="4000" b="1" dirty="0" smtClean="0">
                <a:solidFill>
                  <a:srgbClr val="002664"/>
                </a:solidFill>
                <a:effectLst>
                  <a:outerShdw blurRad="38100" dist="38100" dir="2700000" algn="tl">
                    <a:srgbClr val="C0C0C0"/>
                  </a:outerShdw>
                </a:effectLst>
                <a:latin typeface="Times New Roman"/>
                <a:cs typeface="Times New Roman"/>
              </a:rPr>
              <a:t>Twelve Great Truths about the Doctrine of Justification</a:t>
            </a:r>
          </a:p>
        </p:txBody>
      </p:sp>
      <p:sp>
        <p:nvSpPr>
          <p:cNvPr id="2051" name="Rectangle 3"/>
          <p:cNvSpPr>
            <a:spLocks noGrp="1" noChangeArrowheads="1"/>
          </p:cNvSpPr>
          <p:nvPr>
            <p:ph type="subTitle" idx="1"/>
          </p:nvPr>
        </p:nvSpPr>
        <p:spPr>
          <a:xfrm>
            <a:off x="1143000" y="3371850"/>
            <a:ext cx="7086600" cy="1371600"/>
          </a:xfrm>
        </p:spPr>
        <p:txBody>
          <a:bodyPr rtlCol="0">
            <a:normAutofit fontScale="92500" lnSpcReduction="20000"/>
          </a:bodyPr>
          <a:lstStyle/>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Dr. Danny Akin</a:t>
            </a:r>
          </a:p>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Southeastern Baptist Theological Seminary</a:t>
            </a:r>
          </a:p>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President</a:t>
            </a:r>
          </a:p>
        </p:txBody>
      </p:sp>
      <p:sp>
        <p:nvSpPr>
          <p:cNvPr id="2054" name="Text Box 6"/>
          <p:cNvSpPr txBox="1">
            <a:spLocks noChangeArrowheads="1"/>
          </p:cNvSpPr>
          <p:nvPr/>
        </p:nvSpPr>
        <p:spPr bwMode="auto">
          <a:xfrm>
            <a:off x="3200401" y="2286000"/>
            <a:ext cx="2909771" cy="1077218"/>
          </a:xfrm>
          <a:prstGeom prst="rect">
            <a:avLst/>
          </a:prstGeom>
          <a:noFill/>
          <a:ln w="9525">
            <a:noFill/>
            <a:miter lim="800000"/>
            <a:headEnd/>
            <a:tailEnd/>
          </a:ln>
          <a:effectLst/>
        </p:spPr>
        <p:txBody>
          <a:bodyPr wrap="none">
            <a:spAutoFit/>
          </a:bodyPr>
          <a:lstStyle/>
          <a:p>
            <a:pPr algn="ctr" fontAlgn="auto">
              <a:spcBef>
                <a:spcPts val="0"/>
              </a:spcBef>
              <a:spcAft>
                <a:spcPts val="0"/>
              </a:spcAft>
              <a:defRPr/>
            </a:pPr>
            <a:r>
              <a:rPr lang="en-US" sz="3200" dirty="0">
                <a:solidFill>
                  <a:srgbClr val="002664"/>
                </a:solidFill>
                <a:effectLst>
                  <a:outerShdw blurRad="38100" dist="38100" dir="2700000" algn="tl">
                    <a:srgbClr val="C0C0C0"/>
                  </a:outerShdw>
                </a:effectLst>
                <a:latin typeface="Times New Roman"/>
                <a:cs typeface="Times New Roman"/>
              </a:rPr>
              <a:t>Romans </a:t>
            </a:r>
            <a:r>
              <a:rPr lang="en-US" sz="3200" dirty="0" smtClean="0">
                <a:solidFill>
                  <a:srgbClr val="002664"/>
                </a:solidFill>
                <a:effectLst>
                  <a:outerShdw blurRad="38100" dist="38100" dir="2700000" algn="tl">
                    <a:srgbClr val="C0C0C0"/>
                  </a:outerShdw>
                </a:effectLst>
                <a:latin typeface="Times New Roman"/>
                <a:cs typeface="Times New Roman"/>
              </a:rPr>
              <a:t>3:21-31</a:t>
            </a:r>
          </a:p>
          <a:p>
            <a:pPr algn="ctr" fontAlgn="auto">
              <a:spcBef>
                <a:spcPts val="0"/>
              </a:spcBef>
              <a:spcAft>
                <a:spcPts val="0"/>
              </a:spcAft>
              <a:defRPr/>
            </a:pPr>
            <a:r>
              <a:rPr lang="en-US" sz="3200" dirty="0" smtClean="0">
                <a:solidFill>
                  <a:srgbClr val="002664"/>
                </a:solidFill>
                <a:effectLst>
                  <a:outerShdw blurRad="38100" dist="38100" dir="2700000" algn="tl">
                    <a:srgbClr val="C0C0C0"/>
                  </a:outerShdw>
                </a:effectLst>
                <a:latin typeface="Times New Roman"/>
                <a:cs typeface="Times New Roman"/>
              </a:rPr>
              <a:t>Part 1</a:t>
            </a:r>
            <a:endParaRPr lang="en-US" sz="3200" dirty="0">
              <a:solidFill>
                <a:srgbClr val="002664"/>
              </a:solidFill>
              <a:effectLst>
                <a:outerShdw blurRad="38100" dist="38100" dir="2700000" algn="tl">
                  <a:srgbClr val="C0C0C0"/>
                </a:outerShdw>
              </a:effectLst>
              <a:latin typeface="Times New Roman"/>
              <a:cs typeface="Times New Roman"/>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1"/>
            <a:ext cx="8077200" cy="1384995"/>
          </a:xfrm>
          <a:prstGeom prst="rect">
            <a:avLst/>
          </a:prstGeom>
        </p:spPr>
        <p:txBody>
          <a:bodyPr>
            <a:spAutoFit/>
          </a:bodyPr>
          <a:lstStyle/>
          <a:p>
            <a:pPr marL="571500" indent="-571500" fontAlgn="auto">
              <a:spcBef>
                <a:spcPts val="0"/>
              </a:spcBef>
              <a:spcAft>
                <a:spcPts val="0"/>
              </a:spcAft>
              <a:buFont typeface="+mj-lt"/>
              <a:buAutoNum type="romanUcPeriod" startAt="5"/>
              <a:defRPr/>
            </a:pPr>
            <a:r>
              <a:rPr lang="en-US" sz="2800" b="1" dirty="0">
                <a:solidFill>
                  <a:srgbClr val="002664"/>
                </a:solidFill>
                <a:latin typeface="Times New Roman" pitchFamily="18" charset="0"/>
                <a:cs typeface="Times New Roman" pitchFamily="18" charset="0"/>
              </a:rPr>
              <a:t> Justification of sinners is something ever person needs – 3:22-23</a:t>
            </a: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1"/>
            <a:ext cx="8077200" cy="1384995"/>
          </a:xfrm>
          <a:prstGeom prst="rect">
            <a:avLst/>
          </a:prstGeom>
        </p:spPr>
        <p:txBody>
          <a:bodyPr>
            <a:spAutoFit/>
          </a:bodyPr>
          <a:lstStyle/>
          <a:p>
            <a:pPr marL="571500" indent="-571500" fontAlgn="auto">
              <a:spcBef>
                <a:spcPts val="0"/>
              </a:spcBef>
              <a:spcAft>
                <a:spcPts val="0"/>
              </a:spcAft>
              <a:buFont typeface="+mj-lt"/>
              <a:buAutoNum type="romanUcPeriod" startAt="6"/>
              <a:defRPr/>
            </a:pPr>
            <a:r>
              <a:rPr lang="en-US" sz="2800" b="1" dirty="0">
                <a:solidFill>
                  <a:srgbClr val="002664"/>
                </a:solidFill>
                <a:latin typeface="Times New Roman" pitchFamily="18" charset="0"/>
                <a:cs typeface="Times New Roman" pitchFamily="18" charset="0"/>
              </a:rPr>
              <a:t> Justification of sinners is by grace thru redemption in Christ – 3:24</a:t>
            </a: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3539430"/>
          </a:xfrm>
          <a:prstGeom prst="rect">
            <a:avLst/>
          </a:prstGeom>
        </p:spPr>
        <p:txBody>
          <a:bodyPr>
            <a:spAutoFit/>
          </a:bodyPr>
          <a:lstStyle/>
          <a:p>
            <a:pPr marL="571500" indent="-571500" fontAlgn="auto">
              <a:spcBef>
                <a:spcPts val="0"/>
              </a:spcBef>
              <a:spcAft>
                <a:spcPts val="0"/>
              </a:spcAft>
              <a:buFont typeface="+mj-lt"/>
              <a:buAutoNum type="romanUcPeriod" startAt="6"/>
              <a:defRPr/>
            </a:pPr>
            <a:r>
              <a:rPr lang="en-US" sz="2800" b="1" dirty="0">
                <a:solidFill>
                  <a:srgbClr val="002664"/>
                </a:solidFill>
                <a:latin typeface="Times New Roman" pitchFamily="18" charset="0"/>
                <a:cs typeface="Times New Roman" pitchFamily="18" charset="0"/>
              </a:rPr>
              <a:t> Justification of sinners is by grace thru redemption in Christ – 3:24</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Justification” is a legal term from the law courts.  It speaks of our new status as righteous men and women before the Judge of the universe.  </a:t>
            </a:r>
          </a:p>
          <a:p>
            <a:pPr marL="571500" indent="-571500" fontAlgn="auto">
              <a:spcBef>
                <a:spcPts val="0"/>
              </a:spcBef>
              <a:spcAft>
                <a:spcPts val="0"/>
              </a:spcAft>
              <a:defRPr/>
            </a:pPr>
            <a:endParaRPr lang="en-US" sz="2800" b="1"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1"/>
            <a:ext cx="8077200" cy="5016758"/>
          </a:xfrm>
          <a:prstGeom prst="rect">
            <a:avLst/>
          </a:prstGeom>
        </p:spPr>
        <p:txBody>
          <a:bodyPr>
            <a:spAutoFit/>
          </a:bodyPr>
          <a:lstStyle/>
          <a:p>
            <a:pPr marL="571500" indent="-571500" fontAlgn="auto">
              <a:spcBef>
                <a:spcPts val="0"/>
              </a:spcBef>
              <a:spcAft>
                <a:spcPts val="0"/>
              </a:spcAft>
              <a:buFont typeface="+mj-lt"/>
              <a:buAutoNum type="romanUcPeriod" startAt="6"/>
              <a:defRPr/>
            </a:pPr>
            <a:r>
              <a:rPr lang="en-US" sz="2800" b="1" dirty="0">
                <a:solidFill>
                  <a:srgbClr val="002664"/>
                </a:solidFill>
                <a:latin typeface="Times New Roman" pitchFamily="18" charset="0"/>
                <a:cs typeface="Times New Roman" pitchFamily="18" charset="0"/>
              </a:rPr>
              <a:t> Justification of sinners is by grace thru redemption in Christ – 3:24</a:t>
            </a:r>
          </a:p>
          <a:p>
            <a:pPr marL="971550" lvl="1" indent="-51435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Justification” is a legal term from the law courts.  It speaks of our new status as righteous men and women before the Judge of the universe. </a:t>
            </a:r>
          </a:p>
          <a:p>
            <a:pPr marL="971550" lvl="1" indent="-51435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We might summarize its vital components in 4 concise statements:</a:t>
            </a:r>
          </a:p>
          <a:p>
            <a:pPr marL="1428750" lvl="2" indent="-514350" fontAlgn="auto">
              <a:spcBef>
                <a:spcPts val="0"/>
              </a:spcBef>
              <a:spcAft>
                <a:spcPts val="0"/>
              </a:spcAft>
              <a:buFont typeface="+mj-lt"/>
              <a:buAutoNum type="arabicPeriod"/>
              <a:defRPr/>
            </a:pPr>
            <a:r>
              <a:rPr lang="en-US" sz="2400" dirty="0">
                <a:solidFill>
                  <a:srgbClr val="002664"/>
                </a:solidFill>
                <a:latin typeface="Times New Roman" pitchFamily="18" charset="0"/>
                <a:cs typeface="Times New Roman" pitchFamily="18" charset="0"/>
              </a:rPr>
              <a:t>Justification is declared by God.</a:t>
            </a:r>
          </a:p>
          <a:p>
            <a:pPr marL="1428750" lvl="2" indent="-514350" fontAlgn="auto">
              <a:spcBef>
                <a:spcPts val="0"/>
              </a:spcBef>
              <a:spcAft>
                <a:spcPts val="0"/>
              </a:spcAft>
              <a:buFont typeface="+mj-lt"/>
              <a:buAutoNum type="arabicPeriod"/>
              <a:defRPr/>
            </a:pPr>
            <a:r>
              <a:rPr lang="en-US" sz="2400" dirty="0">
                <a:solidFill>
                  <a:srgbClr val="002664"/>
                </a:solidFill>
                <a:latin typeface="Times New Roman" pitchFamily="18" charset="0"/>
                <a:cs typeface="Times New Roman" pitchFamily="18" charset="0"/>
              </a:rPr>
              <a:t>Justification is accomplished by God.</a:t>
            </a:r>
          </a:p>
          <a:p>
            <a:pPr marL="1428750" lvl="2" indent="-514350" fontAlgn="auto">
              <a:spcBef>
                <a:spcPts val="0"/>
              </a:spcBef>
              <a:spcAft>
                <a:spcPts val="0"/>
              </a:spcAft>
              <a:buFont typeface="+mj-lt"/>
              <a:buAutoNum type="arabicPeriod"/>
              <a:defRPr/>
            </a:pPr>
            <a:r>
              <a:rPr lang="en-US" sz="2400" dirty="0">
                <a:solidFill>
                  <a:srgbClr val="002664"/>
                </a:solidFill>
                <a:latin typeface="Times New Roman" pitchFamily="18" charset="0"/>
                <a:cs typeface="Times New Roman" pitchFamily="18" charset="0"/>
              </a:rPr>
              <a:t>Justification is received by faith.</a:t>
            </a:r>
          </a:p>
          <a:p>
            <a:pPr marL="1428750" lvl="2" indent="-514350" fontAlgn="auto">
              <a:spcBef>
                <a:spcPts val="0"/>
              </a:spcBef>
              <a:spcAft>
                <a:spcPts val="0"/>
              </a:spcAft>
              <a:buFont typeface="+mj-lt"/>
              <a:buAutoNum type="arabicPeriod"/>
              <a:defRPr/>
            </a:pPr>
            <a:r>
              <a:rPr lang="en-US" sz="2400" dirty="0">
                <a:solidFill>
                  <a:srgbClr val="002664"/>
                </a:solidFill>
                <a:latin typeface="Times New Roman" pitchFamily="18" charset="0"/>
                <a:cs typeface="Times New Roman" pitchFamily="18" charset="0"/>
              </a:rPr>
              <a:t>Justification is evidenced by good works. </a:t>
            </a:r>
          </a:p>
          <a:p>
            <a:pPr marL="571500" indent="-571500" fontAlgn="auto">
              <a:spcBef>
                <a:spcPts val="0"/>
              </a:spcBef>
              <a:spcAft>
                <a:spcPts val="0"/>
              </a:spcAft>
              <a:defRPr/>
            </a:pPr>
            <a:endParaRPr lang="en-US" sz="2400" b="1"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4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2246769"/>
          </a:xfrm>
          <a:prstGeom prst="rect">
            <a:avLst/>
          </a:prstGeom>
        </p:spPr>
        <p:txBody>
          <a:bodyPr>
            <a:spAutoFit/>
          </a:bodyPr>
          <a:lstStyle/>
          <a:p>
            <a:pPr marL="571500" indent="-571500" fontAlgn="auto">
              <a:spcBef>
                <a:spcPts val="0"/>
              </a:spcBef>
              <a:spcAft>
                <a:spcPts val="0"/>
              </a:spcAft>
              <a:buFont typeface="+mj-lt"/>
              <a:buAutoNum type="romanUcPeriod" startAt="6"/>
              <a:defRPr/>
            </a:pPr>
            <a:r>
              <a:rPr lang="en-US" sz="2800" b="1" dirty="0">
                <a:solidFill>
                  <a:srgbClr val="002664"/>
                </a:solidFill>
                <a:latin typeface="Times New Roman" pitchFamily="18" charset="0"/>
                <a:cs typeface="Times New Roman" pitchFamily="18" charset="0"/>
              </a:rPr>
              <a:t> Justification of sinners is by grace thru redemption in Christ – 3:24</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Negative: God sees me just as if I’d </a:t>
            </a:r>
            <a:r>
              <a:rPr lang="en-US" sz="2800" u="sng" dirty="0">
                <a:solidFill>
                  <a:srgbClr val="002664"/>
                </a:solidFill>
                <a:latin typeface="Times New Roman" pitchFamily="18" charset="0"/>
                <a:cs typeface="Times New Roman" pitchFamily="18" charset="0"/>
              </a:rPr>
              <a:t>never sinned</a:t>
            </a:r>
            <a:r>
              <a:rPr lang="en-US" sz="2800" dirty="0">
                <a:solidFill>
                  <a:srgbClr val="002664"/>
                </a:solidFill>
                <a:latin typeface="Times New Roman" pitchFamily="18" charset="0"/>
                <a:cs typeface="Times New Roman" pitchFamily="18" charset="0"/>
              </a:rPr>
              <a:t>.</a:t>
            </a: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3539430"/>
          </a:xfrm>
          <a:prstGeom prst="rect">
            <a:avLst/>
          </a:prstGeom>
        </p:spPr>
        <p:txBody>
          <a:bodyPr>
            <a:spAutoFit/>
          </a:bodyPr>
          <a:lstStyle/>
          <a:p>
            <a:pPr marL="571500" indent="-571500" fontAlgn="auto">
              <a:spcBef>
                <a:spcPts val="0"/>
              </a:spcBef>
              <a:spcAft>
                <a:spcPts val="0"/>
              </a:spcAft>
              <a:buFont typeface="+mj-lt"/>
              <a:buAutoNum type="romanUcPeriod" startAt="6"/>
              <a:defRPr/>
            </a:pPr>
            <a:r>
              <a:rPr lang="en-US" sz="2800" b="1" dirty="0">
                <a:solidFill>
                  <a:srgbClr val="002664"/>
                </a:solidFill>
                <a:latin typeface="Times New Roman" pitchFamily="18" charset="0"/>
                <a:cs typeface="Times New Roman" pitchFamily="18" charset="0"/>
              </a:rPr>
              <a:t> Justification of sinners is by grace thru redemption in Christ – 3:24</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Negative: God sees me just as if I’d </a:t>
            </a:r>
            <a:r>
              <a:rPr lang="en-US" sz="2800" u="sng" dirty="0">
                <a:solidFill>
                  <a:srgbClr val="002664"/>
                </a:solidFill>
                <a:latin typeface="Times New Roman" pitchFamily="18" charset="0"/>
                <a:cs typeface="Times New Roman" pitchFamily="18" charset="0"/>
              </a:rPr>
              <a:t>never sinned</a:t>
            </a:r>
            <a:r>
              <a:rPr lang="en-US" sz="2800" dirty="0">
                <a:solidFill>
                  <a:srgbClr val="002664"/>
                </a:solidFill>
                <a:latin typeface="Times New Roman" pitchFamily="18" charset="0"/>
                <a:cs typeface="Times New Roman" pitchFamily="18" charset="0"/>
              </a:rPr>
              <a:t>.</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Positive: God sees me just as if I’d </a:t>
            </a:r>
            <a:r>
              <a:rPr lang="en-US" sz="2800" u="sng" dirty="0">
                <a:solidFill>
                  <a:srgbClr val="002664"/>
                </a:solidFill>
                <a:latin typeface="Times New Roman" pitchFamily="18" charset="0"/>
                <a:cs typeface="Times New Roman" pitchFamily="18" charset="0"/>
              </a:rPr>
              <a:t>always obeyed Him perfectly</a:t>
            </a:r>
            <a:r>
              <a:rPr lang="en-US" sz="2800" dirty="0">
                <a:solidFill>
                  <a:srgbClr val="002664"/>
                </a:solidFill>
                <a:latin typeface="Times New Roman" pitchFamily="18" charset="0"/>
                <a:cs typeface="Times New Roman" pitchFamily="18" charset="0"/>
              </a:rPr>
              <a:t>.  </a:t>
            </a:r>
          </a:p>
          <a:p>
            <a:pPr marL="971550" lvl="1" indent="-514350"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4401205"/>
          </a:xfrm>
          <a:prstGeom prst="rect">
            <a:avLst/>
          </a:prstGeom>
        </p:spPr>
        <p:txBody>
          <a:bodyPr>
            <a:spAutoFit/>
          </a:bodyPr>
          <a:lstStyle/>
          <a:p>
            <a:pPr marL="571500" indent="-571500" fontAlgn="auto">
              <a:spcBef>
                <a:spcPts val="0"/>
              </a:spcBef>
              <a:spcAft>
                <a:spcPts val="0"/>
              </a:spcAft>
              <a:buFont typeface="+mj-lt"/>
              <a:buAutoNum type="romanUcPeriod" startAt="6"/>
              <a:defRPr/>
            </a:pPr>
            <a:r>
              <a:rPr lang="en-US" sz="2800" b="1" dirty="0">
                <a:solidFill>
                  <a:srgbClr val="002664"/>
                </a:solidFill>
                <a:latin typeface="Times New Roman" pitchFamily="18" charset="0"/>
                <a:cs typeface="Times New Roman" pitchFamily="18" charset="0"/>
              </a:rPr>
              <a:t> Justification of sinners is by grace thru redemption in Christ – 3:24</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Negative: God sees me just as if I’d </a:t>
            </a:r>
            <a:r>
              <a:rPr lang="en-US" sz="2800" u="sng" dirty="0">
                <a:solidFill>
                  <a:srgbClr val="002664"/>
                </a:solidFill>
                <a:latin typeface="Times New Roman" pitchFamily="18" charset="0"/>
                <a:cs typeface="Times New Roman" pitchFamily="18" charset="0"/>
              </a:rPr>
              <a:t>never sinned</a:t>
            </a:r>
            <a:r>
              <a:rPr lang="en-US" sz="2800" dirty="0">
                <a:solidFill>
                  <a:srgbClr val="002664"/>
                </a:solidFill>
                <a:latin typeface="Times New Roman" pitchFamily="18" charset="0"/>
                <a:cs typeface="Times New Roman" pitchFamily="18" charset="0"/>
              </a:rPr>
              <a:t>.</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Positive: God sees me just as if I’d </a:t>
            </a:r>
            <a:r>
              <a:rPr lang="en-US" sz="2800" u="sng" dirty="0">
                <a:solidFill>
                  <a:srgbClr val="002664"/>
                </a:solidFill>
                <a:latin typeface="Times New Roman" pitchFamily="18" charset="0"/>
                <a:cs typeface="Times New Roman" pitchFamily="18" charset="0"/>
              </a:rPr>
              <a:t>always obeyed Him perfectly</a:t>
            </a:r>
            <a:r>
              <a:rPr lang="en-US" sz="2800" dirty="0">
                <a:solidFill>
                  <a:srgbClr val="002664"/>
                </a:solidFill>
                <a:latin typeface="Times New Roman" pitchFamily="18" charset="0"/>
                <a:cs typeface="Times New Roman" pitchFamily="18" charset="0"/>
              </a:rPr>
              <a:t>.</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And Paul says it is by grace (95x in Romans).  God’s Riches at Christ’s Expense!  </a:t>
            </a:r>
          </a:p>
          <a:p>
            <a:pPr marL="971550" lvl="1" indent="-514350"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0962" name="Rectangle 3"/>
          <p:cNvSpPr>
            <a:spLocks noChangeArrowheads="1"/>
          </p:cNvSpPr>
          <p:nvPr/>
        </p:nvSpPr>
        <p:spPr bwMode="auto">
          <a:xfrm>
            <a:off x="152400" y="114300"/>
            <a:ext cx="8839200" cy="1015663"/>
          </a:xfrm>
          <a:prstGeom prst="rect">
            <a:avLst/>
          </a:prstGeom>
          <a:noFill/>
          <a:ln w="9525">
            <a:noFill/>
            <a:miter lim="800000"/>
            <a:headEnd/>
            <a:tailEnd/>
          </a:ln>
        </p:spPr>
        <p:txBody>
          <a:bodyPr>
            <a:spAutoFit/>
          </a:bodyPr>
          <a:lstStyle/>
          <a:p>
            <a:pPr algn="ctr"/>
            <a:r>
              <a:rPr lang="en-US" sz="3000" b="1">
                <a:solidFill>
                  <a:srgbClr val="002664"/>
                </a:solidFill>
                <a:latin typeface="Times New Roman" pitchFamily="18" charset="0"/>
                <a:cs typeface="Times New Roman" pitchFamily="18" charset="0"/>
              </a:rPr>
              <a:t>A Comparison of Justification and Sanctification</a:t>
            </a:r>
            <a:endParaRPr lang="en-US" sz="3000">
              <a:solidFill>
                <a:srgbClr val="002664"/>
              </a:solidFill>
              <a:latin typeface="Times New Roman" pitchFamily="18" charset="0"/>
              <a:cs typeface="Times New Roman" pitchFamily="18" charset="0"/>
            </a:endParaRPr>
          </a:p>
          <a:p>
            <a:pPr algn="ctr"/>
            <a:endParaRPr lang="en-US" sz="3000">
              <a:solidFill>
                <a:srgbClr val="002664"/>
              </a:solidFill>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533400" y="585621"/>
          <a:ext cx="8001000" cy="4489302"/>
        </p:xfrm>
        <a:graphic>
          <a:graphicData uri="http://schemas.openxmlformats.org/drawingml/2006/table">
            <a:tbl>
              <a:tblPr firstRow="1" bandRow="1">
                <a:tableStyleId>{3C2FFA5D-87B4-456A-9821-1D502468CF0F}</a:tableStyleId>
              </a:tblPr>
              <a:tblGrid>
                <a:gridCol w="4000500"/>
                <a:gridCol w="4000500"/>
              </a:tblGrid>
              <a:tr h="329117">
                <a:tc>
                  <a:txBody>
                    <a:bodyPr/>
                    <a:lstStyle/>
                    <a:p>
                      <a:pPr marL="0" marR="0" algn="ctr">
                        <a:spcBef>
                          <a:spcPts val="0"/>
                        </a:spcBef>
                        <a:spcAft>
                          <a:spcPts val="0"/>
                        </a:spcAft>
                      </a:pPr>
                      <a:r>
                        <a:rPr lang="en-US" sz="1700" dirty="0"/>
                        <a:t>JUSTIFICATION</a:t>
                      </a:r>
                      <a:endParaRPr lang="en-US" sz="1700" dirty="0">
                        <a:latin typeface="Times New Roman" pitchFamily="18" charset="0"/>
                        <a:ea typeface="Calibri"/>
                        <a:cs typeface="Times New Roman" pitchFamily="18" charset="0"/>
                      </a:endParaRPr>
                    </a:p>
                  </a:txBody>
                  <a:tcPr marL="68580" marR="68580" marT="0" marB="0" anchor="ctr">
                    <a:solidFill>
                      <a:srgbClr val="002664"/>
                    </a:solidFill>
                  </a:tcPr>
                </a:tc>
                <a:tc>
                  <a:txBody>
                    <a:bodyPr/>
                    <a:lstStyle/>
                    <a:p>
                      <a:pPr marL="0" marR="0" algn="ctr">
                        <a:spcBef>
                          <a:spcPts val="0"/>
                        </a:spcBef>
                        <a:spcAft>
                          <a:spcPts val="0"/>
                        </a:spcAft>
                      </a:pPr>
                      <a:r>
                        <a:rPr lang="en-US" sz="1700" dirty="0"/>
                        <a:t>SANCTIFICATION</a:t>
                      </a:r>
                      <a:endParaRPr lang="en-US" sz="1700" dirty="0">
                        <a:latin typeface="Times New Roman"/>
                        <a:ea typeface="Calibri"/>
                      </a:endParaRPr>
                    </a:p>
                  </a:txBody>
                  <a:tcPr marL="68580" marR="68580" marT="0" marB="0" anchor="ctr">
                    <a:solidFill>
                      <a:srgbClr val="002664"/>
                    </a:solidFill>
                  </a:tcPr>
                </a:tc>
              </a:tr>
              <a:tr h="329117">
                <a:tc>
                  <a:txBody>
                    <a:bodyPr/>
                    <a:lstStyle/>
                    <a:p>
                      <a:pPr marL="0" marR="0" algn="ctr">
                        <a:spcBef>
                          <a:spcPts val="0"/>
                        </a:spcBef>
                        <a:spcAft>
                          <a:spcPts val="0"/>
                        </a:spcAft>
                      </a:pPr>
                      <a:r>
                        <a:rPr lang="en-US" sz="1400" dirty="0">
                          <a:solidFill>
                            <a:schemeClr val="tx1"/>
                          </a:solidFill>
                        </a:rPr>
                        <a:t>Justification is by grace.</a:t>
                      </a:r>
                      <a:endParaRPr lang="en-US" sz="1400" dirty="0">
                        <a:solidFill>
                          <a:schemeClr val="tx1"/>
                        </a:solidFill>
                        <a:latin typeface="Times New Roman" pitchFamily="18" charset="0"/>
                        <a:ea typeface="Calibri"/>
                        <a:cs typeface="Times New Roman" pitchFamily="18" charset="0"/>
                      </a:endParaRPr>
                    </a:p>
                  </a:txBody>
                  <a:tcPr marL="68580" marR="68580" marT="0" marB="0">
                    <a:solidFill>
                      <a:srgbClr val="002664">
                        <a:alpha val="40000"/>
                      </a:srgbClr>
                    </a:solidFill>
                  </a:tcPr>
                </a:tc>
                <a:tc>
                  <a:txBody>
                    <a:bodyPr/>
                    <a:lstStyle/>
                    <a:p>
                      <a:pPr marL="0" marR="0" algn="ctr">
                        <a:spcBef>
                          <a:spcPts val="0"/>
                        </a:spcBef>
                        <a:spcAft>
                          <a:spcPts val="0"/>
                        </a:spcAft>
                      </a:pPr>
                      <a:r>
                        <a:rPr lang="en-US" sz="1400">
                          <a:solidFill>
                            <a:schemeClr val="tx1"/>
                          </a:solidFill>
                        </a:rPr>
                        <a:t>Sanctification is by grace.</a:t>
                      </a:r>
                      <a:endParaRPr lang="en-US" sz="1400">
                        <a:solidFill>
                          <a:schemeClr val="tx1"/>
                        </a:solidFill>
                        <a:latin typeface="Times New Roman"/>
                        <a:ea typeface="Calibri"/>
                      </a:endParaRPr>
                    </a:p>
                  </a:txBody>
                  <a:tcPr marL="68580" marR="68580" marT="0" marB="0">
                    <a:solidFill>
                      <a:srgbClr val="002664">
                        <a:alpha val="40000"/>
                      </a:srgbClr>
                    </a:solidFill>
                  </a:tcPr>
                </a:tc>
              </a:tr>
              <a:tr h="329117">
                <a:tc>
                  <a:txBody>
                    <a:bodyPr/>
                    <a:lstStyle/>
                    <a:p>
                      <a:pPr marL="0" marR="0" algn="ctr">
                        <a:spcBef>
                          <a:spcPts val="0"/>
                        </a:spcBef>
                        <a:spcAft>
                          <a:spcPts val="0"/>
                        </a:spcAft>
                      </a:pPr>
                      <a:r>
                        <a:rPr lang="en-US" sz="1400" dirty="0">
                          <a:solidFill>
                            <a:schemeClr val="tx1"/>
                          </a:solidFill>
                        </a:rPr>
                        <a:t>Justification is instantaneous.</a:t>
                      </a:r>
                      <a:endParaRPr lang="en-US" sz="1400" dirty="0">
                        <a:solidFill>
                          <a:schemeClr val="tx1"/>
                        </a:solidFill>
                        <a:latin typeface="Times New Roman" pitchFamily="18" charset="0"/>
                        <a:ea typeface="Calibri"/>
                        <a:cs typeface="Times New Roman" pitchFamily="18" charset="0"/>
                      </a:endParaRPr>
                    </a:p>
                  </a:txBody>
                  <a:tcPr marL="68580" marR="68580" marT="0" marB="0">
                    <a:solidFill>
                      <a:srgbClr val="002664"/>
                    </a:solidFill>
                  </a:tcPr>
                </a:tc>
                <a:tc>
                  <a:txBody>
                    <a:bodyPr/>
                    <a:lstStyle/>
                    <a:p>
                      <a:pPr marL="0" marR="0" algn="ctr">
                        <a:spcBef>
                          <a:spcPts val="0"/>
                        </a:spcBef>
                        <a:spcAft>
                          <a:spcPts val="0"/>
                        </a:spcAft>
                      </a:pPr>
                      <a:r>
                        <a:rPr lang="en-US" sz="1400" dirty="0">
                          <a:solidFill>
                            <a:schemeClr val="tx1"/>
                          </a:solidFill>
                        </a:rPr>
                        <a:t>Sanctification is a life-long process.</a:t>
                      </a:r>
                      <a:endParaRPr lang="en-US" sz="1400" dirty="0">
                        <a:solidFill>
                          <a:schemeClr val="tx1"/>
                        </a:solidFill>
                        <a:latin typeface="Times New Roman"/>
                        <a:ea typeface="Calibri"/>
                      </a:endParaRPr>
                    </a:p>
                  </a:txBody>
                  <a:tcPr marL="68580" marR="68580" marT="0" marB="0">
                    <a:solidFill>
                      <a:srgbClr val="002664"/>
                    </a:solidFill>
                  </a:tcPr>
                </a:tc>
              </a:tr>
              <a:tr h="329117">
                <a:tc>
                  <a:txBody>
                    <a:bodyPr/>
                    <a:lstStyle/>
                    <a:p>
                      <a:pPr marL="0" marR="0" algn="ctr">
                        <a:spcBef>
                          <a:spcPts val="0"/>
                        </a:spcBef>
                        <a:spcAft>
                          <a:spcPts val="0"/>
                        </a:spcAft>
                      </a:pPr>
                      <a:r>
                        <a:rPr lang="en-US" sz="1400" dirty="0">
                          <a:solidFill>
                            <a:schemeClr val="tx1"/>
                          </a:solidFill>
                        </a:rPr>
                        <a:t>Justification is by faith.</a:t>
                      </a:r>
                      <a:endParaRPr lang="en-US" sz="1400" dirty="0">
                        <a:solidFill>
                          <a:schemeClr val="tx1"/>
                        </a:solidFill>
                        <a:latin typeface="Times New Roman" pitchFamily="18" charset="0"/>
                        <a:ea typeface="Calibri"/>
                        <a:cs typeface="Times New Roman" pitchFamily="18" charset="0"/>
                      </a:endParaRPr>
                    </a:p>
                  </a:txBody>
                  <a:tcPr marL="68580" marR="68580" marT="0" marB="0">
                    <a:solidFill>
                      <a:srgbClr val="002664">
                        <a:alpha val="40000"/>
                      </a:srgbClr>
                    </a:solidFill>
                  </a:tcPr>
                </a:tc>
                <a:tc>
                  <a:txBody>
                    <a:bodyPr/>
                    <a:lstStyle/>
                    <a:p>
                      <a:pPr marL="0" marR="0" algn="ctr">
                        <a:spcBef>
                          <a:spcPts val="0"/>
                        </a:spcBef>
                        <a:spcAft>
                          <a:spcPts val="0"/>
                        </a:spcAft>
                      </a:pPr>
                      <a:r>
                        <a:rPr lang="en-US" sz="1400" dirty="0">
                          <a:solidFill>
                            <a:schemeClr val="tx1"/>
                          </a:solidFill>
                        </a:rPr>
                        <a:t>Sanctification results in faithfulness.</a:t>
                      </a:r>
                      <a:endParaRPr lang="en-US" sz="1400" dirty="0">
                        <a:solidFill>
                          <a:schemeClr val="tx1"/>
                        </a:solidFill>
                        <a:latin typeface="Times New Roman"/>
                        <a:ea typeface="Calibri"/>
                      </a:endParaRPr>
                    </a:p>
                  </a:txBody>
                  <a:tcPr marL="68580" marR="68580" marT="0" marB="0">
                    <a:solidFill>
                      <a:srgbClr val="002664">
                        <a:alpha val="40000"/>
                      </a:srgbClr>
                    </a:solidFill>
                  </a:tcPr>
                </a:tc>
              </a:tr>
              <a:tr h="329117">
                <a:tc>
                  <a:txBody>
                    <a:bodyPr/>
                    <a:lstStyle/>
                    <a:p>
                      <a:pPr marL="0" marR="0" algn="ctr">
                        <a:spcBef>
                          <a:spcPts val="0"/>
                        </a:spcBef>
                        <a:spcAft>
                          <a:spcPts val="0"/>
                        </a:spcAft>
                      </a:pPr>
                      <a:r>
                        <a:rPr lang="en-US" sz="1400" dirty="0">
                          <a:solidFill>
                            <a:schemeClr val="tx1"/>
                          </a:solidFill>
                        </a:rPr>
                        <a:t>Justification is not of works.</a:t>
                      </a:r>
                      <a:endParaRPr lang="en-US" sz="1400" dirty="0">
                        <a:solidFill>
                          <a:schemeClr val="tx1"/>
                        </a:solidFill>
                        <a:latin typeface="Times New Roman" pitchFamily="18" charset="0"/>
                        <a:ea typeface="Calibri"/>
                        <a:cs typeface="Times New Roman" pitchFamily="18" charset="0"/>
                      </a:endParaRPr>
                    </a:p>
                  </a:txBody>
                  <a:tcPr marL="68580" marR="68580" marT="0" marB="0">
                    <a:solidFill>
                      <a:srgbClr val="002664"/>
                    </a:solidFill>
                  </a:tcPr>
                </a:tc>
                <a:tc>
                  <a:txBody>
                    <a:bodyPr/>
                    <a:lstStyle/>
                    <a:p>
                      <a:pPr marL="0" marR="0" algn="ctr">
                        <a:spcBef>
                          <a:spcPts val="0"/>
                        </a:spcBef>
                        <a:spcAft>
                          <a:spcPts val="0"/>
                        </a:spcAft>
                      </a:pPr>
                      <a:r>
                        <a:rPr lang="en-US" sz="1400" dirty="0">
                          <a:solidFill>
                            <a:schemeClr val="tx1"/>
                          </a:solidFill>
                        </a:rPr>
                        <a:t>Sanctification includes good works.</a:t>
                      </a:r>
                      <a:endParaRPr lang="en-US" sz="1400" dirty="0">
                        <a:solidFill>
                          <a:schemeClr val="tx1"/>
                        </a:solidFill>
                        <a:latin typeface="Times New Roman"/>
                        <a:ea typeface="Calibri"/>
                      </a:endParaRPr>
                    </a:p>
                  </a:txBody>
                  <a:tcPr marL="68580" marR="68580" marT="0" marB="0">
                    <a:solidFill>
                      <a:srgbClr val="002664"/>
                    </a:solidFill>
                  </a:tcPr>
                </a:tc>
              </a:tr>
              <a:tr h="411480">
                <a:tc>
                  <a:txBody>
                    <a:bodyPr/>
                    <a:lstStyle/>
                    <a:p>
                      <a:pPr marL="0" marR="0" algn="ctr">
                        <a:spcBef>
                          <a:spcPts val="0"/>
                        </a:spcBef>
                        <a:spcAft>
                          <a:spcPts val="0"/>
                        </a:spcAft>
                      </a:pPr>
                      <a:r>
                        <a:rPr lang="en-US" sz="1400" dirty="0">
                          <a:solidFill>
                            <a:schemeClr val="tx1"/>
                          </a:solidFill>
                        </a:rPr>
                        <a:t>Justification concerns Christ’s imputed righteousness.</a:t>
                      </a:r>
                      <a:endParaRPr lang="en-US" sz="1400" dirty="0">
                        <a:solidFill>
                          <a:schemeClr val="tx1"/>
                        </a:solidFill>
                        <a:latin typeface="Times New Roman" pitchFamily="18" charset="0"/>
                        <a:ea typeface="Calibri"/>
                        <a:cs typeface="Times New Roman" pitchFamily="18" charset="0"/>
                      </a:endParaRPr>
                    </a:p>
                  </a:txBody>
                  <a:tcPr marL="68580" marR="68580" marT="0" marB="0">
                    <a:solidFill>
                      <a:srgbClr val="002664">
                        <a:alpha val="40000"/>
                      </a:srgbClr>
                    </a:solidFill>
                  </a:tcPr>
                </a:tc>
                <a:tc>
                  <a:txBody>
                    <a:bodyPr/>
                    <a:lstStyle/>
                    <a:p>
                      <a:pPr marL="0" marR="0" algn="ctr">
                        <a:spcBef>
                          <a:spcPts val="0"/>
                        </a:spcBef>
                        <a:spcAft>
                          <a:spcPts val="0"/>
                        </a:spcAft>
                      </a:pPr>
                      <a:r>
                        <a:rPr lang="en-US" sz="1400" dirty="0">
                          <a:solidFill>
                            <a:schemeClr val="tx1"/>
                          </a:solidFill>
                        </a:rPr>
                        <a:t>Sanctification concerns my growing in righteousness.</a:t>
                      </a:r>
                      <a:endParaRPr lang="en-US" sz="1400" dirty="0">
                        <a:solidFill>
                          <a:schemeClr val="tx1"/>
                        </a:solidFill>
                        <a:latin typeface="Times New Roman"/>
                        <a:ea typeface="Calibri"/>
                      </a:endParaRPr>
                    </a:p>
                  </a:txBody>
                  <a:tcPr marL="68580" marR="68580" marT="0" marB="0">
                    <a:solidFill>
                      <a:srgbClr val="002664">
                        <a:alpha val="40000"/>
                      </a:srgbClr>
                    </a:solidFill>
                  </a:tcPr>
                </a:tc>
              </a:tr>
              <a:tr h="411480">
                <a:tc>
                  <a:txBody>
                    <a:bodyPr/>
                    <a:lstStyle/>
                    <a:p>
                      <a:pPr marL="0" marR="0" algn="ctr">
                        <a:spcBef>
                          <a:spcPts val="0"/>
                        </a:spcBef>
                        <a:spcAft>
                          <a:spcPts val="0"/>
                        </a:spcAft>
                      </a:pPr>
                      <a:r>
                        <a:rPr lang="en-US" sz="1400">
                          <a:solidFill>
                            <a:schemeClr val="tx1"/>
                          </a:solidFill>
                        </a:rPr>
                        <a:t>Justification involves my position in Christ.</a:t>
                      </a:r>
                      <a:endParaRPr lang="en-US" sz="1400">
                        <a:solidFill>
                          <a:schemeClr val="tx1"/>
                        </a:solidFill>
                        <a:latin typeface="Times New Roman" pitchFamily="18" charset="0"/>
                        <a:ea typeface="Calibri"/>
                        <a:cs typeface="Times New Roman" pitchFamily="18" charset="0"/>
                      </a:endParaRPr>
                    </a:p>
                  </a:txBody>
                  <a:tcPr marL="68580" marR="68580" marT="0" marB="0">
                    <a:solidFill>
                      <a:srgbClr val="002664"/>
                    </a:solidFill>
                  </a:tcPr>
                </a:tc>
                <a:tc>
                  <a:txBody>
                    <a:bodyPr/>
                    <a:lstStyle/>
                    <a:p>
                      <a:pPr marL="0" marR="0" algn="ctr">
                        <a:spcBef>
                          <a:spcPts val="0"/>
                        </a:spcBef>
                        <a:spcAft>
                          <a:spcPts val="0"/>
                        </a:spcAft>
                      </a:pPr>
                      <a:r>
                        <a:rPr lang="en-US" sz="1400" dirty="0">
                          <a:solidFill>
                            <a:schemeClr val="tx1"/>
                          </a:solidFill>
                        </a:rPr>
                        <a:t>Sanctification involves my practice in Christ.</a:t>
                      </a:r>
                      <a:endParaRPr lang="en-US" sz="1400" dirty="0">
                        <a:solidFill>
                          <a:schemeClr val="tx1"/>
                        </a:solidFill>
                        <a:latin typeface="Times New Roman"/>
                        <a:ea typeface="Calibri"/>
                      </a:endParaRPr>
                    </a:p>
                  </a:txBody>
                  <a:tcPr marL="68580" marR="68580" marT="0" marB="0">
                    <a:solidFill>
                      <a:srgbClr val="002664"/>
                    </a:solidFill>
                  </a:tcPr>
                </a:tc>
              </a:tr>
              <a:tr h="411480">
                <a:tc>
                  <a:txBody>
                    <a:bodyPr/>
                    <a:lstStyle/>
                    <a:p>
                      <a:pPr marL="0" marR="0" algn="ctr">
                        <a:spcBef>
                          <a:spcPts val="0"/>
                        </a:spcBef>
                        <a:spcAft>
                          <a:spcPts val="0"/>
                        </a:spcAft>
                      </a:pPr>
                      <a:r>
                        <a:rPr lang="en-US" sz="1400">
                          <a:solidFill>
                            <a:schemeClr val="tx1"/>
                          </a:solidFill>
                        </a:rPr>
                        <a:t>Justification considers what God has done.</a:t>
                      </a:r>
                      <a:endParaRPr lang="en-US" sz="1400">
                        <a:solidFill>
                          <a:schemeClr val="tx1"/>
                        </a:solidFill>
                        <a:latin typeface="Times New Roman" pitchFamily="18" charset="0"/>
                        <a:ea typeface="Calibri"/>
                        <a:cs typeface="Times New Roman" pitchFamily="18" charset="0"/>
                      </a:endParaRPr>
                    </a:p>
                  </a:txBody>
                  <a:tcPr marL="68580" marR="68580" marT="0" marB="0">
                    <a:solidFill>
                      <a:srgbClr val="002664">
                        <a:alpha val="40000"/>
                      </a:srgbClr>
                    </a:solidFill>
                  </a:tcPr>
                </a:tc>
                <a:tc>
                  <a:txBody>
                    <a:bodyPr/>
                    <a:lstStyle/>
                    <a:p>
                      <a:pPr marL="0" marR="0" algn="ctr">
                        <a:spcBef>
                          <a:spcPts val="0"/>
                        </a:spcBef>
                        <a:spcAft>
                          <a:spcPts val="0"/>
                        </a:spcAft>
                      </a:pPr>
                      <a:r>
                        <a:rPr lang="en-US" sz="1400" dirty="0">
                          <a:solidFill>
                            <a:schemeClr val="tx1"/>
                          </a:solidFill>
                        </a:rPr>
                        <a:t>Sanctification considers what I am doing.</a:t>
                      </a:r>
                      <a:endParaRPr lang="en-US" sz="1400" dirty="0">
                        <a:solidFill>
                          <a:schemeClr val="tx1"/>
                        </a:solidFill>
                        <a:latin typeface="Times New Roman"/>
                        <a:ea typeface="Calibri"/>
                      </a:endParaRPr>
                    </a:p>
                  </a:txBody>
                  <a:tcPr marL="68580" marR="68580" marT="0" marB="0">
                    <a:solidFill>
                      <a:srgbClr val="002664">
                        <a:alpha val="40000"/>
                      </a:srgbClr>
                    </a:solidFill>
                  </a:tcPr>
                </a:tc>
              </a:tr>
              <a:tr h="329117">
                <a:tc>
                  <a:txBody>
                    <a:bodyPr/>
                    <a:lstStyle/>
                    <a:p>
                      <a:pPr marL="0" marR="0" algn="ctr">
                        <a:spcBef>
                          <a:spcPts val="0"/>
                        </a:spcBef>
                        <a:spcAft>
                          <a:spcPts val="0"/>
                        </a:spcAft>
                      </a:pPr>
                      <a:r>
                        <a:rPr lang="en-US" sz="1400">
                          <a:solidFill>
                            <a:schemeClr val="tx1"/>
                          </a:solidFill>
                        </a:rPr>
                        <a:t>Justification is God’s commitment to me.</a:t>
                      </a:r>
                      <a:endParaRPr lang="en-US" sz="1400">
                        <a:solidFill>
                          <a:schemeClr val="tx1"/>
                        </a:solidFill>
                        <a:latin typeface="Times New Roman" pitchFamily="18" charset="0"/>
                        <a:ea typeface="Calibri"/>
                        <a:cs typeface="Times New Roman" pitchFamily="18" charset="0"/>
                      </a:endParaRPr>
                    </a:p>
                  </a:txBody>
                  <a:tcPr marL="68580" marR="68580" marT="0" marB="0">
                    <a:solidFill>
                      <a:srgbClr val="002664"/>
                    </a:solidFill>
                  </a:tcPr>
                </a:tc>
                <a:tc>
                  <a:txBody>
                    <a:bodyPr/>
                    <a:lstStyle/>
                    <a:p>
                      <a:pPr marL="0" marR="0" algn="ctr">
                        <a:spcBef>
                          <a:spcPts val="0"/>
                        </a:spcBef>
                        <a:spcAft>
                          <a:spcPts val="0"/>
                        </a:spcAft>
                      </a:pPr>
                      <a:r>
                        <a:rPr lang="en-US" sz="1400" dirty="0">
                          <a:solidFill>
                            <a:schemeClr val="tx1"/>
                          </a:solidFill>
                        </a:rPr>
                        <a:t>Sanctification is my service to God.</a:t>
                      </a:r>
                      <a:endParaRPr lang="en-US" sz="1400" dirty="0">
                        <a:solidFill>
                          <a:schemeClr val="tx1"/>
                        </a:solidFill>
                        <a:latin typeface="Times New Roman"/>
                        <a:ea typeface="Calibri"/>
                      </a:endParaRPr>
                    </a:p>
                  </a:txBody>
                  <a:tcPr marL="68580" marR="68580" marT="0" marB="0">
                    <a:solidFill>
                      <a:srgbClr val="002664"/>
                    </a:solidFill>
                  </a:tcPr>
                </a:tc>
              </a:tr>
              <a:tr h="411480">
                <a:tc>
                  <a:txBody>
                    <a:bodyPr/>
                    <a:lstStyle/>
                    <a:p>
                      <a:pPr marL="0" marR="0" algn="ctr">
                        <a:spcBef>
                          <a:spcPts val="0"/>
                        </a:spcBef>
                        <a:spcAft>
                          <a:spcPts val="0"/>
                        </a:spcAft>
                      </a:pPr>
                      <a:r>
                        <a:rPr lang="en-US" sz="1400">
                          <a:solidFill>
                            <a:schemeClr val="tx1"/>
                          </a:solidFill>
                        </a:rPr>
                        <a:t>Justification requires obedience to one command; to believe the Gospel</a:t>
                      </a:r>
                      <a:endParaRPr lang="en-US" sz="1400">
                        <a:solidFill>
                          <a:schemeClr val="tx1"/>
                        </a:solidFill>
                        <a:latin typeface="Times New Roman" pitchFamily="18" charset="0"/>
                        <a:ea typeface="Calibri"/>
                        <a:cs typeface="Times New Roman" pitchFamily="18" charset="0"/>
                      </a:endParaRPr>
                    </a:p>
                  </a:txBody>
                  <a:tcPr marL="68580" marR="68580" marT="0" marB="0">
                    <a:solidFill>
                      <a:srgbClr val="002664">
                        <a:alpha val="40000"/>
                      </a:srgbClr>
                    </a:solidFill>
                  </a:tcPr>
                </a:tc>
                <a:tc>
                  <a:txBody>
                    <a:bodyPr/>
                    <a:lstStyle/>
                    <a:p>
                      <a:pPr marL="0" marR="0" algn="ctr">
                        <a:spcBef>
                          <a:spcPts val="0"/>
                        </a:spcBef>
                        <a:spcAft>
                          <a:spcPts val="0"/>
                        </a:spcAft>
                      </a:pPr>
                      <a:r>
                        <a:rPr lang="en-US" sz="1400" dirty="0">
                          <a:solidFill>
                            <a:schemeClr val="tx1"/>
                          </a:solidFill>
                        </a:rPr>
                        <a:t>Sanctification requires obedience to all of Christ’s commands.</a:t>
                      </a:r>
                      <a:endParaRPr lang="en-US" sz="1400" dirty="0">
                        <a:solidFill>
                          <a:schemeClr val="tx1"/>
                        </a:solidFill>
                        <a:latin typeface="Times New Roman"/>
                        <a:ea typeface="Calibri"/>
                      </a:endParaRPr>
                    </a:p>
                  </a:txBody>
                  <a:tcPr marL="68580" marR="68580" marT="0" marB="0">
                    <a:solidFill>
                      <a:srgbClr val="002664">
                        <a:alpha val="40000"/>
                      </a:srgbClr>
                    </a:solidFill>
                  </a:tcPr>
                </a:tc>
              </a:tr>
              <a:tr h="411480">
                <a:tc>
                  <a:txBody>
                    <a:bodyPr/>
                    <a:lstStyle/>
                    <a:p>
                      <a:pPr marL="0" marR="0" algn="ctr">
                        <a:spcBef>
                          <a:spcPts val="0"/>
                        </a:spcBef>
                        <a:spcAft>
                          <a:spcPts val="0"/>
                        </a:spcAft>
                      </a:pPr>
                      <a:r>
                        <a:rPr lang="en-US" sz="1400">
                          <a:solidFill>
                            <a:schemeClr val="tx1"/>
                          </a:solidFill>
                        </a:rPr>
                        <a:t>Justification </a:t>
                      </a:r>
                      <a:r>
                        <a:rPr lang="en-US" sz="1400" u="sng">
                          <a:solidFill>
                            <a:schemeClr val="tx1"/>
                          </a:solidFill>
                        </a:rPr>
                        <a:t>focuses</a:t>
                      </a:r>
                      <a:r>
                        <a:rPr lang="en-US" sz="1400">
                          <a:solidFill>
                            <a:schemeClr val="tx1"/>
                          </a:solidFill>
                        </a:rPr>
                        <a:t> on the cross which Jesus took up once and for all.</a:t>
                      </a:r>
                      <a:endParaRPr lang="en-US" sz="1400">
                        <a:solidFill>
                          <a:schemeClr val="tx1"/>
                        </a:solidFill>
                        <a:latin typeface="Times New Roman" pitchFamily="18" charset="0"/>
                        <a:ea typeface="Calibri"/>
                        <a:cs typeface="Times New Roman" pitchFamily="18" charset="0"/>
                      </a:endParaRPr>
                    </a:p>
                  </a:txBody>
                  <a:tcPr marL="68580" marR="68580" marT="0" marB="0">
                    <a:solidFill>
                      <a:srgbClr val="002664"/>
                    </a:solidFill>
                  </a:tcPr>
                </a:tc>
                <a:tc>
                  <a:txBody>
                    <a:bodyPr/>
                    <a:lstStyle/>
                    <a:p>
                      <a:pPr marL="0" marR="0" algn="ctr">
                        <a:spcBef>
                          <a:spcPts val="0"/>
                        </a:spcBef>
                        <a:spcAft>
                          <a:spcPts val="0"/>
                        </a:spcAft>
                      </a:pPr>
                      <a:r>
                        <a:rPr lang="en-US" sz="1400" dirty="0">
                          <a:solidFill>
                            <a:schemeClr val="tx1"/>
                          </a:solidFill>
                        </a:rPr>
                        <a:t>Sanctification </a:t>
                      </a:r>
                      <a:r>
                        <a:rPr lang="en-US" sz="1400" u="sng" dirty="0">
                          <a:solidFill>
                            <a:schemeClr val="tx1"/>
                          </a:solidFill>
                        </a:rPr>
                        <a:t>focuses</a:t>
                      </a:r>
                      <a:r>
                        <a:rPr lang="en-US" sz="1400" dirty="0">
                          <a:solidFill>
                            <a:schemeClr val="tx1"/>
                          </a:solidFill>
                        </a:rPr>
                        <a:t> on the cross which I am to take up daily.</a:t>
                      </a:r>
                      <a:endParaRPr lang="en-US" sz="1400" dirty="0">
                        <a:solidFill>
                          <a:schemeClr val="tx1"/>
                        </a:solidFill>
                        <a:latin typeface="Times New Roman"/>
                        <a:ea typeface="Calibri"/>
                      </a:endParaRPr>
                    </a:p>
                  </a:txBody>
                  <a:tcPr marL="68580" marR="68580" marT="0" marB="0">
                    <a:solidFill>
                      <a:srgbClr val="002664"/>
                    </a:solidFill>
                  </a:tcPr>
                </a:tc>
              </a:tr>
              <a:tr h="411480">
                <a:tc>
                  <a:txBody>
                    <a:bodyPr/>
                    <a:lstStyle/>
                    <a:p>
                      <a:pPr marL="0" marR="0" algn="ctr">
                        <a:spcBef>
                          <a:spcPts val="0"/>
                        </a:spcBef>
                        <a:spcAft>
                          <a:spcPts val="0"/>
                        </a:spcAft>
                      </a:pPr>
                      <a:r>
                        <a:rPr lang="en-US" sz="1400" dirty="0">
                          <a:solidFill>
                            <a:schemeClr val="tx1"/>
                          </a:solidFill>
                        </a:rPr>
                        <a:t>Justification is finished at the moment of faith.</a:t>
                      </a:r>
                      <a:endParaRPr lang="en-US" sz="1400" dirty="0">
                        <a:solidFill>
                          <a:schemeClr val="tx1"/>
                        </a:solidFill>
                        <a:latin typeface="Times New Roman" pitchFamily="18" charset="0"/>
                        <a:ea typeface="Calibri"/>
                        <a:cs typeface="Times New Roman" pitchFamily="18" charset="0"/>
                      </a:endParaRPr>
                    </a:p>
                  </a:txBody>
                  <a:tcPr marL="68580" marR="68580" marT="0" marB="0">
                    <a:solidFill>
                      <a:srgbClr val="002664">
                        <a:alpha val="40000"/>
                      </a:srgbClr>
                    </a:solidFill>
                  </a:tcPr>
                </a:tc>
                <a:tc>
                  <a:txBody>
                    <a:bodyPr/>
                    <a:lstStyle/>
                    <a:p>
                      <a:pPr marL="0" marR="0" algn="ctr">
                        <a:spcBef>
                          <a:spcPts val="0"/>
                        </a:spcBef>
                        <a:spcAft>
                          <a:spcPts val="0"/>
                        </a:spcAft>
                      </a:pPr>
                      <a:r>
                        <a:rPr lang="en-US" sz="1400" dirty="0">
                          <a:solidFill>
                            <a:schemeClr val="tx1"/>
                          </a:solidFill>
                        </a:rPr>
                        <a:t>Sanctification is not finished until I go to be with the Lord.</a:t>
                      </a:r>
                      <a:endParaRPr lang="en-US" sz="1400" dirty="0">
                        <a:solidFill>
                          <a:schemeClr val="tx1"/>
                        </a:solidFill>
                        <a:latin typeface="Times New Roman"/>
                        <a:ea typeface="Calibri"/>
                      </a:endParaRPr>
                    </a:p>
                  </a:txBody>
                  <a:tcPr marL="68580" marR="68580" marT="0" marB="0">
                    <a:solidFill>
                      <a:srgbClr val="002664">
                        <a:alpha val="40000"/>
                      </a:srgbClr>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1"/>
            <a:ext cx="8077200" cy="5693866"/>
          </a:xfrm>
          <a:prstGeom prst="rect">
            <a:avLst/>
          </a:prstGeom>
        </p:spPr>
        <p:txBody>
          <a:bodyPr>
            <a:spAutoFit/>
          </a:bodyPr>
          <a:lstStyle/>
          <a:p>
            <a:pPr marL="571500" indent="-571500" fontAlgn="auto">
              <a:spcBef>
                <a:spcPts val="0"/>
              </a:spcBef>
              <a:spcAft>
                <a:spcPts val="0"/>
              </a:spcAft>
              <a:buFont typeface="+mj-lt"/>
              <a:buAutoNum type="romanUcPeriod" startAt="6"/>
              <a:defRPr/>
            </a:pPr>
            <a:r>
              <a:rPr lang="en-US" sz="2800" b="1" dirty="0">
                <a:solidFill>
                  <a:srgbClr val="002664"/>
                </a:solidFill>
                <a:latin typeface="Times New Roman" pitchFamily="18" charset="0"/>
                <a:cs typeface="Times New Roman" pitchFamily="18" charset="0"/>
              </a:rPr>
              <a:t> Justification of sinners is by grace thru redemption in Christ – 3:24</a:t>
            </a:r>
          </a:p>
          <a:p>
            <a:pPr marL="971550" lvl="1" indent="-51435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Redemption notes a releasing brought about by the payment of a price.  It is the language of the Exodus and also of the common marketplace in Paul’s day.  For the justified sinner, redemption is a deliverance from the guilt and consequences of sin made possible by the blood payment of Jesus Christ.  The bloody death of the sinless Son of God freed us from the imprisonment of sin and shattered the chains of our guilt.  </a:t>
            </a:r>
          </a:p>
          <a:p>
            <a:pPr marL="971550" lvl="1" indent="-514350"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5"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2" name="Rectangle 2"/>
          <p:cNvSpPr>
            <a:spLocks noGrp="1" noChangeArrowheads="1"/>
          </p:cNvSpPr>
          <p:nvPr>
            <p:ph type="ctrTitle"/>
          </p:nvPr>
        </p:nvSpPr>
        <p:spPr>
          <a:xfrm>
            <a:off x="381000" y="514350"/>
            <a:ext cx="8458200" cy="1771650"/>
          </a:xfrm>
        </p:spPr>
        <p:txBody>
          <a:bodyPr rtlCol="0">
            <a:normAutofit/>
          </a:bodyPr>
          <a:lstStyle/>
          <a:p>
            <a:pPr fontAlgn="auto">
              <a:spcAft>
                <a:spcPts val="0"/>
              </a:spcAft>
              <a:defRPr/>
            </a:pPr>
            <a:r>
              <a:rPr lang="en-US" sz="4000" b="1" dirty="0" smtClean="0">
                <a:solidFill>
                  <a:srgbClr val="002664"/>
                </a:solidFill>
                <a:effectLst>
                  <a:outerShdw blurRad="38100" dist="38100" dir="2700000" algn="tl">
                    <a:srgbClr val="C0C0C0"/>
                  </a:outerShdw>
                </a:effectLst>
                <a:latin typeface="Times New Roman"/>
                <a:cs typeface="Times New Roman"/>
              </a:rPr>
              <a:t>Twelve Great Truths about the Doctrine of Justification</a:t>
            </a:r>
          </a:p>
        </p:txBody>
      </p:sp>
      <p:sp>
        <p:nvSpPr>
          <p:cNvPr id="2051" name="Rectangle 3"/>
          <p:cNvSpPr>
            <a:spLocks noGrp="1" noChangeArrowheads="1"/>
          </p:cNvSpPr>
          <p:nvPr>
            <p:ph type="subTitle" idx="1"/>
          </p:nvPr>
        </p:nvSpPr>
        <p:spPr>
          <a:xfrm>
            <a:off x="1143000" y="3371850"/>
            <a:ext cx="7086600" cy="1371600"/>
          </a:xfrm>
        </p:spPr>
        <p:txBody>
          <a:bodyPr rtlCol="0">
            <a:normAutofit fontScale="92500" lnSpcReduction="20000"/>
          </a:bodyPr>
          <a:lstStyle/>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Dr. Danny Akin</a:t>
            </a:r>
          </a:p>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Southeastern Baptist Theological Seminary</a:t>
            </a:r>
          </a:p>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President</a:t>
            </a:r>
          </a:p>
        </p:txBody>
      </p:sp>
      <p:sp>
        <p:nvSpPr>
          <p:cNvPr id="6" name="Text Box 6"/>
          <p:cNvSpPr txBox="1">
            <a:spLocks noChangeArrowheads="1"/>
          </p:cNvSpPr>
          <p:nvPr/>
        </p:nvSpPr>
        <p:spPr bwMode="auto">
          <a:xfrm>
            <a:off x="3200401" y="2286000"/>
            <a:ext cx="2909771" cy="1077218"/>
          </a:xfrm>
          <a:prstGeom prst="rect">
            <a:avLst/>
          </a:prstGeom>
          <a:noFill/>
          <a:ln w="9525">
            <a:noFill/>
            <a:miter lim="800000"/>
            <a:headEnd/>
            <a:tailEnd/>
          </a:ln>
          <a:effectLst/>
        </p:spPr>
        <p:txBody>
          <a:bodyPr wrap="none">
            <a:spAutoFit/>
          </a:bodyPr>
          <a:lstStyle/>
          <a:p>
            <a:pPr algn="ctr" fontAlgn="auto">
              <a:spcBef>
                <a:spcPts val="0"/>
              </a:spcBef>
              <a:spcAft>
                <a:spcPts val="0"/>
              </a:spcAft>
              <a:defRPr/>
            </a:pPr>
            <a:r>
              <a:rPr lang="en-US" sz="3200" dirty="0">
                <a:solidFill>
                  <a:srgbClr val="002664"/>
                </a:solidFill>
                <a:effectLst>
                  <a:outerShdw blurRad="38100" dist="38100" dir="2700000" algn="tl">
                    <a:srgbClr val="C0C0C0"/>
                  </a:outerShdw>
                </a:effectLst>
                <a:latin typeface="Times New Roman"/>
                <a:cs typeface="Times New Roman"/>
              </a:rPr>
              <a:t>Romans </a:t>
            </a:r>
            <a:r>
              <a:rPr lang="en-US" sz="3200" dirty="0" smtClean="0">
                <a:solidFill>
                  <a:srgbClr val="002664"/>
                </a:solidFill>
                <a:effectLst>
                  <a:outerShdw blurRad="38100" dist="38100" dir="2700000" algn="tl">
                    <a:srgbClr val="C0C0C0"/>
                  </a:outerShdw>
                </a:effectLst>
                <a:latin typeface="Times New Roman"/>
                <a:cs typeface="Times New Roman"/>
              </a:rPr>
              <a:t>3:21-31</a:t>
            </a:r>
          </a:p>
          <a:p>
            <a:pPr algn="ctr" fontAlgn="auto">
              <a:spcBef>
                <a:spcPts val="0"/>
              </a:spcBef>
              <a:spcAft>
                <a:spcPts val="0"/>
              </a:spcAft>
              <a:defRPr/>
            </a:pPr>
            <a:r>
              <a:rPr lang="en-US" sz="3200" dirty="0" smtClean="0">
                <a:solidFill>
                  <a:srgbClr val="002664"/>
                </a:solidFill>
                <a:effectLst>
                  <a:outerShdw blurRad="38100" dist="38100" dir="2700000" algn="tl">
                    <a:srgbClr val="C0C0C0"/>
                  </a:outerShdw>
                </a:effectLst>
                <a:latin typeface="Times New Roman"/>
                <a:cs typeface="Times New Roman"/>
              </a:rPr>
              <a:t>Part 1</a:t>
            </a:r>
            <a:endParaRPr lang="en-US" sz="3200" dirty="0">
              <a:solidFill>
                <a:srgbClr val="002664"/>
              </a:solidFill>
              <a:effectLst>
                <a:outerShdw blurRad="38100" dist="38100" dir="2700000" algn="tl">
                  <a:srgbClr val="C0C0C0"/>
                </a:outerShdw>
              </a:effectLst>
              <a:latin typeface="Times New Roman"/>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15362" name="Rectangle 3"/>
          <p:cNvSpPr>
            <a:spLocks noChangeArrowheads="1"/>
          </p:cNvSpPr>
          <p:nvPr/>
        </p:nvSpPr>
        <p:spPr bwMode="auto">
          <a:xfrm>
            <a:off x="685800" y="1085850"/>
            <a:ext cx="8077200" cy="954107"/>
          </a:xfrm>
          <a:prstGeom prst="rect">
            <a:avLst/>
          </a:prstGeom>
          <a:noFill/>
          <a:ln w="9525">
            <a:noFill/>
            <a:miter lim="800000"/>
            <a:headEnd/>
            <a:tailEnd/>
          </a:ln>
        </p:spPr>
        <p:txBody>
          <a:bodyPr>
            <a:spAutoFit/>
          </a:bodyPr>
          <a:lstStyle/>
          <a:p>
            <a:r>
              <a:rPr lang="en-US" sz="2800" dirty="0">
                <a:solidFill>
                  <a:srgbClr val="002664"/>
                </a:solidFill>
                <a:latin typeface="Times New Roman" pitchFamily="18" charset="0"/>
                <a:cs typeface="Times New Roman" pitchFamily="18" charset="0"/>
              </a:rPr>
              <a:t>The doctrine of justification is one of the great</a:t>
            </a:r>
          </a:p>
          <a:p>
            <a:r>
              <a:rPr lang="en-US" sz="2800" dirty="0">
                <a:solidFill>
                  <a:srgbClr val="002664"/>
                </a:solidFill>
                <a:latin typeface="Times New Roman" pitchFamily="18" charset="0"/>
                <a:cs typeface="Times New Roman" pitchFamily="18" charset="0"/>
              </a:rPr>
              <a:t>doctrines of the Bible.</a:t>
            </a:r>
          </a:p>
        </p:txBody>
      </p:sp>
      <p:sp>
        <p:nvSpPr>
          <p:cNvPr id="5" name="Rectangle 2"/>
          <p:cNvSpPr>
            <a:spLocks noGrp="1" noChangeArrowheads="1"/>
          </p:cNvSpPr>
          <p:nvPr>
            <p:ph type="ctrTitle"/>
          </p:nvPr>
        </p:nvSpPr>
        <p:spPr>
          <a:xfrm>
            <a:off x="228600" y="342900"/>
            <a:ext cx="8458200" cy="800100"/>
          </a:xfrm>
        </p:spPr>
        <p:txBody>
          <a:bodyPr rtlCol="0">
            <a:normAutofit/>
          </a:bodyPr>
          <a:lstStyle/>
          <a:p>
            <a:pPr fontAlgn="auto">
              <a:spcAft>
                <a:spcPts val="0"/>
              </a:spcAft>
              <a:defRPr/>
            </a:pPr>
            <a:r>
              <a:rPr lang="en-US" sz="3200" b="1" dirty="0" smtClean="0">
                <a:solidFill>
                  <a:srgbClr val="002664"/>
                </a:solidFill>
                <a:effectLst>
                  <a:outerShdw blurRad="38100" dist="38100" dir="2700000" algn="tl">
                    <a:srgbClr val="C0C0C0"/>
                  </a:outerShdw>
                </a:effectLst>
                <a:latin typeface="Times New Roman"/>
                <a:cs typeface="Times New Roman"/>
              </a:rPr>
              <a:t>The Doctrine of Justification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8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16386" name="Rectangle 3"/>
          <p:cNvSpPr>
            <a:spLocks noChangeArrowheads="1"/>
          </p:cNvSpPr>
          <p:nvPr/>
        </p:nvSpPr>
        <p:spPr bwMode="auto">
          <a:xfrm>
            <a:off x="685800" y="1085850"/>
            <a:ext cx="8077200" cy="1785104"/>
          </a:xfrm>
          <a:prstGeom prst="rect">
            <a:avLst/>
          </a:prstGeom>
          <a:noFill/>
          <a:ln w="9525">
            <a:noFill/>
            <a:miter lim="800000"/>
            <a:headEnd/>
            <a:tailEnd/>
          </a:ln>
        </p:spPr>
        <p:txBody>
          <a:bodyPr>
            <a:spAutoFit/>
          </a:bodyPr>
          <a:lstStyle/>
          <a:p>
            <a:r>
              <a:rPr lang="en-US" sz="2800" dirty="0">
                <a:solidFill>
                  <a:srgbClr val="002664"/>
                </a:solidFill>
                <a:latin typeface="Times New Roman" pitchFamily="18" charset="0"/>
                <a:cs typeface="Times New Roman" pitchFamily="18" charset="0"/>
              </a:rPr>
              <a:t>The doctrine of justification is one of the great</a:t>
            </a:r>
          </a:p>
          <a:p>
            <a:r>
              <a:rPr lang="en-US" sz="2800" dirty="0">
                <a:solidFill>
                  <a:srgbClr val="002664"/>
                </a:solidFill>
                <a:latin typeface="Times New Roman" pitchFamily="18" charset="0"/>
                <a:cs typeface="Times New Roman" pitchFamily="18" charset="0"/>
              </a:rPr>
              <a:t>doctrines of the Bible.</a:t>
            </a:r>
          </a:p>
          <a:p>
            <a:pPr marL="971550" lvl="1" indent="-514350">
              <a:buFont typeface="Arial" charset="0"/>
              <a:buChar char="•"/>
            </a:pPr>
            <a:r>
              <a:rPr lang="en-US" sz="2400" dirty="0">
                <a:solidFill>
                  <a:srgbClr val="002664"/>
                </a:solidFill>
                <a:latin typeface="Times New Roman" pitchFamily="18" charset="0"/>
                <a:cs typeface="Times New Roman" pitchFamily="18" charset="0"/>
              </a:rPr>
              <a:t>It is a uniquely Pauline doctrine.</a:t>
            </a:r>
          </a:p>
          <a:p>
            <a:endParaRPr lang="en-US" sz="2800" dirty="0">
              <a:solidFill>
                <a:srgbClr val="002664"/>
              </a:solidFill>
              <a:latin typeface="Times New Roman" pitchFamily="18" charset="0"/>
              <a:cs typeface="Times New Roman" pitchFamily="18" charset="0"/>
            </a:endParaRPr>
          </a:p>
        </p:txBody>
      </p:sp>
      <p:sp>
        <p:nvSpPr>
          <p:cNvPr id="5" name="Rectangle 2"/>
          <p:cNvSpPr>
            <a:spLocks noGrp="1" noChangeArrowheads="1"/>
          </p:cNvSpPr>
          <p:nvPr>
            <p:ph type="ctrTitle"/>
          </p:nvPr>
        </p:nvSpPr>
        <p:spPr>
          <a:xfrm>
            <a:off x="228600" y="342900"/>
            <a:ext cx="8458200" cy="800100"/>
          </a:xfrm>
        </p:spPr>
        <p:txBody>
          <a:bodyPr rtlCol="0">
            <a:normAutofit/>
          </a:bodyPr>
          <a:lstStyle/>
          <a:p>
            <a:pPr fontAlgn="auto">
              <a:spcAft>
                <a:spcPts val="0"/>
              </a:spcAft>
              <a:defRPr/>
            </a:pPr>
            <a:r>
              <a:rPr lang="en-US" sz="3200" b="1" dirty="0" smtClean="0">
                <a:solidFill>
                  <a:srgbClr val="002664"/>
                </a:solidFill>
                <a:effectLst>
                  <a:outerShdw blurRad="38100" dist="38100" dir="2700000" algn="tl">
                    <a:srgbClr val="C0C0C0"/>
                  </a:outerShdw>
                </a:effectLst>
                <a:latin typeface="Times New Roman"/>
                <a:cs typeface="Times New Roman"/>
              </a:rPr>
              <a:t>The Doctrine of Justification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17410" name="Rectangle 3"/>
          <p:cNvSpPr>
            <a:spLocks noChangeArrowheads="1"/>
          </p:cNvSpPr>
          <p:nvPr/>
        </p:nvSpPr>
        <p:spPr bwMode="auto">
          <a:xfrm>
            <a:off x="685800" y="1085850"/>
            <a:ext cx="8077200" cy="2893100"/>
          </a:xfrm>
          <a:prstGeom prst="rect">
            <a:avLst/>
          </a:prstGeom>
          <a:noFill/>
          <a:ln w="9525">
            <a:noFill/>
            <a:miter lim="800000"/>
            <a:headEnd/>
            <a:tailEnd/>
          </a:ln>
        </p:spPr>
        <p:txBody>
          <a:bodyPr>
            <a:spAutoFit/>
          </a:bodyPr>
          <a:lstStyle/>
          <a:p>
            <a:r>
              <a:rPr lang="en-US" sz="2800" dirty="0">
                <a:solidFill>
                  <a:srgbClr val="002664"/>
                </a:solidFill>
                <a:latin typeface="Times New Roman" pitchFamily="18" charset="0"/>
                <a:cs typeface="Times New Roman" pitchFamily="18" charset="0"/>
              </a:rPr>
              <a:t>The doctrine of justification is one of the great</a:t>
            </a:r>
          </a:p>
          <a:p>
            <a:r>
              <a:rPr lang="en-US" sz="2800" dirty="0">
                <a:solidFill>
                  <a:srgbClr val="002664"/>
                </a:solidFill>
                <a:latin typeface="Times New Roman" pitchFamily="18" charset="0"/>
                <a:cs typeface="Times New Roman" pitchFamily="18" charset="0"/>
              </a:rPr>
              <a:t>doctrines of the Bible.</a:t>
            </a:r>
          </a:p>
          <a:p>
            <a:pPr marL="971550" lvl="1" indent="-514350">
              <a:buFont typeface="Arial" charset="0"/>
              <a:buChar char="•"/>
            </a:pPr>
            <a:r>
              <a:rPr lang="en-US" sz="2400" dirty="0">
                <a:solidFill>
                  <a:srgbClr val="002664"/>
                </a:solidFill>
                <a:latin typeface="Times New Roman" pitchFamily="18" charset="0"/>
                <a:cs typeface="Times New Roman" pitchFamily="18" charset="0"/>
              </a:rPr>
              <a:t>It is a uniquely Pauline doctrine.</a:t>
            </a:r>
          </a:p>
          <a:p>
            <a:pPr marL="971550" lvl="1" indent="-514350">
              <a:buFont typeface="Arial" charset="0"/>
              <a:buChar char="•"/>
            </a:pPr>
            <a:r>
              <a:rPr lang="en-US" sz="2400" dirty="0">
                <a:solidFill>
                  <a:srgbClr val="002664"/>
                </a:solidFill>
                <a:latin typeface="Times New Roman" pitchFamily="18" charset="0"/>
                <a:cs typeface="Times New Roman" pitchFamily="18" charset="0"/>
              </a:rPr>
              <a:t>It is a doctrine that was at the heart of the Protestant Reformation of the 16</a:t>
            </a:r>
            <a:r>
              <a:rPr lang="en-US" sz="2400" baseline="30000" dirty="0">
                <a:solidFill>
                  <a:srgbClr val="002664"/>
                </a:solidFill>
                <a:latin typeface="Times New Roman" pitchFamily="18" charset="0"/>
                <a:cs typeface="Times New Roman" pitchFamily="18" charset="0"/>
              </a:rPr>
              <a:t>th</a:t>
            </a:r>
            <a:r>
              <a:rPr lang="en-US" sz="2400" dirty="0">
                <a:solidFill>
                  <a:srgbClr val="002664"/>
                </a:solidFill>
                <a:latin typeface="Times New Roman" pitchFamily="18" charset="0"/>
                <a:cs typeface="Times New Roman" pitchFamily="18" charset="0"/>
              </a:rPr>
              <a:t> century launched by men like Martin Luther and John Calvin.</a:t>
            </a:r>
          </a:p>
          <a:p>
            <a:endParaRPr lang="en-US" sz="2800" dirty="0">
              <a:solidFill>
                <a:srgbClr val="002664"/>
              </a:solidFill>
              <a:latin typeface="Times New Roman" pitchFamily="18" charset="0"/>
              <a:cs typeface="Times New Roman" pitchFamily="18" charset="0"/>
            </a:endParaRPr>
          </a:p>
        </p:txBody>
      </p:sp>
      <p:sp>
        <p:nvSpPr>
          <p:cNvPr id="5" name="Rectangle 2"/>
          <p:cNvSpPr>
            <a:spLocks noGrp="1" noChangeArrowheads="1"/>
          </p:cNvSpPr>
          <p:nvPr>
            <p:ph type="ctrTitle"/>
          </p:nvPr>
        </p:nvSpPr>
        <p:spPr>
          <a:xfrm>
            <a:off x="228600" y="342900"/>
            <a:ext cx="8458200" cy="800100"/>
          </a:xfrm>
        </p:spPr>
        <p:txBody>
          <a:bodyPr rtlCol="0">
            <a:normAutofit/>
          </a:bodyPr>
          <a:lstStyle/>
          <a:p>
            <a:pPr fontAlgn="auto">
              <a:spcAft>
                <a:spcPts val="0"/>
              </a:spcAft>
              <a:defRPr/>
            </a:pPr>
            <a:r>
              <a:rPr lang="en-US" sz="3200" b="1" dirty="0" smtClean="0">
                <a:solidFill>
                  <a:srgbClr val="002664"/>
                </a:solidFill>
                <a:effectLst>
                  <a:outerShdw blurRad="38100" dist="38100" dir="2700000" algn="tl">
                    <a:srgbClr val="C0C0C0"/>
                  </a:outerShdw>
                </a:effectLst>
                <a:latin typeface="Times New Roman"/>
                <a:cs typeface="Times New Roman"/>
              </a:rPr>
              <a:t>The Doctrine of Justification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19458" name="Rectangle 3"/>
          <p:cNvSpPr>
            <a:spLocks noChangeArrowheads="1"/>
          </p:cNvSpPr>
          <p:nvPr/>
        </p:nvSpPr>
        <p:spPr bwMode="auto">
          <a:xfrm>
            <a:off x="685800" y="1085850"/>
            <a:ext cx="8077200" cy="4370427"/>
          </a:xfrm>
          <a:prstGeom prst="rect">
            <a:avLst/>
          </a:prstGeom>
          <a:noFill/>
          <a:ln w="9525">
            <a:noFill/>
            <a:miter lim="800000"/>
            <a:headEnd/>
            <a:tailEnd/>
          </a:ln>
        </p:spPr>
        <p:txBody>
          <a:bodyPr>
            <a:spAutoFit/>
          </a:bodyPr>
          <a:lstStyle/>
          <a:p>
            <a:r>
              <a:rPr lang="en-US" sz="2800" dirty="0">
                <a:solidFill>
                  <a:srgbClr val="002664"/>
                </a:solidFill>
                <a:latin typeface="Times New Roman" pitchFamily="18" charset="0"/>
                <a:cs typeface="Times New Roman" pitchFamily="18" charset="0"/>
              </a:rPr>
              <a:t>The doctrine of justification is one of the great</a:t>
            </a:r>
          </a:p>
          <a:p>
            <a:r>
              <a:rPr lang="en-US" sz="2800" dirty="0">
                <a:solidFill>
                  <a:srgbClr val="002664"/>
                </a:solidFill>
                <a:latin typeface="Times New Roman" pitchFamily="18" charset="0"/>
                <a:cs typeface="Times New Roman" pitchFamily="18" charset="0"/>
              </a:rPr>
              <a:t>doctrines of the Bible.</a:t>
            </a:r>
          </a:p>
          <a:p>
            <a:pPr marL="971550" lvl="1" indent="-514350">
              <a:buFont typeface="Arial" charset="0"/>
              <a:buChar char="•"/>
            </a:pPr>
            <a:r>
              <a:rPr lang="en-US" sz="2400" dirty="0">
                <a:solidFill>
                  <a:srgbClr val="002664"/>
                </a:solidFill>
                <a:latin typeface="Times New Roman" pitchFamily="18" charset="0"/>
                <a:cs typeface="Times New Roman" pitchFamily="18" charset="0"/>
              </a:rPr>
              <a:t>It is a uniquely Pauline doctrine.</a:t>
            </a:r>
          </a:p>
          <a:p>
            <a:pPr marL="971550" lvl="1" indent="-514350">
              <a:buFont typeface="Arial" charset="0"/>
              <a:buChar char="•"/>
            </a:pPr>
            <a:r>
              <a:rPr lang="en-US" sz="2400" dirty="0">
                <a:solidFill>
                  <a:srgbClr val="002664"/>
                </a:solidFill>
                <a:latin typeface="Times New Roman" pitchFamily="18" charset="0"/>
                <a:cs typeface="Times New Roman" pitchFamily="18" charset="0"/>
              </a:rPr>
              <a:t>It is a doctrine that was at the heart of the Protestant Reformation of the 16</a:t>
            </a:r>
            <a:r>
              <a:rPr lang="en-US" sz="2400" baseline="30000" dirty="0">
                <a:solidFill>
                  <a:srgbClr val="002664"/>
                </a:solidFill>
                <a:latin typeface="Times New Roman" pitchFamily="18" charset="0"/>
                <a:cs typeface="Times New Roman" pitchFamily="18" charset="0"/>
              </a:rPr>
              <a:t>th</a:t>
            </a:r>
            <a:r>
              <a:rPr lang="en-US" sz="2400" dirty="0">
                <a:solidFill>
                  <a:srgbClr val="002664"/>
                </a:solidFill>
                <a:latin typeface="Times New Roman" pitchFamily="18" charset="0"/>
                <a:cs typeface="Times New Roman" pitchFamily="18" charset="0"/>
              </a:rPr>
              <a:t> century launched by men like Martin Luther and John Calvin.</a:t>
            </a:r>
          </a:p>
          <a:p>
            <a:pPr marL="971550" lvl="1" indent="-514350">
              <a:buFont typeface="Arial" charset="0"/>
              <a:buChar char="•"/>
            </a:pPr>
            <a:r>
              <a:rPr lang="en-US" sz="2400" dirty="0">
                <a:solidFill>
                  <a:srgbClr val="002664"/>
                </a:solidFill>
                <a:latin typeface="Times New Roman" pitchFamily="18" charset="0"/>
                <a:cs typeface="Times New Roman" pitchFamily="18" charset="0"/>
              </a:rPr>
              <a:t>It is a doctrine that separates not only Protestants from Catholics, it is a doctrine that separates works salvation from grace salvation, that separates </a:t>
            </a:r>
            <a:r>
              <a:rPr lang="en-US" sz="2400" u="sng" dirty="0">
                <a:solidFill>
                  <a:srgbClr val="002664"/>
                </a:solidFill>
                <a:latin typeface="Times New Roman" pitchFamily="18" charset="0"/>
                <a:cs typeface="Times New Roman" pitchFamily="18" charset="0"/>
              </a:rPr>
              <a:t>what I do salvation</a:t>
            </a:r>
            <a:r>
              <a:rPr lang="en-US" sz="2400" dirty="0">
                <a:solidFill>
                  <a:srgbClr val="002664"/>
                </a:solidFill>
                <a:latin typeface="Times New Roman" pitchFamily="18" charset="0"/>
                <a:cs typeface="Times New Roman" pitchFamily="18" charset="0"/>
              </a:rPr>
              <a:t> from </a:t>
            </a:r>
            <a:r>
              <a:rPr lang="en-US" sz="2400" u="sng" dirty="0">
                <a:solidFill>
                  <a:srgbClr val="002664"/>
                </a:solidFill>
                <a:latin typeface="Times New Roman" pitchFamily="18" charset="0"/>
                <a:cs typeface="Times New Roman" pitchFamily="18" charset="0"/>
              </a:rPr>
              <a:t>who I trust salvation.</a:t>
            </a:r>
            <a:endParaRPr lang="en-US" sz="2400" dirty="0">
              <a:solidFill>
                <a:srgbClr val="002664"/>
              </a:solidFill>
              <a:latin typeface="Times New Roman" pitchFamily="18" charset="0"/>
              <a:cs typeface="Times New Roman" pitchFamily="18" charset="0"/>
            </a:endParaRPr>
          </a:p>
          <a:p>
            <a:endParaRPr lang="en-US" sz="2800" dirty="0">
              <a:solidFill>
                <a:srgbClr val="002664"/>
              </a:solidFill>
              <a:latin typeface="Times New Roman" pitchFamily="18" charset="0"/>
              <a:cs typeface="Times New Roman" pitchFamily="18" charset="0"/>
            </a:endParaRPr>
          </a:p>
        </p:txBody>
      </p:sp>
      <p:sp>
        <p:nvSpPr>
          <p:cNvPr id="5" name="Rectangle 2"/>
          <p:cNvSpPr>
            <a:spLocks noGrp="1" noChangeArrowheads="1"/>
          </p:cNvSpPr>
          <p:nvPr>
            <p:ph type="ctrTitle"/>
          </p:nvPr>
        </p:nvSpPr>
        <p:spPr>
          <a:xfrm>
            <a:off x="228600" y="342900"/>
            <a:ext cx="8458200" cy="800100"/>
          </a:xfrm>
        </p:spPr>
        <p:txBody>
          <a:bodyPr rtlCol="0">
            <a:normAutofit/>
          </a:bodyPr>
          <a:lstStyle/>
          <a:p>
            <a:pPr fontAlgn="auto">
              <a:spcAft>
                <a:spcPts val="0"/>
              </a:spcAft>
              <a:defRPr/>
            </a:pPr>
            <a:r>
              <a:rPr lang="en-US" sz="3200" b="1" dirty="0" smtClean="0">
                <a:solidFill>
                  <a:srgbClr val="002664"/>
                </a:solidFill>
                <a:effectLst>
                  <a:outerShdw blurRad="38100" dist="38100" dir="2700000" algn="tl">
                    <a:srgbClr val="C0C0C0"/>
                  </a:outerShdw>
                </a:effectLst>
                <a:latin typeface="Times New Roman"/>
                <a:cs typeface="Times New Roman"/>
              </a:rPr>
              <a:t>The Doctrine of Justification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1"/>
            <a:ext cx="8077200" cy="1384995"/>
          </a:xfrm>
          <a:prstGeom prst="rect">
            <a:avLst/>
          </a:prstGeom>
        </p:spPr>
        <p:txBody>
          <a:bodyPr>
            <a:spAutoFit/>
          </a:bodyPr>
          <a:lstStyle/>
          <a:p>
            <a:pPr marL="571500" indent="-571500" fontAlgn="auto">
              <a:spcBef>
                <a:spcPts val="0"/>
              </a:spcBef>
              <a:spcAft>
                <a:spcPts val="0"/>
              </a:spcAft>
              <a:buFont typeface="+mj-lt"/>
              <a:buAutoNum type="romanUcPeriod"/>
              <a:defRPr/>
            </a:pPr>
            <a:r>
              <a:rPr lang="en-US" sz="2800" b="1" dirty="0">
                <a:solidFill>
                  <a:srgbClr val="002664"/>
                </a:solidFill>
                <a:latin typeface="Times New Roman" pitchFamily="18" charset="0"/>
                <a:cs typeface="Times New Roman" pitchFamily="18" charset="0"/>
              </a:rPr>
              <a:t>Justification of sinners cannot be obtained by good works – 3:21</a:t>
            </a: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2246769"/>
          </a:xfrm>
          <a:prstGeom prst="rect">
            <a:avLst/>
          </a:prstGeom>
        </p:spPr>
        <p:txBody>
          <a:bodyPr>
            <a:spAutoFit/>
          </a:bodyPr>
          <a:lstStyle/>
          <a:p>
            <a:pPr marL="571500" indent="-571500" fontAlgn="auto">
              <a:spcBef>
                <a:spcPts val="0"/>
              </a:spcBef>
              <a:spcAft>
                <a:spcPts val="0"/>
              </a:spcAft>
              <a:buFont typeface="+mj-lt"/>
              <a:buAutoNum type="romanUcPeriod"/>
              <a:defRPr/>
            </a:pPr>
            <a:r>
              <a:rPr lang="en-US" sz="2800" b="1" dirty="0">
                <a:solidFill>
                  <a:srgbClr val="002664"/>
                </a:solidFill>
                <a:latin typeface="Times New Roman" pitchFamily="18" charset="0"/>
                <a:cs typeface="Times New Roman" pitchFamily="18" charset="0"/>
              </a:rPr>
              <a:t>Justification of sinners cannot be obtained by good works – 3:21</a:t>
            </a:r>
          </a:p>
          <a:p>
            <a:pPr marL="971550" lvl="1" indent="-57150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Romans 1:18-3:20 unveiled the </a:t>
            </a:r>
            <a:r>
              <a:rPr lang="en-US" sz="2800" u="sng" dirty="0">
                <a:solidFill>
                  <a:srgbClr val="002664"/>
                </a:solidFill>
                <a:latin typeface="Times New Roman" pitchFamily="18" charset="0"/>
                <a:cs typeface="Times New Roman" pitchFamily="18" charset="0"/>
              </a:rPr>
              <a:t>terrible wrath of God</a:t>
            </a:r>
            <a:r>
              <a:rPr lang="en-US" sz="2800" dirty="0">
                <a:solidFill>
                  <a:srgbClr val="002664"/>
                </a:solidFill>
                <a:latin typeface="Times New Roman" pitchFamily="18" charset="0"/>
                <a:cs typeface="Times New Roman" pitchFamily="18" charset="0"/>
              </a:rPr>
              <a:t>.  </a:t>
            </a:r>
            <a:endParaRPr lang="en-US" sz="2800" b="1"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3108543"/>
          </a:xfrm>
          <a:prstGeom prst="rect">
            <a:avLst/>
          </a:prstGeom>
        </p:spPr>
        <p:txBody>
          <a:bodyPr>
            <a:spAutoFit/>
          </a:bodyPr>
          <a:lstStyle/>
          <a:p>
            <a:pPr marL="571500" indent="-571500" fontAlgn="auto">
              <a:spcBef>
                <a:spcPts val="0"/>
              </a:spcBef>
              <a:spcAft>
                <a:spcPts val="0"/>
              </a:spcAft>
              <a:buFont typeface="+mj-lt"/>
              <a:buAutoNum type="romanUcPeriod"/>
              <a:defRPr/>
            </a:pPr>
            <a:r>
              <a:rPr lang="en-US" sz="2800" b="1" dirty="0">
                <a:solidFill>
                  <a:srgbClr val="002664"/>
                </a:solidFill>
                <a:latin typeface="Times New Roman" pitchFamily="18" charset="0"/>
                <a:cs typeface="Times New Roman" pitchFamily="18" charset="0"/>
              </a:rPr>
              <a:t>Justification of sinners cannot be obtained by good works – 3:21</a:t>
            </a:r>
          </a:p>
          <a:p>
            <a:pPr marL="971550" lvl="1" indent="-57150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Romans 1:18-3:20 unveiled the </a:t>
            </a:r>
            <a:r>
              <a:rPr lang="en-US" sz="2800" u="sng" dirty="0">
                <a:solidFill>
                  <a:srgbClr val="002664"/>
                </a:solidFill>
                <a:latin typeface="Times New Roman" pitchFamily="18" charset="0"/>
                <a:cs typeface="Times New Roman" pitchFamily="18" charset="0"/>
              </a:rPr>
              <a:t>terrible wrath of God</a:t>
            </a:r>
            <a:r>
              <a:rPr lang="en-US" sz="2800" dirty="0">
                <a:solidFill>
                  <a:srgbClr val="002664"/>
                </a:solidFill>
                <a:latin typeface="Times New Roman" pitchFamily="18" charset="0"/>
                <a:cs typeface="Times New Roman" pitchFamily="18" charset="0"/>
              </a:rPr>
              <a:t>.  </a:t>
            </a:r>
          </a:p>
          <a:p>
            <a:pPr marL="971550" lvl="1" indent="-571500" fontAlgn="auto">
              <a:spcBef>
                <a:spcPts val="0"/>
              </a:spcBef>
              <a:spcAft>
                <a:spcPts val="0"/>
              </a:spcAft>
              <a:buFont typeface="Arial" pitchFamily="34" charset="0"/>
              <a:buChar char="•"/>
              <a:defRPr/>
            </a:pPr>
            <a:r>
              <a:rPr lang="en-US" sz="2800" dirty="0">
                <a:solidFill>
                  <a:srgbClr val="002664"/>
                </a:solidFill>
                <a:latin typeface="Times New Roman" pitchFamily="18" charset="0"/>
                <a:cs typeface="Times New Roman" pitchFamily="18" charset="0"/>
              </a:rPr>
              <a:t>Romans 3:21-5:21 unveils the </a:t>
            </a:r>
            <a:r>
              <a:rPr lang="en-US" sz="2800" u="sng" dirty="0">
                <a:solidFill>
                  <a:srgbClr val="002664"/>
                </a:solidFill>
                <a:latin typeface="Times New Roman" pitchFamily="18" charset="0"/>
                <a:cs typeface="Times New Roman" pitchFamily="18" charset="0"/>
              </a:rPr>
              <a:t>marvelous grace of God</a:t>
            </a:r>
            <a:r>
              <a:rPr lang="en-US" sz="2800" dirty="0">
                <a:solidFill>
                  <a:srgbClr val="002664"/>
                </a:solidFill>
                <a:latin typeface="Times New Roman" pitchFamily="18" charset="0"/>
                <a:cs typeface="Times New Roman" pitchFamily="18" charset="0"/>
              </a:rPr>
              <a:t>.</a:t>
            </a:r>
            <a:endParaRPr lang="en-US" sz="2800" b="1"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1329</Words>
  <Application>Microsoft Office PowerPoint</Application>
  <PresentationFormat>On-screen Show (16:9)</PresentationFormat>
  <Paragraphs>103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Slide 1</vt:lpstr>
      <vt:lpstr>Twelve Great Truths about the Doctrine of Justification</vt:lpstr>
      <vt:lpstr>The Doctrine of Justification</vt:lpstr>
      <vt:lpstr>The Doctrine of Justification</vt:lpstr>
      <vt:lpstr>The Doctrine of Justification</vt:lpstr>
      <vt:lpstr>The Doctrine of Justification</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Twelve Great Truths about the Doctrine of Justification</vt:lpstr>
      <vt:lpstr>Slide 30</vt:lpstr>
    </vt:vector>
  </TitlesOfParts>
  <Company>SEBTS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mguyer</dc:creator>
  <cp:lastModifiedBy>Shane Shaddix</cp:lastModifiedBy>
  <cp:revision>31</cp:revision>
  <dcterms:created xsi:type="dcterms:W3CDTF">2010-08-10T12:59:02Z</dcterms:created>
  <dcterms:modified xsi:type="dcterms:W3CDTF">2013-09-19T13:25:03Z</dcterms:modified>
</cp:coreProperties>
</file>