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8" r:id="rId2"/>
    <p:sldId id="264" r:id="rId3"/>
    <p:sldId id="366" r:id="rId4"/>
    <p:sldId id="387"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4" r:id="rId21"/>
    <p:sldId id="385" r:id="rId22"/>
    <p:sldId id="386" r:id="rId23"/>
    <p:sldId id="383" r:id="rId24"/>
  </p:sldIdLst>
  <p:sldSz cx="9144000" cy="5143500" type="screen16x9"/>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6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20" y="-28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C0802E-4CA1-45D5-BBE7-7C3742761E83}" type="datetimeFigureOut">
              <a:rPr lang="en-US"/>
              <a:pPr>
                <a:defRPr/>
              </a:pPr>
              <a:t>10/28/2013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00BF1F-87B4-4A65-B14A-B881E2892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2847AB-35C6-4707-A214-BD9EFA2DAB3F}" type="datetimeFigureOut">
              <a:rPr lang="en-US"/>
              <a:pPr>
                <a:defRPr/>
              </a:pPr>
              <a:t>10/28/2013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86C96D-2B76-49CA-A898-CFCD6B27454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1380B8-CC5B-4533-8D1D-12137EF83947}" type="datetimeFigureOut">
              <a:rPr lang="en-US"/>
              <a:pPr>
                <a:defRPr/>
              </a:pPr>
              <a:t>10/28/2013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A2D70F-95F2-4F35-B535-0FF9B6C384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1F9501-369E-4776-AE2A-4C22F73A7EA7}" type="datetimeFigureOut">
              <a:rPr lang="en-US"/>
              <a:pPr>
                <a:defRPr/>
              </a:pPr>
              <a:t>10/28/2013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EE38A6-501D-40BD-8FC4-1571138BF0E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6F6898-C7D8-449C-95BD-D9F3819672EF}" type="datetimeFigureOut">
              <a:rPr lang="en-US"/>
              <a:pPr>
                <a:defRPr/>
              </a:pPr>
              <a:t>10/28/2013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991D3A-703B-42B5-961C-4D1D22125A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478D057-114D-4986-B02E-AFFF2BDF8DE6}" type="datetimeFigureOut">
              <a:rPr lang="en-US"/>
              <a:pPr>
                <a:defRPr/>
              </a:pPr>
              <a:t>10/28/2013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AAEF90-73D3-4CB1-BFAB-A3F8E9C703E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D93A159-A009-44BA-8E59-F8513C377BE7}" type="datetimeFigureOut">
              <a:rPr lang="en-US"/>
              <a:pPr>
                <a:defRPr/>
              </a:pPr>
              <a:t>10/28/2013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B6627B-4EC2-4485-ABD0-85E9C63B598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265514-F70B-47BD-98C8-18D9CA0787D6}" type="datetimeFigureOut">
              <a:rPr lang="en-US"/>
              <a:pPr>
                <a:defRPr/>
              </a:pPr>
              <a:t>10/28/2013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25A196-7D72-4DD4-9C65-99701F7A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DE3BB5F-9290-4AE0-B9A3-32AE4F72661C}" type="datetimeFigureOut">
              <a:rPr lang="en-US"/>
              <a:pPr>
                <a:defRPr/>
              </a:pPr>
              <a:t>10/28/2013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892AF25-11FE-4661-98E7-CF3F52B26F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083CC0-DE22-4EF8-A77F-B9854B09FF91}" type="datetimeFigureOut">
              <a:rPr lang="en-US"/>
              <a:pPr>
                <a:defRPr/>
              </a:pPr>
              <a:t>10/28/2013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04F6D-6DA0-4C03-BE00-07CABA94D2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1FCB7C-80F4-4FEE-98CA-0051ED7446EE}" type="datetimeFigureOut">
              <a:rPr lang="en-US"/>
              <a:pPr>
                <a:defRPr/>
              </a:pPr>
              <a:t>10/28/2013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CEC129-EFF4-44BE-B7C1-9B9B35F404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94EE90-3E05-43F6-B5E8-3707BC6541C3}" type="datetimeFigureOut">
              <a:rPr lang="en-US"/>
              <a:pPr>
                <a:defRPr/>
              </a:pPr>
              <a:t>10/28/2013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AD30FDD-E575-4941-8363-D41AFFF14DCA}"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13314" name="Picture 5" descr="akin_backdrop"/>
          <p:cNvPicPr>
            <a:picLocks noChangeAspect="1" noChangeArrowheads="1"/>
          </p:cNvPicPr>
          <p:nvPr/>
        </p:nvPicPr>
        <p:blipFill>
          <a:blip r:embed="rId3" cstate="print"/>
          <a:srcRect/>
          <a:stretch>
            <a:fillRect/>
          </a:stretch>
        </p:blipFill>
        <p:spPr bwMode="auto">
          <a:xfrm>
            <a:off x="0" y="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647426"/>
          </a:xfrm>
          <a:prstGeom prst="rect">
            <a:avLst/>
          </a:prstGeom>
        </p:spPr>
        <p:txBody>
          <a:bodyPr>
            <a:spAutoFit/>
          </a:bodyPr>
          <a:lstStyle/>
          <a:p>
            <a:pPr marL="571500" indent="-571500" fontAlgn="auto">
              <a:spcBef>
                <a:spcPts val="0"/>
              </a:spcBef>
              <a:spcAft>
                <a:spcPts val="0"/>
              </a:spcAft>
              <a:buFont typeface="+mj-lt"/>
              <a:buAutoNum type="romanUcPeriod" startAt="9"/>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excludes any personal boasting – 3:27</a:t>
            </a:r>
          </a:p>
          <a:p>
            <a:pPr marL="1028700" lvl="1" indent="-57150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God hates </a:t>
            </a:r>
            <a:r>
              <a:rPr lang="en-US" sz="2400" dirty="0" smtClean="0">
                <a:solidFill>
                  <a:srgbClr val="002664"/>
                </a:solidFill>
                <a:latin typeface="Times New Roman" pitchFamily="18" charset="0"/>
                <a:cs typeface="Times New Roman" pitchFamily="18" charset="0"/>
              </a:rPr>
              <a:t>pride—Why</a:t>
            </a:r>
            <a:r>
              <a:rPr lang="en-US" sz="2400" dirty="0">
                <a:solidFill>
                  <a:srgbClr val="002664"/>
                </a:solidFill>
                <a:latin typeface="Times New Roman" pitchFamily="18" charset="0"/>
                <a:cs typeface="Times New Roman" pitchFamily="18" charset="0"/>
              </a:rPr>
              <a:t>?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1) It </a:t>
            </a:r>
            <a:r>
              <a:rPr lang="en-US" sz="2400" dirty="0">
                <a:solidFill>
                  <a:srgbClr val="002664"/>
                </a:solidFill>
                <a:latin typeface="Times New Roman" pitchFamily="18" charset="0"/>
                <a:cs typeface="Times New Roman" pitchFamily="18" charset="0"/>
              </a:rPr>
              <a:t>caused both the fall of Lucifer and Adam.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2</a:t>
            </a:r>
            <a:r>
              <a:rPr lang="en-US" sz="2400" dirty="0">
                <a:solidFill>
                  <a:srgbClr val="002664"/>
                </a:solidFill>
                <a:latin typeface="Times New Roman" pitchFamily="18" charset="0"/>
                <a:cs typeface="Times New Roman" pitchFamily="18" charset="0"/>
              </a:rPr>
              <a:t>) It is the root cause of sin.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3</a:t>
            </a:r>
            <a:r>
              <a:rPr lang="en-US" sz="2400" dirty="0">
                <a:solidFill>
                  <a:srgbClr val="002664"/>
                </a:solidFill>
                <a:latin typeface="Times New Roman" pitchFamily="18" charset="0"/>
                <a:cs typeface="Times New Roman" pitchFamily="18" charset="0"/>
              </a:rPr>
              <a:t>) It is the greatest problem of the human race.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4</a:t>
            </a:r>
            <a:r>
              <a:rPr lang="en-US" sz="2400" dirty="0">
                <a:solidFill>
                  <a:srgbClr val="002664"/>
                </a:solidFill>
                <a:latin typeface="Times New Roman" pitchFamily="18" charset="0"/>
                <a:cs typeface="Times New Roman" pitchFamily="18" charset="0"/>
              </a:rPr>
              <a:t>) It suppresses the truth that God is the greatest reality in all </a:t>
            </a:r>
            <a:r>
              <a:rPr lang="en-US" sz="2400" dirty="0" smtClean="0">
                <a:solidFill>
                  <a:srgbClr val="002664"/>
                </a:solidFill>
                <a:latin typeface="Times New Roman" pitchFamily="18" charset="0"/>
                <a:cs typeface="Times New Roman" pitchFamily="18" charset="0"/>
              </a:rPr>
              <a:t>the </a:t>
            </a:r>
            <a:r>
              <a:rPr lang="en-US" sz="2400" dirty="0">
                <a:solidFill>
                  <a:srgbClr val="002664"/>
                </a:solidFill>
                <a:latin typeface="Times New Roman" pitchFamily="18" charset="0"/>
                <a:cs typeface="Times New Roman" pitchFamily="18" charset="0"/>
              </a:rPr>
              <a:t>universe.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5</a:t>
            </a:r>
            <a:r>
              <a:rPr lang="en-US" sz="2400" dirty="0">
                <a:solidFill>
                  <a:srgbClr val="002664"/>
                </a:solidFill>
                <a:latin typeface="Times New Roman" pitchFamily="18" charset="0"/>
                <a:cs typeface="Times New Roman" pitchFamily="18" charset="0"/>
              </a:rPr>
              <a:t>) It turns humans made in God’s image into fools.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6</a:t>
            </a:r>
            <a:r>
              <a:rPr lang="en-US" sz="2400" dirty="0">
                <a:solidFill>
                  <a:srgbClr val="002664"/>
                </a:solidFill>
                <a:latin typeface="Times New Roman" pitchFamily="18" charset="0"/>
                <a:cs typeface="Times New Roman" pitchFamily="18" charset="0"/>
              </a:rPr>
              <a:t>) It says I can save myself without God’s help.  </a:t>
            </a:r>
          </a:p>
          <a:p>
            <a:pPr marL="1600200" lvl="1" indent="-342900" fontAlgn="auto">
              <a:spcBef>
                <a:spcPts val="0"/>
              </a:spcBef>
              <a:spcAft>
                <a:spcPts val="0"/>
              </a:spcAft>
              <a:defRPr/>
            </a:pPr>
            <a:r>
              <a:rPr lang="en-US" sz="2400" dirty="0" smtClean="0">
                <a:solidFill>
                  <a:srgbClr val="002664"/>
                </a:solidFill>
                <a:latin typeface="Times New Roman" pitchFamily="18" charset="0"/>
                <a:cs typeface="Times New Roman" pitchFamily="18" charset="0"/>
              </a:rPr>
              <a:t>7</a:t>
            </a:r>
            <a:r>
              <a:rPr lang="en-US" sz="2400" dirty="0">
                <a:solidFill>
                  <a:srgbClr val="002664"/>
                </a:solidFill>
                <a:latin typeface="Times New Roman" pitchFamily="18" charset="0"/>
                <a:cs typeface="Times New Roman" pitchFamily="18" charset="0"/>
              </a:rPr>
              <a:t>) It says God really did not need to kill His Son for our salvation</a:t>
            </a:r>
            <a:r>
              <a:rPr lang="en-US" sz="2400" dirty="0" smtClean="0">
                <a:solidFill>
                  <a:srgbClr val="002664"/>
                </a:solidFill>
                <a:latin typeface="Times New Roman" pitchFamily="18" charset="0"/>
                <a:cs typeface="Times New Roman" pitchFamily="18" charset="0"/>
              </a:rPr>
              <a:t>.</a:t>
            </a: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416320"/>
          </a:xfrm>
          <a:prstGeom prst="rect">
            <a:avLst/>
          </a:prstGeom>
        </p:spPr>
        <p:txBody>
          <a:bodyPr>
            <a:spAutoFit/>
          </a:bodyPr>
          <a:lstStyle/>
          <a:p>
            <a:pPr marL="571500" indent="-571500" fontAlgn="auto">
              <a:spcBef>
                <a:spcPts val="0"/>
              </a:spcBef>
              <a:spcAft>
                <a:spcPts val="0"/>
              </a:spcAft>
              <a:buFont typeface="+mj-lt"/>
              <a:buAutoNum type="romanUcPeriod" startAt="9"/>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excludes any personal boasting – 3:27</a:t>
            </a:r>
          </a:p>
          <a:p>
            <a:pPr marL="971550"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Adrian Rogers said, “Until you come to the end of you, you won’t come to the beginning of Him… Salvation is not rooted in the merit of man but in the mercy of God.”</a:t>
            </a:r>
            <a:endParaRPr lang="en-US" sz="24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539430"/>
          </a:xfrm>
          <a:prstGeom prst="rect">
            <a:avLst/>
          </a:prstGeom>
        </p:spPr>
        <p:txBody>
          <a:bodyPr>
            <a:spAutoFit/>
          </a:bodyPr>
          <a:lstStyle/>
          <a:p>
            <a:pPr marL="571500" indent="-571500" fontAlgn="auto">
              <a:spcBef>
                <a:spcPts val="0"/>
              </a:spcBef>
              <a:spcAft>
                <a:spcPts val="0"/>
              </a:spcAft>
              <a:buFont typeface="+mj-lt"/>
              <a:buAutoNum type="romanUcPeriod" startAt="9"/>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excludes any personal boasting – 3:27</a:t>
            </a:r>
          </a:p>
          <a:p>
            <a:pPr marL="971550"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Adrian Rogers said, “Until you come to the end of you, you won’t come to the beginning of Him… Salvation is not rooted in the merit of man but in the mercy of God.”</a:t>
            </a:r>
          </a:p>
          <a:p>
            <a:pPr marL="971550" indent="-514350" fontAlgn="auto">
              <a:spcBef>
                <a:spcPts val="0"/>
              </a:spcBef>
              <a:spcAft>
                <a:spcPts val="0"/>
              </a:spcAft>
              <a:buFont typeface="Arial" pitchFamily="34" charset="0"/>
              <a:buChar char="•"/>
              <a:defRPr/>
            </a:pPr>
            <a:endParaRPr lang="en-US" sz="2400" dirty="0" smtClean="0">
              <a:solidFill>
                <a:srgbClr val="002664"/>
              </a:solidFill>
              <a:latin typeface="Times New Roman" pitchFamily="18" charset="0"/>
              <a:cs typeface="Times New Roman" pitchFamily="18" charset="0"/>
            </a:endParaRPr>
          </a:p>
          <a:p>
            <a:pPr marL="971550" indent="-514350" fontAlgn="auto">
              <a:spcBef>
                <a:spcPts val="0"/>
              </a:spcBef>
              <a:spcAft>
                <a:spcPts val="0"/>
              </a:spcAft>
              <a:buFont typeface="Arial" pitchFamily="34" charset="0"/>
              <a:buChar char="•"/>
              <a:defRPr/>
            </a:pPr>
            <a:r>
              <a:rPr lang="en-US" sz="2400" dirty="0" smtClean="0">
                <a:solidFill>
                  <a:srgbClr val="002664"/>
                </a:solidFill>
                <a:latin typeface="Times New Roman" pitchFamily="18" charset="0"/>
                <a:cs typeface="Times New Roman" pitchFamily="18" charset="0"/>
              </a:rPr>
              <a:t>“</a:t>
            </a:r>
            <a:r>
              <a:rPr lang="en-US" sz="2400" dirty="0">
                <a:solidFill>
                  <a:srgbClr val="002664"/>
                </a:solidFill>
                <a:latin typeface="Times New Roman" pitchFamily="18" charset="0"/>
                <a:cs typeface="Times New Roman" pitchFamily="18" charset="0"/>
              </a:rPr>
              <a:t>If you come swaggering to God as a prince, you’ll go away as a beggar.  But if you come as a beggar, you will go away as a prince</a:t>
            </a:r>
            <a:r>
              <a:rPr lang="en-US" sz="2400" dirty="0" smtClean="0">
                <a:solidFill>
                  <a:srgbClr val="002664"/>
                </a:solidFill>
                <a:latin typeface="Times New Roman" pitchFamily="18" charset="0"/>
                <a:cs typeface="Times New Roman" pitchFamily="18" charset="0"/>
              </a:rPr>
              <a:t>”</a:t>
            </a: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2369880"/>
          </a:xfrm>
          <a:prstGeom prst="rect">
            <a:avLst/>
          </a:prstGeom>
        </p:spPr>
        <p:txBody>
          <a:bodyPr>
            <a:spAutoFit/>
          </a:bodyPr>
          <a:lstStyle/>
          <a:p>
            <a:pPr marL="571500" indent="-571500" fontAlgn="auto">
              <a:spcBef>
                <a:spcPts val="0"/>
              </a:spcBef>
              <a:spcAft>
                <a:spcPts val="0"/>
              </a:spcAft>
              <a:buFont typeface="+mj-lt"/>
              <a:buAutoNum type="romanUcPeriod" startAt="10"/>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is something God provides for all – 3:29</a:t>
            </a: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2831544"/>
          </a:xfrm>
          <a:prstGeom prst="rect">
            <a:avLst/>
          </a:prstGeom>
        </p:spPr>
        <p:txBody>
          <a:bodyPr>
            <a:spAutoFit/>
          </a:bodyPr>
          <a:lstStyle/>
          <a:p>
            <a:pPr marL="571500" indent="-571500" fontAlgn="auto">
              <a:spcBef>
                <a:spcPts val="0"/>
              </a:spcBef>
              <a:spcAft>
                <a:spcPts val="0"/>
              </a:spcAft>
              <a:buFont typeface="+mj-lt"/>
              <a:buAutoNum type="romanUcPeriod" startAt="11"/>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is a testimony to the oneness of God – 3:30</a:t>
            </a:r>
          </a:p>
          <a:p>
            <a:pPr marL="571500" indent="-571500" fontAlgn="auto">
              <a:spcBef>
                <a:spcPts val="0"/>
              </a:spcBef>
              <a:spcAft>
                <a:spcPts val="0"/>
              </a:spcAft>
              <a:defRPr/>
            </a:pPr>
            <a:endParaRPr lang="en-US" sz="30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3477875"/>
          </a:xfrm>
          <a:prstGeom prst="rect">
            <a:avLst/>
          </a:prstGeom>
        </p:spPr>
        <p:txBody>
          <a:bodyPr>
            <a:spAutoFit/>
          </a:bodyPr>
          <a:lstStyle/>
          <a:p>
            <a:pPr marL="571500" indent="-571500" fontAlgn="auto">
              <a:spcBef>
                <a:spcPts val="0"/>
              </a:spcBef>
              <a:spcAft>
                <a:spcPts val="0"/>
              </a:spcAft>
              <a:buFont typeface="+mj-lt"/>
              <a:buAutoNum type="romanUcPeriod" startAt="11"/>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is a testimony to the oneness of God – 3:30</a:t>
            </a:r>
          </a:p>
          <a:p>
            <a:pPr marL="971550" lvl="1" indent="-514350" fontAlgn="auto">
              <a:spcBef>
                <a:spcPts val="0"/>
              </a:spcBef>
              <a:spcAft>
                <a:spcPts val="0"/>
              </a:spcAft>
              <a:buFont typeface="Arial" pitchFamily="34" charset="0"/>
              <a:buChar char="•"/>
              <a:defRPr/>
            </a:pPr>
            <a:endParaRPr lang="en-US" sz="2400" dirty="0" smtClean="0">
              <a:solidFill>
                <a:srgbClr val="002664"/>
              </a:solidFill>
              <a:latin typeface="Times New Roman" pitchFamily="18" charset="0"/>
              <a:cs typeface="Times New Roman" pitchFamily="18" charset="0"/>
            </a:endParaRPr>
          </a:p>
          <a:p>
            <a:pPr marL="971550" lvl="1" indent="-514350" fontAlgn="auto">
              <a:spcBef>
                <a:spcPts val="0"/>
              </a:spcBef>
              <a:spcAft>
                <a:spcPts val="0"/>
              </a:spcAft>
              <a:buFont typeface="Arial" pitchFamily="34" charset="0"/>
              <a:buChar char="•"/>
              <a:defRPr/>
            </a:pPr>
            <a:r>
              <a:rPr lang="en-US" sz="2800" dirty="0" smtClean="0">
                <a:solidFill>
                  <a:srgbClr val="002664"/>
                </a:solidFill>
                <a:latin typeface="Times New Roman" pitchFamily="18" charset="0"/>
                <a:cs typeface="Times New Roman" pitchFamily="18" charset="0"/>
              </a:rPr>
              <a:t>One </a:t>
            </a:r>
            <a:r>
              <a:rPr lang="en-US" sz="2800" dirty="0">
                <a:solidFill>
                  <a:srgbClr val="002664"/>
                </a:solidFill>
                <a:latin typeface="Times New Roman" pitchFamily="18" charset="0"/>
                <a:cs typeface="Times New Roman" pitchFamily="18" charset="0"/>
              </a:rPr>
              <a:t>God = one way.</a:t>
            </a:r>
          </a:p>
          <a:p>
            <a:pPr marL="971550" lvl="1" indent="-514350" fontAlgn="auto">
              <a:spcBef>
                <a:spcPts val="0"/>
              </a:spcBef>
              <a:spcAft>
                <a:spcPts val="0"/>
              </a:spcAft>
              <a:buFont typeface="Arial" pitchFamily="34" charset="0"/>
              <a:buChar char="•"/>
              <a:defRPr/>
            </a:pPr>
            <a:endParaRPr lang="en-US" sz="2800" dirty="0" smtClean="0">
              <a:solidFill>
                <a:srgbClr val="002664"/>
              </a:solidFill>
              <a:latin typeface="Times New Roman" pitchFamily="18" charset="0"/>
              <a:cs typeface="Times New Roman" pitchFamily="18" charset="0"/>
            </a:endParaRPr>
          </a:p>
          <a:p>
            <a:pPr marL="971550" lvl="1" indent="-514350" fontAlgn="auto">
              <a:spcBef>
                <a:spcPts val="0"/>
              </a:spcBef>
              <a:spcAft>
                <a:spcPts val="0"/>
              </a:spcAft>
              <a:buFont typeface="Arial" pitchFamily="34" charset="0"/>
              <a:buChar char="•"/>
              <a:defRPr/>
            </a:pPr>
            <a:r>
              <a:rPr lang="en-US" sz="2800" dirty="0" smtClean="0">
                <a:solidFill>
                  <a:srgbClr val="002664"/>
                </a:solidFill>
                <a:latin typeface="Times New Roman" pitchFamily="18" charset="0"/>
                <a:cs typeface="Times New Roman" pitchFamily="18" charset="0"/>
              </a:rPr>
              <a:t>One </a:t>
            </a:r>
            <a:r>
              <a:rPr lang="en-US" sz="2800" dirty="0">
                <a:solidFill>
                  <a:srgbClr val="002664"/>
                </a:solidFill>
                <a:latin typeface="Times New Roman" pitchFamily="18" charset="0"/>
                <a:cs typeface="Times New Roman" pitchFamily="18" charset="0"/>
              </a:rPr>
              <a:t>Savior = one way.</a:t>
            </a:r>
          </a:p>
          <a:p>
            <a:pPr marL="971550" lvl="1" indent="-514350" fontAlgn="auto">
              <a:spcBef>
                <a:spcPts val="0"/>
              </a:spcBef>
              <a:spcAft>
                <a:spcPts val="0"/>
              </a:spcAft>
              <a:buFont typeface="Arial" pitchFamily="34" charset="0"/>
              <a:buChar char="•"/>
              <a:defRPr/>
            </a:pPr>
            <a:endParaRPr lang="en-US" sz="2800" dirty="0" smtClean="0">
              <a:solidFill>
                <a:srgbClr val="002664"/>
              </a:solidFill>
              <a:latin typeface="Times New Roman" pitchFamily="18" charset="0"/>
              <a:cs typeface="Times New Roman" pitchFamily="18" charset="0"/>
            </a:endParaRPr>
          </a:p>
          <a:p>
            <a:pPr marL="971550" lvl="1" indent="-514350" fontAlgn="auto">
              <a:spcBef>
                <a:spcPts val="0"/>
              </a:spcBef>
              <a:spcAft>
                <a:spcPts val="0"/>
              </a:spcAft>
              <a:buFont typeface="Arial" pitchFamily="34" charset="0"/>
              <a:buChar char="•"/>
              <a:defRPr/>
            </a:pPr>
            <a:r>
              <a:rPr lang="en-US" sz="2800" dirty="0" smtClean="0">
                <a:solidFill>
                  <a:srgbClr val="002664"/>
                </a:solidFill>
                <a:latin typeface="Times New Roman" pitchFamily="18" charset="0"/>
                <a:cs typeface="Times New Roman" pitchFamily="18" charset="0"/>
              </a:rPr>
              <a:t>One </a:t>
            </a:r>
            <a:r>
              <a:rPr lang="en-US" sz="2800" dirty="0">
                <a:solidFill>
                  <a:srgbClr val="002664"/>
                </a:solidFill>
                <a:latin typeface="Times New Roman" pitchFamily="18" charset="0"/>
                <a:cs typeface="Times New Roman" pitchFamily="18" charset="0"/>
              </a:rPr>
              <a:t>Sacrifice = one way</a:t>
            </a:r>
            <a:r>
              <a:rPr lang="en-US" sz="2800" dirty="0" smtClean="0">
                <a:solidFill>
                  <a:srgbClr val="002664"/>
                </a:solidFill>
                <a:latin typeface="Times New Roman" pitchFamily="18" charset="0"/>
                <a:cs typeface="Times New Roman" pitchFamily="18" charset="0"/>
              </a:rPr>
              <a:t>.</a:t>
            </a:r>
            <a:endParaRPr lang="en-US" sz="28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3293209"/>
          </a:xfrm>
          <a:prstGeom prst="rect">
            <a:avLst/>
          </a:prstGeom>
        </p:spPr>
        <p:txBody>
          <a:bodyPr>
            <a:spAutoFit/>
          </a:bodyPr>
          <a:lstStyle/>
          <a:p>
            <a:pPr marL="571500" indent="-571500" fontAlgn="auto">
              <a:spcBef>
                <a:spcPts val="0"/>
              </a:spcBef>
              <a:spcAft>
                <a:spcPts val="0"/>
              </a:spcAft>
              <a:buFont typeface="+mj-lt"/>
              <a:buAutoNum type="romanUcPeriod" startAt="12"/>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establishes the goodness of God’s law – 3:31</a:t>
            </a:r>
          </a:p>
          <a:p>
            <a:pPr marL="571500" indent="-571500" fontAlgn="auto">
              <a:spcBef>
                <a:spcPts val="0"/>
              </a:spcBef>
              <a:spcAft>
                <a:spcPts val="0"/>
              </a:spcAft>
              <a:defRPr/>
            </a:pPr>
            <a:endParaRPr lang="en-US" sz="30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30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647426"/>
          </a:xfrm>
          <a:prstGeom prst="rect">
            <a:avLst/>
          </a:prstGeom>
        </p:spPr>
        <p:txBody>
          <a:bodyPr>
            <a:spAutoFit/>
          </a:bodyPr>
          <a:lstStyle/>
          <a:p>
            <a:pPr marL="571500" indent="-571500" fontAlgn="auto">
              <a:spcBef>
                <a:spcPts val="0"/>
              </a:spcBef>
              <a:spcAft>
                <a:spcPts val="0"/>
              </a:spcAft>
              <a:buFont typeface="+mj-lt"/>
              <a:buAutoNum type="romanUcPeriod" startAt="12"/>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establishes the goodness of God’s law – 3:31</a:t>
            </a:r>
          </a:p>
          <a:p>
            <a:pPr marL="971550" lvl="1" indent="-514350" fontAlgn="auto">
              <a:spcBef>
                <a:spcPts val="0"/>
              </a:spcBef>
              <a:spcAft>
                <a:spcPts val="0"/>
              </a:spcAft>
              <a:buFont typeface="Arial" pitchFamily="34" charset="0"/>
              <a:buChar char="•"/>
              <a:defRPr/>
            </a:pPr>
            <a:r>
              <a:rPr lang="en-US" sz="2400" u="sng" dirty="0" smtClean="0">
                <a:solidFill>
                  <a:srgbClr val="002664"/>
                </a:solidFill>
                <a:latin typeface="Times New Roman" pitchFamily="18" charset="0"/>
                <a:cs typeface="Times New Roman" pitchFamily="18" charset="0"/>
              </a:rPr>
              <a:t>The </a:t>
            </a:r>
            <a:r>
              <a:rPr lang="en-US" sz="2400" u="sng" dirty="0">
                <a:solidFill>
                  <a:srgbClr val="002664"/>
                </a:solidFill>
                <a:latin typeface="Times New Roman" pitchFamily="18" charset="0"/>
                <a:cs typeface="Times New Roman" pitchFamily="18" charset="0"/>
              </a:rPr>
              <a:t>Reformers taught</a:t>
            </a:r>
            <a:r>
              <a:rPr lang="en-US" sz="2400" dirty="0">
                <a:solidFill>
                  <a:srgbClr val="002664"/>
                </a:solidFill>
                <a:latin typeface="Times New Roman" pitchFamily="18" charset="0"/>
                <a:cs typeface="Times New Roman" pitchFamily="18" charset="0"/>
              </a:rPr>
              <a:t>:</a:t>
            </a:r>
          </a:p>
          <a:p>
            <a:pPr marL="1428750" lvl="2" indent="-2857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We are saved not by “faith + works” but by a “faith that does work.”</a:t>
            </a:r>
          </a:p>
          <a:p>
            <a:pPr marL="1428750" lvl="2" indent="-285750" fontAlgn="auto">
              <a:spcBef>
                <a:spcPts val="0"/>
              </a:spcBef>
              <a:spcAft>
                <a:spcPts val="0"/>
              </a:spcAft>
              <a:buFont typeface="Arial" pitchFamily="34" charset="0"/>
              <a:buChar char="•"/>
              <a:defRPr/>
            </a:pPr>
            <a:r>
              <a:rPr lang="en-US" sz="2400" dirty="0" smtClean="0">
                <a:solidFill>
                  <a:srgbClr val="002664"/>
                </a:solidFill>
                <a:latin typeface="Times New Roman" pitchFamily="18" charset="0"/>
                <a:cs typeface="Times New Roman" pitchFamily="18" charset="0"/>
              </a:rPr>
              <a:t>We </a:t>
            </a:r>
            <a:r>
              <a:rPr lang="en-US" sz="2400" dirty="0">
                <a:solidFill>
                  <a:srgbClr val="002664"/>
                </a:solidFill>
                <a:latin typeface="Times New Roman" pitchFamily="18" charset="0"/>
                <a:cs typeface="Times New Roman" pitchFamily="18" charset="0"/>
              </a:rPr>
              <a:t>are saved by “faith alone” but not by a faith that is alone.”</a:t>
            </a:r>
          </a:p>
          <a:p>
            <a:pPr marL="571500" indent="-571500" fontAlgn="auto">
              <a:spcBef>
                <a:spcPts val="0"/>
              </a:spcBef>
              <a:spcAft>
                <a:spcPts val="0"/>
              </a:spcAft>
              <a:defRPr/>
            </a:pPr>
            <a:endParaRPr lang="en-US" sz="24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400" b="1" dirty="0">
              <a:solidFill>
                <a:srgbClr val="002664"/>
              </a:solidFill>
              <a:latin typeface="Times New Roman" pitchFamily="18" charset="0"/>
              <a:cs typeface="Times New Roman" pitchFamily="18" charset="0"/>
            </a:endParaRPr>
          </a:p>
          <a:p>
            <a:pPr marL="571500" indent="-571500"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647426"/>
          </a:xfrm>
          <a:prstGeom prst="rect">
            <a:avLst/>
          </a:prstGeom>
        </p:spPr>
        <p:txBody>
          <a:bodyPr>
            <a:spAutoFit/>
          </a:bodyPr>
          <a:lstStyle/>
          <a:p>
            <a:pPr marL="571500" indent="-571500" fontAlgn="auto">
              <a:spcBef>
                <a:spcPts val="0"/>
              </a:spcBef>
              <a:spcAft>
                <a:spcPts val="0"/>
              </a:spcAft>
              <a:buFont typeface="+mj-lt"/>
              <a:buAutoNum type="romanUcPeriod" startAt="12"/>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establishes the goodness of God’s law – 3:31</a:t>
            </a:r>
          </a:p>
          <a:p>
            <a:pPr marL="971550" lvl="1" indent="-514350" fontAlgn="auto">
              <a:spcBef>
                <a:spcPts val="0"/>
              </a:spcBef>
              <a:spcAft>
                <a:spcPts val="0"/>
              </a:spcAft>
              <a:buFont typeface="Arial" pitchFamily="34" charset="0"/>
              <a:buChar char="•"/>
              <a:defRPr/>
            </a:pPr>
            <a:r>
              <a:rPr lang="en-US" sz="2400" u="sng" dirty="0">
                <a:solidFill>
                  <a:srgbClr val="002664"/>
                </a:solidFill>
                <a:latin typeface="Times New Roman" pitchFamily="18" charset="0"/>
                <a:cs typeface="Times New Roman" pitchFamily="18" charset="0"/>
              </a:rPr>
              <a:t>The Reformers taught</a:t>
            </a:r>
            <a:r>
              <a:rPr lang="en-US" sz="2400" dirty="0">
                <a:solidFill>
                  <a:srgbClr val="002664"/>
                </a:solidFill>
                <a:latin typeface="Times New Roman" pitchFamily="18" charset="0"/>
                <a:cs typeface="Times New Roman" pitchFamily="18" charset="0"/>
              </a:rPr>
              <a:t>:</a:t>
            </a:r>
          </a:p>
          <a:p>
            <a:pPr marL="1428750" lvl="2" indent="-2857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We are saved not by “faith + works” but by a “faith that does work.”</a:t>
            </a:r>
          </a:p>
          <a:p>
            <a:pPr marL="1428750" lvl="2" indent="-2857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We are saved by “faith alone” but not by a faith that is alone.”</a:t>
            </a:r>
          </a:p>
          <a:p>
            <a:pPr marL="971550" lvl="1"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So Paul says the law is rendered null and void by faith?  </a:t>
            </a:r>
            <a:r>
              <a:rPr lang="en-US" sz="2400" u="sng" dirty="0">
                <a:solidFill>
                  <a:srgbClr val="002664"/>
                </a:solidFill>
                <a:latin typeface="Times New Roman" pitchFamily="18" charset="0"/>
                <a:cs typeface="Times New Roman" pitchFamily="18" charset="0"/>
              </a:rPr>
              <a:t>No way</a:t>
            </a:r>
            <a:r>
              <a:rPr lang="en-US" sz="2400" dirty="0">
                <a:solidFill>
                  <a:srgbClr val="002664"/>
                </a:solidFill>
                <a:latin typeface="Times New Roman" pitchFamily="18" charset="0"/>
                <a:cs typeface="Times New Roman" pitchFamily="18" charset="0"/>
              </a:rPr>
              <a:t>!</a:t>
            </a:r>
          </a:p>
          <a:p>
            <a:pPr marL="1428750" lvl="2" indent="-2857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Accepted, I delight to obey!</a:t>
            </a:r>
          </a:p>
          <a:p>
            <a:pPr marL="1428750" lvl="2" indent="-2857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Loved, I long to serve God and others</a:t>
            </a:r>
            <a:r>
              <a:rPr lang="en-US" sz="2400" dirty="0" smtClean="0">
                <a:solidFill>
                  <a:srgbClr val="002664"/>
                </a:solidFill>
                <a:latin typeface="Times New Roman" pitchFamily="18" charset="0"/>
                <a:cs typeface="Times New Roman" pitchFamily="18" charset="0"/>
              </a:rPr>
              <a:t>!</a:t>
            </a:r>
            <a:endParaRPr lang="en-US" sz="24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647426"/>
          </a:xfrm>
          <a:prstGeom prst="rect">
            <a:avLst/>
          </a:prstGeom>
        </p:spPr>
        <p:txBody>
          <a:bodyPr>
            <a:spAutoFit/>
          </a:bodyPr>
          <a:lstStyle/>
          <a:p>
            <a:pPr marL="571500" indent="-571500" fontAlgn="auto">
              <a:spcBef>
                <a:spcPts val="0"/>
              </a:spcBef>
              <a:spcAft>
                <a:spcPts val="0"/>
              </a:spcAft>
              <a:buFont typeface="+mj-lt"/>
              <a:buAutoNum type="romanUcPeriod" startAt="12"/>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establishes the goodness of God’s law – 3:31</a:t>
            </a:r>
          </a:p>
          <a:p>
            <a:pPr marL="971550" lvl="1" indent="-51435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“Owe no one anything except to love one another, for </a:t>
            </a:r>
            <a:r>
              <a:rPr lang="en-US" sz="2400" u="sng" dirty="0">
                <a:solidFill>
                  <a:srgbClr val="002664"/>
                </a:solidFill>
                <a:latin typeface="Times New Roman" pitchFamily="18" charset="0"/>
                <a:cs typeface="Times New Roman" pitchFamily="18" charset="0"/>
              </a:rPr>
              <a:t>he who loves another has fulfilled the law</a:t>
            </a:r>
            <a:r>
              <a:rPr lang="en-US" sz="2400" dirty="0">
                <a:solidFill>
                  <a:srgbClr val="002664"/>
                </a:solidFill>
                <a:latin typeface="Times New Roman" pitchFamily="18" charset="0"/>
                <a:cs typeface="Times New Roman" pitchFamily="18" charset="0"/>
              </a:rPr>
              <a:t>.  For the commandments You shall not commit adultery, you shall not murder, you shall not steal, you shall not bear false witness, you shall not covet, and if there is any other commandment, are all summed up in this saying, namely, you shall love your neighbor as yourself.  </a:t>
            </a:r>
            <a:r>
              <a:rPr lang="en-US" sz="2400" u="sng" dirty="0">
                <a:solidFill>
                  <a:srgbClr val="002664"/>
                </a:solidFill>
                <a:latin typeface="Times New Roman" pitchFamily="18" charset="0"/>
                <a:cs typeface="Times New Roman" pitchFamily="18" charset="0"/>
              </a:rPr>
              <a:t>Love does no harm to a neighbor; therefore love is the fulfillment of the law</a:t>
            </a:r>
            <a:r>
              <a:rPr lang="en-US" sz="2400" dirty="0">
                <a:solidFill>
                  <a:srgbClr val="002664"/>
                </a:solidFill>
                <a:latin typeface="Times New Roman" pitchFamily="18" charset="0"/>
                <a:cs typeface="Times New Roman" pitchFamily="18" charset="0"/>
              </a:rPr>
              <a:t>.” – Romans </a:t>
            </a:r>
            <a:r>
              <a:rPr lang="en-US" sz="2400" dirty="0" smtClean="0">
                <a:solidFill>
                  <a:srgbClr val="002664"/>
                </a:solidFill>
                <a:latin typeface="Times New Roman" pitchFamily="18" charset="0"/>
                <a:cs typeface="Times New Roman" pitchFamily="18" charset="0"/>
              </a:rPr>
              <a:t>13:8-10</a:t>
            </a:r>
            <a:endParaRPr lang="en-US" sz="24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2" name="Rectangle 2"/>
          <p:cNvSpPr>
            <a:spLocks noGrp="1" noChangeArrowheads="1"/>
          </p:cNvSpPr>
          <p:nvPr>
            <p:ph type="ctrTitle"/>
          </p:nvPr>
        </p:nvSpPr>
        <p:spPr>
          <a:xfrm>
            <a:off x="381000" y="514350"/>
            <a:ext cx="8458200" cy="1771650"/>
          </a:xfrm>
        </p:spPr>
        <p:txBody>
          <a:bodyPr rtlCol="0">
            <a:normAutofit/>
          </a:bodyPr>
          <a:lstStyle/>
          <a:p>
            <a:pPr fontAlgn="auto">
              <a:spcAft>
                <a:spcPts val="0"/>
              </a:spcAft>
              <a:defRPr/>
            </a:pPr>
            <a:r>
              <a:rPr lang="en-US" sz="4000" b="1" dirty="0" smtClean="0">
                <a:solidFill>
                  <a:srgbClr val="002664"/>
                </a:solidFill>
                <a:effectLst>
                  <a:outerShdw blurRad="38100" dist="38100" dir="2700000" algn="tl">
                    <a:srgbClr val="C0C0C0"/>
                  </a:outerShdw>
                </a:effectLst>
                <a:latin typeface="Times New Roman"/>
                <a:cs typeface="Times New Roman"/>
              </a:rPr>
              <a:t>Twelve Great Truths about the Doctrine of Justification</a:t>
            </a:r>
          </a:p>
        </p:txBody>
      </p:sp>
      <p:sp>
        <p:nvSpPr>
          <p:cNvPr id="2051" name="Rectangle 3"/>
          <p:cNvSpPr>
            <a:spLocks noGrp="1" noChangeArrowheads="1"/>
          </p:cNvSpPr>
          <p:nvPr>
            <p:ph type="subTitle" idx="1"/>
          </p:nvPr>
        </p:nvSpPr>
        <p:spPr>
          <a:xfrm>
            <a:off x="1143000" y="3371850"/>
            <a:ext cx="7086600" cy="1371600"/>
          </a:xfrm>
        </p:spPr>
        <p:txBody>
          <a:bodyPr rtlCol="0">
            <a:normAutofit fontScale="92500" lnSpcReduction="20000"/>
          </a:bodyPr>
          <a:lstStyle/>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Dr. Danny Akin</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Southeastern Baptist Theological Seminary</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President</a:t>
            </a:r>
          </a:p>
        </p:txBody>
      </p:sp>
      <p:sp>
        <p:nvSpPr>
          <p:cNvPr id="2054" name="Text Box 6"/>
          <p:cNvSpPr txBox="1">
            <a:spLocks noChangeArrowheads="1"/>
          </p:cNvSpPr>
          <p:nvPr/>
        </p:nvSpPr>
        <p:spPr bwMode="auto">
          <a:xfrm>
            <a:off x="3200401" y="2286000"/>
            <a:ext cx="2909771" cy="1077218"/>
          </a:xfrm>
          <a:prstGeom prst="rect">
            <a:avLst/>
          </a:prstGeom>
          <a:noFill/>
          <a:ln w="9525">
            <a:noFill/>
            <a:miter lim="800000"/>
            <a:headEnd/>
            <a:tailEnd/>
          </a:ln>
          <a:effectLst/>
        </p:spPr>
        <p:txBody>
          <a:bodyPr wrap="none">
            <a:spAutoFit/>
          </a:bodyPr>
          <a:lstStyle/>
          <a:p>
            <a:pPr algn="ctr" fontAlgn="auto">
              <a:spcBef>
                <a:spcPts val="0"/>
              </a:spcBef>
              <a:spcAft>
                <a:spcPts val="0"/>
              </a:spcAft>
              <a:defRPr/>
            </a:pPr>
            <a:r>
              <a:rPr lang="en-US" sz="3200" dirty="0">
                <a:solidFill>
                  <a:srgbClr val="002664"/>
                </a:solidFill>
                <a:effectLst>
                  <a:outerShdw blurRad="38100" dist="38100" dir="2700000" algn="tl">
                    <a:srgbClr val="C0C0C0"/>
                  </a:outerShdw>
                </a:effectLst>
                <a:latin typeface="Times New Roman"/>
                <a:cs typeface="Times New Roman"/>
              </a:rPr>
              <a:t>Romans </a:t>
            </a:r>
            <a:r>
              <a:rPr lang="en-US" sz="3200" dirty="0" smtClean="0">
                <a:solidFill>
                  <a:srgbClr val="002664"/>
                </a:solidFill>
                <a:effectLst>
                  <a:outerShdw blurRad="38100" dist="38100" dir="2700000" algn="tl">
                    <a:srgbClr val="C0C0C0"/>
                  </a:outerShdw>
                </a:effectLst>
                <a:latin typeface="Times New Roman"/>
                <a:cs typeface="Times New Roman"/>
              </a:rPr>
              <a:t>3:21-31</a:t>
            </a:r>
          </a:p>
          <a:p>
            <a:pPr algn="ctr" fontAlgn="auto">
              <a:spcBef>
                <a:spcPts val="0"/>
              </a:spcBef>
              <a:spcAft>
                <a:spcPts val="0"/>
              </a:spcAft>
              <a:defRPr/>
            </a:pPr>
            <a:r>
              <a:rPr lang="en-US" sz="3200" dirty="0" smtClean="0">
                <a:solidFill>
                  <a:srgbClr val="002664"/>
                </a:solidFill>
                <a:effectLst>
                  <a:outerShdw blurRad="38100" dist="38100" dir="2700000" algn="tl">
                    <a:srgbClr val="C0C0C0"/>
                  </a:outerShdw>
                </a:effectLst>
                <a:latin typeface="Times New Roman"/>
                <a:cs typeface="Times New Roman"/>
              </a:rPr>
              <a:t>Part 2</a:t>
            </a:r>
            <a:endParaRPr lang="en-US" sz="3200" dirty="0">
              <a:solidFill>
                <a:srgbClr val="002664"/>
              </a:solidFill>
              <a:effectLst>
                <a:outerShdw blurRad="38100" dist="38100" dir="2700000" algn="tl">
                  <a:srgbClr val="C0C0C0"/>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85800" y="1085851"/>
            <a:ext cx="8077200" cy="1477328"/>
          </a:xfrm>
          <a:prstGeom prst="rect">
            <a:avLst/>
          </a:prstGeom>
        </p:spPr>
        <p:txBody>
          <a:bodyPr>
            <a:spAutoFit/>
          </a:bodyPr>
          <a:lstStyle/>
          <a:p>
            <a:pPr marL="514350" indent="-514350" fontAlgn="auto">
              <a:spcBef>
                <a:spcPts val="0"/>
              </a:spcBef>
              <a:spcAft>
                <a:spcPts val="0"/>
              </a:spcAft>
              <a:buFont typeface="Arial" pitchFamily="34" charset="0"/>
              <a:buChar char="•"/>
              <a:defRPr/>
            </a:pPr>
            <a:r>
              <a:rPr lang="en-US" sz="3000" dirty="0">
                <a:solidFill>
                  <a:srgbClr val="002664"/>
                </a:solidFill>
                <a:latin typeface="Times New Roman" pitchFamily="18" charset="0"/>
                <a:cs typeface="Times New Roman" pitchFamily="18" charset="0"/>
              </a:rPr>
              <a:t>Works religion says I obey so God will accept me.  </a:t>
            </a: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85800" y="1085850"/>
            <a:ext cx="8077200" cy="2431435"/>
          </a:xfrm>
          <a:prstGeom prst="rect">
            <a:avLst/>
          </a:prstGeom>
        </p:spPr>
        <p:txBody>
          <a:bodyPr>
            <a:spAutoFit/>
          </a:bodyPr>
          <a:lstStyle/>
          <a:p>
            <a:pPr marL="514350" indent="-514350" fontAlgn="auto">
              <a:spcBef>
                <a:spcPts val="0"/>
              </a:spcBef>
              <a:spcAft>
                <a:spcPts val="0"/>
              </a:spcAft>
              <a:buFont typeface="Arial" pitchFamily="34" charset="0"/>
              <a:buChar char="•"/>
              <a:defRPr/>
            </a:pPr>
            <a:r>
              <a:rPr lang="en-US" sz="3000" dirty="0">
                <a:solidFill>
                  <a:srgbClr val="002664"/>
                </a:solidFill>
                <a:latin typeface="Times New Roman" pitchFamily="18" charset="0"/>
                <a:cs typeface="Times New Roman" pitchFamily="18" charset="0"/>
              </a:rPr>
              <a:t>Works religion says I obey so God will accept me. </a:t>
            </a:r>
          </a:p>
          <a:p>
            <a:pPr marL="514350" indent="-514350" fontAlgn="auto">
              <a:spcBef>
                <a:spcPts val="0"/>
              </a:spcBef>
              <a:spcAft>
                <a:spcPts val="0"/>
              </a:spcAft>
              <a:buFont typeface="Arial" pitchFamily="34" charset="0"/>
              <a:buChar char="•"/>
              <a:defRPr/>
            </a:pPr>
            <a:r>
              <a:rPr lang="en-US" sz="3000" dirty="0">
                <a:solidFill>
                  <a:srgbClr val="002664"/>
                </a:solidFill>
                <a:latin typeface="Times New Roman" pitchFamily="18" charset="0"/>
                <a:cs typeface="Times New Roman" pitchFamily="18" charset="0"/>
              </a:rPr>
              <a:t>Faith religion says God loves me and so I will trust Him</a:t>
            </a:r>
            <a:r>
              <a:rPr lang="en-US" sz="3200" dirty="0">
                <a:solidFill>
                  <a:srgbClr val="002664"/>
                </a:solidFill>
                <a:latin typeface="Times New Roman" pitchFamily="18" charset="0"/>
                <a:cs typeface="Times New Roman" pitchFamily="18" charset="0"/>
              </a:rPr>
              <a:t>.</a:t>
            </a:r>
            <a:r>
              <a:rPr lang="en-US" sz="3000" dirty="0">
                <a:solidFill>
                  <a:srgbClr val="002664"/>
                </a:solidFill>
                <a:latin typeface="Times New Roman" pitchFamily="18" charset="0"/>
                <a:cs typeface="Times New Roman" pitchFamily="18" charset="0"/>
              </a:rPr>
              <a:t> </a:t>
            </a: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
        <p:nvSpPr>
          <p:cNvPr id="5" name="Rectangle 2"/>
          <p:cNvSpPr>
            <a:spLocks noGrp="1" noChangeArrowheads="1"/>
          </p:cNvSpPr>
          <p:nvPr>
            <p:ph type="ctrTitle"/>
          </p:nvPr>
        </p:nvSpPr>
        <p:spPr>
          <a:xfrm>
            <a:off x="228600" y="342900"/>
            <a:ext cx="8458200" cy="800100"/>
          </a:xfrm>
        </p:spPr>
        <p:txBody>
          <a:bodyPr rtlCol="0">
            <a:normAutofit/>
          </a:bodyPr>
          <a:lstStyle/>
          <a:p>
            <a:pPr fontAlgn="auto">
              <a:spcAft>
                <a:spcPts val="0"/>
              </a:spcAft>
              <a:defRPr/>
            </a:pPr>
            <a:r>
              <a:rPr lang="en-US" sz="3200" b="1" dirty="0" smtClean="0">
                <a:solidFill>
                  <a:srgbClr val="002664"/>
                </a:solidFill>
                <a:effectLst>
                  <a:outerShdw blurRad="38100" dist="38100" dir="2700000" algn="tl">
                    <a:srgbClr val="C0C0C0"/>
                  </a:outerShdw>
                </a:effectLst>
                <a:latin typeface="Times New Roman"/>
                <a:cs typeface="Times New Roman"/>
              </a:rPr>
              <a:t>The Doctrine of Justification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2" name="Rectangle 2"/>
          <p:cNvSpPr>
            <a:spLocks noGrp="1" noChangeArrowheads="1"/>
          </p:cNvSpPr>
          <p:nvPr>
            <p:ph type="ctrTitle"/>
          </p:nvPr>
        </p:nvSpPr>
        <p:spPr>
          <a:xfrm>
            <a:off x="381000" y="514350"/>
            <a:ext cx="8458200" cy="1771650"/>
          </a:xfrm>
        </p:spPr>
        <p:txBody>
          <a:bodyPr rtlCol="0">
            <a:normAutofit/>
          </a:bodyPr>
          <a:lstStyle/>
          <a:p>
            <a:pPr fontAlgn="auto">
              <a:spcAft>
                <a:spcPts val="0"/>
              </a:spcAft>
              <a:defRPr/>
            </a:pPr>
            <a:r>
              <a:rPr lang="en-US" sz="4000" b="1" dirty="0" smtClean="0">
                <a:solidFill>
                  <a:srgbClr val="002664"/>
                </a:solidFill>
                <a:effectLst>
                  <a:outerShdw blurRad="38100" dist="38100" dir="2700000" algn="tl">
                    <a:srgbClr val="C0C0C0"/>
                  </a:outerShdw>
                </a:effectLst>
                <a:latin typeface="Times New Roman"/>
                <a:cs typeface="Times New Roman"/>
              </a:rPr>
              <a:t>Twelve Great Truths about the Doctrine of Justification</a:t>
            </a:r>
          </a:p>
        </p:txBody>
      </p:sp>
      <p:sp>
        <p:nvSpPr>
          <p:cNvPr id="2051" name="Rectangle 3"/>
          <p:cNvSpPr>
            <a:spLocks noGrp="1" noChangeArrowheads="1"/>
          </p:cNvSpPr>
          <p:nvPr>
            <p:ph type="subTitle" idx="1"/>
          </p:nvPr>
        </p:nvSpPr>
        <p:spPr>
          <a:xfrm>
            <a:off x="1143000" y="3371850"/>
            <a:ext cx="7086600" cy="1371600"/>
          </a:xfrm>
        </p:spPr>
        <p:txBody>
          <a:bodyPr rtlCol="0">
            <a:normAutofit fontScale="92500" lnSpcReduction="20000"/>
          </a:bodyPr>
          <a:lstStyle/>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Dr. Danny Akin</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Southeastern Baptist Theological Seminary</a:t>
            </a:r>
          </a:p>
          <a:p>
            <a:pPr fontAlgn="auto">
              <a:spcAft>
                <a:spcPts val="0"/>
              </a:spcAft>
              <a:buFont typeface="Arial" pitchFamily="34" charset="0"/>
              <a:buNone/>
              <a:defRPr/>
            </a:pPr>
            <a:r>
              <a:rPr lang="en-US" dirty="0" smtClean="0">
                <a:solidFill>
                  <a:srgbClr val="002664"/>
                </a:solidFill>
                <a:effectLst>
                  <a:outerShdw blurRad="38100" dist="38100" dir="2700000" algn="tl">
                    <a:srgbClr val="C0C0C0"/>
                  </a:outerShdw>
                </a:effectLst>
                <a:latin typeface="Times New Roman"/>
                <a:cs typeface="Times New Roman"/>
              </a:rPr>
              <a:t>President</a:t>
            </a:r>
          </a:p>
        </p:txBody>
      </p:sp>
      <p:sp>
        <p:nvSpPr>
          <p:cNvPr id="6" name="Text Box 6"/>
          <p:cNvSpPr txBox="1">
            <a:spLocks noChangeArrowheads="1"/>
          </p:cNvSpPr>
          <p:nvPr/>
        </p:nvSpPr>
        <p:spPr bwMode="auto">
          <a:xfrm>
            <a:off x="3200401" y="2286000"/>
            <a:ext cx="2909771" cy="1077218"/>
          </a:xfrm>
          <a:prstGeom prst="rect">
            <a:avLst/>
          </a:prstGeom>
          <a:noFill/>
          <a:ln w="9525">
            <a:noFill/>
            <a:miter lim="800000"/>
            <a:headEnd/>
            <a:tailEnd/>
          </a:ln>
          <a:effectLst/>
        </p:spPr>
        <p:txBody>
          <a:bodyPr wrap="none">
            <a:spAutoFit/>
          </a:bodyPr>
          <a:lstStyle/>
          <a:p>
            <a:pPr algn="ctr" fontAlgn="auto">
              <a:spcBef>
                <a:spcPts val="0"/>
              </a:spcBef>
              <a:spcAft>
                <a:spcPts val="0"/>
              </a:spcAft>
              <a:defRPr/>
            </a:pPr>
            <a:r>
              <a:rPr lang="en-US" sz="3200" dirty="0">
                <a:solidFill>
                  <a:srgbClr val="002664"/>
                </a:solidFill>
                <a:effectLst>
                  <a:outerShdw blurRad="38100" dist="38100" dir="2700000" algn="tl">
                    <a:srgbClr val="C0C0C0"/>
                  </a:outerShdw>
                </a:effectLst>
                <a:latin typeface="Times New Roman"/>
                <a:cs typeface="Times New Roman"/>
              </a:rPr>
              <a:t>Romans </a:t>
            </a:r>
            <a:r>
              <a:rPr lang="en-US" sz="3200" dirty="0" smtClean="0">
                <a:solidFill>
                  <a:srgbClr val="002664"/>
                </a:solidFill>
                <a:effectLst>
                  <a:outerShdw blurRad="38100" dist="38100" dir="2700000" algn="tl">
                    <a:srgbClr val="C0C0C0"/>
                  </a:outerShdw>
                </a:effectLst>
                <a:latin typeface="Times New Roman"/>
                <a:cs typeface="Times New Roman"/>
              </a:rPr>
              <a:t>3:21-31</a:t>
            </a:r>
          </a:p>
          <a:p>
            <a:pPr algn="ctr" fontAlgn="auto">
              <a:spcBef>
                <a:spcPts val="0"/>
              </a:spcBef>
              <a:spcAft>
                <a:spcPts val="0"/>
              </a:spcAft>
              <a:defRPr/>
            </a:pPr>
            <a:r>
              <a:rPr lang="en-US" sz="3200" dirty="0" smtClean="0">
                <a:solidFill>
                  <a:srgbClr val="002664"/>
                </a:solidFill>
                <a:effectLst>
                  <a:outerShdw blurRad="38100" dist="38100" dir="2700000" algn="tl">
                    <a:srgbClr val="C0C0C0"/>
                  </a:outerShdw>
                </a:effectLst>
                <a:latin typeface="Times New Roman"/>
                <a:cs typeface="Times New Roman"/>
              </a:rPr>
              <a:t>Part 2</a:t>
            </a:r>
            <a:endParaRPr lang="en-US" sz="3200" dirty="0">
              <a:solidFill>
                <a:srgbClr val="002664"/>
              </a:solidFill>
              <a:effectLst>
                <a:outerShdw blurRad="38100" dist="38100" dir="2700000" algn="tl">
                  <a:srgbClr val="C0C0C0"/>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1"/>
            <a:ext cx="8077200" cy="5143500"/>
          </a:xfrm>
          <a:prstGeom prst="rect">
            <a:avLst/>
          </a:prstGeom>
        </p:spPr>
        <p:txBody>
          <a:bodyPr wrap="square" anchor="ctr">
            <a:spAutoFit/>
          </a:bodyPr>
          <a:lstStyle/>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cannot be obtained by good works (3:21)</a:t>
            </a:r>
          </a:p>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was promised to us by God (3:21)</a:t>
            </a:r>
          </a:p>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results in a right relationship with God (3:21-22)</a:t>
            </a:r>
          </a:p>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is only through faith in Jesus Christ (3:22, 28)</a:t>
            </a:r>
          </a:p>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is something ever person needs (3:22-23)</a:t>
            </a:r>
          </a:p>
          <a:p>
            <a:pPr marL="571500" indent="-571500" fontAlgn="auto">
              <a:spcBef>
                <a:spcPts val="0"/>
              </a:spcBef>
              <a:spcAft>
                <a:spcPts val="900"/>
              </a:spcAft>
              <a:buFont typeface="+mj-lt"/>
              <a:buAutoNum type="romanUcPeriod"/>
              <a:defRPr/>
            </a:pPr>
            <a:r>
              <a:rPr lang="en-US" sz="2400" b="1" dirty="0" smtClean="0">
                <a:solidFill>
                  <a:srgbClr val="002664"/>
                </a:solidFill>
                <a:latin typeface="Times New Roman" pitchFamily="18" charset="0"/>
                <a:cs typeface="Times New Roman" pitchFamily="18" charset="0"/>
              </a:rPr>
              <a:t>Justification of sinners is by grace through redemption in Christ (3:24)</a:t>
            </a: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1"/>
            <a:ext cx="8077200" cy="2893100"/>
          </a:xfrm>
          <a:prstGeom prst="rect">
            <a:avLst/>
          </a:prstGeom>
        </p:spPr>
        <p:txBody>
          <a:bodyPr>
            <a:spAutoFit/>
          </a:bodyPr>
          <a:lstStyle/>
          <a:p>
            <a:pPr marL="571500" indent="-571500" fontAlgn="auto">
              <a:spcBef>
                <a:spcPts val="0"/>
              </a:spcBef>
              <a:spcAft>
                <a:spcPts val="0"/>
              </a:spcAft>
              <a:buFont typeface="+mj-lt"/>
              <a:buAutoNum type="romanUcPeriod" startAt="7"/>
              <a:defRPr/>
            </a:pPr>
            <a:r>
              <a:rPr lang="en-US" sz="2800" b="1" dirty="0">
                <a:solidFill>
                  <a:srgbClr val="002664"/>
                </a:solidFill>
                <a:latin typeface="Times New Roman" pitchFamily="18" charset="0"/>
                <a:cs typeface="Times New Roman" pitchFamily="18" charset="0"/>
              </a:rPr>
              <a:t> Justification of sinners is possible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a blood satisfaction – 3:25</a:t>
            </a:r>
          </a:p>
          <a:p>
            <a:pPr marL="971550" lvl="1" indent="-514350" fontAlgn="auto">
              <a:spcBef>
                <a:spcPts val="0"/>
              </a:spcBef>
              <a:spcAft>
                <a:spcPts val="0"/>
              </a:spcAft>
              <a:buFont typeface="Arial" pitchFamily="34" charset="0"/>
              <a:buChar char="•"/>
              <a:defRPr/>
            </a:pPr>
            <a:r>
              <a:rPr lang="en-US" sz="2200" dirty="0">
                <a:solidFill>
                  <a:srgbClr val="002664"/>
                </a:solidFill>
                <a:latin typeface="Times New Roman" pitchFamily="18" charset="0"/>
                <a:cs typeface="Times New Roman" pitchFamily="18" charset="0"/>
              </a:rPr>
              <a:t>Propitiation – to atone, have mercy.  The idea is that Jesus by his death (His blood) satisfied the wrath of God and thereby turned it away from us as it was poured out on Him!</a:t>
            </a: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339650"/>
          </a:xfrm>
          <a:prstGeom prst="rect">
            <a:avLst/>
          </a:prstGeom>
        </p:spPr>
        <p:txBody>
          <a:bodyPr>
            <a:spAutoFit/>
          </a:bodyPr>
          <a:lstStyle/>
          <a:p>
            <a:pPr marL="571500" indent="-571500" fontAlgn="auto">
              <a:spcBef>
                <a:spcPts val="0"/>
              </a:spcBef>
              <a:spcAft>
                <a:spcPts val="0"/>
              </a:spcAft>
              <a:buFont typeface="+mj-lt"/>
              <a:buAutoNum type="romanUcPeriod" startAt="7"/>
              <a:defRPr/>
            </a:pPr>
            <a:r>
              <a:rPr lang="en-US" sz="2800" b="1" dirty="0">
                <a:solidFill>
                  <a:srgbClr val="002664"/>
                </a:solidFill>
                <a:latin typeface="Times New Roman" pitchFamily="18" charset="0"/>
                <a:cs typeface="Times New Roman" pitchFamily="18" charset="0"/>
              </a:rPr>
              <a:t> Justification of sinners is possible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a blood satisfaction – 3:25</a:t>
            </a:r>
          </a:p>
          <a:p>
            <a:pPr marL="971550" lvl="1" indent="-514350" fontAlgn="auto">
              <a:spcBef>
                <a:spcPts val="0"/>
              </a:spcBef>
              <a:spcAft>
                <a:spcPts val="0"/>
              </a:spcAft>
              <a:buFont typeface="Arial" pitchFamily="34" charset="0"/>
              <a:buChar char="•"/>
              <a:defRPr/>
            </a:pPr>
            <a:r>
              <a:rPr lang="en-US" sz="2200" dirty="0">
                <a:solidFill>
                  <a:srgbClr val="002664"/>
                </a:solidFill>
                <a:latin typeface="Times New Roman" pitchFamily="18" charset="0"/>
                <a:cs typeface="Times New Roman" pitchFamily="18" charset="0"/>
              </a:rPr>
              <a:t>Propitiation – to atone, have mercy.  The idea is that Jesus by his death (His blood) satisfied the wrath of God and thereby turned it away from us as it was poured out on Him</a:t>
            </a:r>
            <a:r>
              <a:rPr lang="en-US" sz="2200" dirty="0" smtClean="0">
                <a:solidFill>
                  <a:srgbClr val="002664"/>
                </a:solidFill>
                <a:latin typeface="Times New Roman" pitchFamily="18" charset="0"/>
                <a:cs typeface="Times New Roman" pitchFamily="18" charset="0"/>
              </a:rPr>
              <a:t>!</a:t>
            </a:r>
          </a:p>
          <a:p>
            <a:pPr marL="971550" lvl="1" indent="-514350" fontAlgn="auto">
              <a:spcBef>
                <a:spcPts val="0"/>
              </a:spcBef>
              <a:spcAft>
                <a:spcPts val="0"/>
              </a:spcAft>
              <a:buFont typeface="Arial" pitchFamily="34" charset="0"/>
              <a:buChar char="•"/>
              <a:defRPr/>
            </a:pPr>
            <a:endParaRPr lang="en-US" sz="22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buFont typeface="Arial" pitchFamily="34" charset="0"/>
              <a:buChar char="•"/>
              <a:defRPr/>
            </a:pPr>
            <a:r>
              <a:rPr lang="en-US" sz="2200" dirty="0">
                <a:solidFill>
                  <a:srgbClr val="002664"/>
                </a:solidFill>
                <a:latin typeface="Times New Roman" pitchFamily="18" charset="0"/>
                <a:cs typeface="Times New Roman" pitchFamily="18" charset="0"/>
              </a:rPr>
              <a:t>God saw His glory despised and rejected by sinners, by you and me.  He saw His worth and value made light of and His great Name dishonored and profaned by our sins.  But…rather than vindicate His value and glory by slaying sinners and pouring out His wrath on them, He instead </a:t>
            </a:r>
            <a:r>
              <a:rPr lang="en-US" sz="2200" dirty="0" err="1">
                <a:solidFill>
                  <a:srgbClr val="002664"/>
                </a:solidFill>
                <a:latin typeface="Times New Roman" pitchFamily="18" charset="0"/>
                <a:cs typeface="Times New Roman" pitchFamily="18" charset="0"/>
              </a:rPr>
              <a:t>slayed</a:t>
            </a:r>
            <a:r>
              <a:rPr lang="en-US" sz="2200" dirty="0">
                <a:solidFill>
                  <a:srgbClr val="002664"/>
                </a:solidFill>
                <a:latin typeface="Times New Roman" pitchFamily="18" charset="0"/>
                <a:cs typeface="Times New Roman" pitchFamily="18" charset="0"/>
              </a:rPr>
              <a:t> His Son and poured out His wrath on Him</a:t>
            </a:r>
            <a:r>
              <a:rPr lang="en-US" sz="2200" dirty="0" smtClean="0">
                <a:solidFill>
                  <a:srgbClr val="002664"/>
                </a:solidFill>
                <a:latin typeface="Times New Roman" pitchFamily="18" charset="0"/>
                <a:cs typeface="Times New Roman" pitchFamily="18" charset="0"/>
              </a:rPr>
              <a:t>!</a:t>
            </a:r>
            <a:endParaRPr lang="en-US" sz="22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4154984"/>
          </a:xfrm>
          <a:prstGeom prst="rect">
            <a:avLst/>
          </a:prstGeom>
        </p:spPr>
        <p:txBody>
          <a:bodyPr>
            <a:spAutoFit/>
          </a:bodyPr>
          <a:lstStyle/>
          <a:p>
            <a:pPr marL="571500" indent="-571500" fontAlgn="auto">
              <a:spcBef>
                <a:spcPts val="0"/>
              </a:spcBef>
              <a:spcAft>
                <a:spcPts val="0"/>
              </a:spcAft>
              <a:buFont typeface="+mj-lt"/>
              <a:buAutoNum type="romanUcPeriod" startAt="7"/>
              <a:defRPr/>
            </a:pPr>
            <a:r>
              <a:rPr lang="en-US" sz="2800" b="1" dirty="0">
                <a:solidFill>
                  <a:srgbClr val="002664"/>
                </a:solidFill>
                <a:latin typeface="Times New Roman" pitchFamily="18" charset="0"/>
                <a:cs typeface="Times New Roman" pitchFamily="18" charset="0"/>
              </a:rPr>
              <a:t> Justification of sinners is possible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a blood satisfaction – 3:25</a:t>
            </a:r>
          </a:p>
          <a:p>
            <a:pPr marL="971550" lvl="1" indent="-514350" fontAlgn="auto">
              <a:spcBef>
                <a:spcPts val="0"/>
              </a:spcBef>
              <a:spcAft>
                <a:spcPts val="0"/>
              </a:spcAft>
              <a:buFont typeface="Arial" pitchFamily="34" charset="0"/>
              <a:buChar char="•"/>
              <a:defRPr/>
            </a:pPr>
            <a:r>
              <a:rPr lang="en-US" sz="2200" dirty="0">
                <a:solidFill>
                  <a:srgbClr val="002664"/>
                </a:solidFill>
                <a:latin typeface="Times New Roman" pitchFamily="18" charset="0"/>
                <a:cs typeface="Times New Roman" pitchFamily="18" charset="0"/>
              </a:rPr>
              <a:t>The Lord Jesus is our propitiation, our satisfaction with the Father.  Out of love for the glory of God and the good of sinners like all of us, Jesus absorbed the full measure of the wrath of God that was rightfully ours.  He experienced our hell for us!</a:t>
            </a:r>
          </a:p>
          <a:p>
            <a:pPr marL="971550" lvl="1" indent="-51435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954107"/>
          </a:xfrm>
          <a:prstGeom prst="rect">
            <a:avLst/>
          </a:prstGeom>
        </p:spPr>
        <p:txBody>
          <a:bodyPr>
            <a:spAutoFit/>
          </a:bodyPr>
          <a:lstStyle/>
          <a:p>
            <a:pPr marL="571500" indent="-571500" fontAlgn="auto">
              <a:spcBef>
                <a:spcPts val="0"/>
              </a:spcBef>
              <a:spcAft>
                <a:spcPts val="0"/>
              </a:spcAft>
              <a:buFont typeface="+mj-lt"/>
              <a:buAutoNum type="romanUcPeriod" startAt="8"/>
              <a:defRPr/>
            </a:pPr>
            <a:r>
              <a:rPr lang="en-US" sz="2800" b="1" dirty="0">
                <a:solidFill>
                  <a:srgbClr val="002664"/>
                </a:solidFill>
                <a:latin typeface="Times New Roman" pitchFamily="18" charset="0"/>
                <a:cs typeface="Times New Roman" pitchFamily="18" charset="0"/>
              </a:rPr>
              <a:t> Justification of sinners in Christ demonstrates God’s righteousness – </a:t>
            </a:r>
            <a:r>
              <a:rPr lang="en-US" sz="2800" b="1" dirty="0" smtClean="0">
                <a:solidFill>
                  <a:srgbClr val="002664"/>
                </a:solidFill>
                <a:latin typeface="Times New Roman" pitchFamily="18" charset="0"/>
                <a:cs typeface="Times New Roman" pitchFamily="18" charset="0"/>
              </a:rPr>
              <a:t>3:25-26</a:t>
            </a:r>
            <a:endParaRPr lang="en-US" sz="24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3416320"/>
          </a:xfrm>
          <a:prstGeom prst="rect">
            <a:avLst/>
          </a:prstGeom>
        </p:spPr>
        <p:txBody>
          <a:bodyPr>
            <a:spAutoFit/>
          </a:bodyPr>
          <a:lstStyle/>
          <a:p>
            <a:pPr marL="571500" indent="-571500" fontAlgn="auto">
              <a:spcBef>
                <a:spcPts val="0"/>
              </a:spcBef>
              <a:spcAft>
                <a:spcPts val="0"/>
              </a:spcAft>
              <a:buFont typeface="+mj-lt"/>
              <a:buAutoNum type="romanUcPeriod" startAt="8"/>
              <a:defRPr/>
            </a:pPr>
            <a:r>
              <a:rPr lang="en-US" sz="2800" b="1" dirty="0">
                <a:solidFill>
                  <a:srgbClr val="002664"/>
                </a:solidFill>
                <a:latin typeface="Times New Roman" pitchFamily="18" charset="0"/>
                <a:cs typeface="Times New Roman" pitchFamily="18" charset="0"/>
              </a:rPr>
              <a:t> Justification of sinners in Christ demonstrates God’s righteousness – 3:25-26</a:t>
            </a:r>
          </a:p>
          <a:p>
            <a:pPr marL="1028700" lvl="1" indent="-571500" fontAlgn="auto">
              <a:spcBef>
                <a:spcPts val="0"/>
              </a:spcBef>
              <a:spcAft>
                <a:spcPts val="0"/>
              </a:spcAft>
              <a:buFont typeface="Arial" pitchFamily="34" charset="0"/>
              <a:buChar char="•"/>
              <a:defRPr/>
            </a:pPr>
            <a:r>
              <a:rPr lang="en-US" sz="2400" dirty="0">
                <a:solidFill>
                  <a:srgbClr val="002664"/>
                </a:solidFill>
                <a:latin typeface="Times New Roman" pitchFamily="18" charset="0"/>
                <a:cs typeface="Times New Roman" pitchFamily="18" charset="0"/>
              </a:rPr>
              <a:t>“The person who has Jesus plus nothing has everything.  And, the person who has everything minus Jesus actually has nothing.” </a:t>
            </a: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5" descr="akin_backdrop"/>
          <p:cNvPicPr>
            <a:picLocks noChangeAspect="1" noChangeArrowheads="1"/>
          </p:cNvPicPr>
          <p:nvPr/>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4" name="Rectangle 3"/>
          <p:cNvSpPr/>
          <p:nvPr/>
        </p:nvSpPr>
        <p:spPr>
          <a:xfrm>
            <a:off x="609600" y="342900"/>
            <a:ext cx="8077200" cy="2369880"/>
          </a:xfrm>
          <a:prstGeom prst="rect">
            <a:avLst/>
          </a:prstGeom>
        </p:spPr>
        <p:txBody>
          <a:bodyPr>
            <a:spAutoFit/>
          </a:bodyPr>
          <a:lstStyle/>
          <a:p>
            <a:pPr marL="571500" indent="-571500" fontAlgn="auto">
              <a:spcBef>
                <a:spcPts val="0"/>
              </a:spcBef>
              <a:spcAft>
                <a:spcPts val="0"/>
              </a:spcAft>
              <a:buFont typeface="+mj-lt"/>
              <a:buAutoNum type="romanUcPeriod" startAt="9"/>
              <a:defRPr/>
            </a:pPr>
            <a:r>
              <a:rPr lang="en-US" sz="2800" b="1" dirty="0">
                <a:solidFill>
                  <a:srgbClr val="002664"/>
                </a:solidFill>
                <a:latin typeface="Times New Roman" pitchFamily="18" charset="0"/>
                <a:cs typeface="Times New Roman" pitchFamily="18" charset="0"/>
              </a:rPr>
              <a:t> Justification of sinners </a:t>
            </a:r>
            <a:r>
              <a:rPr lang="en-US" sz="2800" b="1" dirty="0" smtClean="0">
                <a:solidFill>
                  <a:srgbClr val="002664"/>
                </a:solidFill>
                <a:latin typeface="Times New Roman" pitchFamily="18" charset="0"/>
                <a:cs typeface="Times New Roman" pitchFamily="18" charset="0"/>
              </a:rPr>
              <a:t>through </a:t>
            </a:r>
            <a:r>
              <a:rPr lang="en-US" sz="2800" b="1" dirty="0">
                <a:solidFill>
                  <a:srgbClr val="002664"/>
                </a:solidFill>
                <a:latin typeface="Times New Roman" pitchFamily="18" charset="0"/>
                <a:cs typeface="Times New Roman" pitchFamily="18" charset="0"/>
              </a:rPr>
              <a:t>Christ excludes any personal boasting – 3:27</a:t>
            </a:r>
          </a:p>
          <a:p>
            <a:pPr marL="571500" indent="-571500" fontAlgn="auto">
              <a:spcBef>
                <a:spcPts val="0"/>
              </a:spcBef>
              <a:spcAft>
                <a:spcPts val="0"/>
              </a:spcAft>
              <a:defRPr/>
            </a:pPr>
            <a:endParaRPr lang="en-US" sz="2800" dirty="0">
              <a:solidFill>
                <a:srgbClr val="002664"/>
              </a:solidFill>
              <a:latin typeface="Times New Roman" pitchFamily="18" charset="0"/>
              <a:cs typeface="Times New Roman" pitchFamily="18" charset="0"/>
            </a:endParaRPr>
          </a:p>
          <a:p>
            <a:pPr marL="971550" lvl="1" indent="-514350"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a:p>
            <a:pPr fontAlgn="auto">
              <a:spcBef>
                <a:spcPts val="0"/>
              </a:spcBef>
              <a:spcAft>
                <a:spcPts val="0"/>
              </a:spcAft>
              <a:defRPr/>
            </a:pPr>
            <a:endParaRPr lang="en-US" sz="3000" dirty="0">
              <a:solidFill>
                <a:srgbClr val="002664"/>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1029</Words>
  <Application>Microsoft Office PowerPoint</Application>
  <PresentationFormat>On-screen Show (16:9)</PresentationFormat>
  <Paragraphs>86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Twelve Great Truths about the Doctrine of Justification</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The Doctrine of Justification</vt:lpstr>
      <vt:lpstr>The Doctrine of Justification</vt:lpstr>
      <vt:lpstr>Twelve Great Truths about the Doctrine of Justification</vt:lpstr>
      <vt:lpstr>Slide 23</vt:lpstr>
    </vt:vector>
  </TitlesOfParts>
  <Company>SEBTS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mguyer</dc:creator>
  <cp:lastModifiedBy>Shane Shaddix</cp:lastModifiedBy>
  <cp:revision>27</cp:revision>
  <dcterms:created xsi:type="dcterms:W3CDTF">2010-08-10T12:59:02Z</dcterms:created>
  <dcterms:modified xsi:type="dcterms:W3CDTF">2013-10-28T15:02:44Z</dcterms:modified>
</cp:coreProperties>
</file>