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303" r:id="rId3"/>
    <p:sldId id="304" r:id="rId4"/>
    <p:sldId id="305" r:id="rId5"/>
    <p:sldId id="306" r:id="rId6"/>
    <p:sldId id="286" r:id="rId7"/>
    <p:sldId id="307" r:id="rId8"/>
    <p:sldId id="308" r:id="rId9"/>
    <p:sldId id="309" r:id="rId10"/>
    <p:sldId id="310" r:id="rId11"/>
    <p:sldId id="311" r:id="rId12"/>
    <p:sldId id="312" r:id="rId13"/>
    <p:sldId id="313" r:id="rId14"/>
    <p:sldId id="315" r:id="rId15"/>
    <p:sldId id="317" r:id="rId16"/>
    <p:sldId id="316" r:id="rId17"/>
    <p:sldId id="318" r:id="rId18"/>
    <p:sldId id="319" r:id="rId19"/>
    <p:sldId id="320" r:id="rId20"/>
    <p:sldId id="321" r:id="rId21"/>
    <p:sldId id="285" r:id="rId22"/>
    <p:sldId id="322" r:id="rId23"/>
    <p:sldId id="323" r:id="rId24"/>
    <p:sldId id="324" r:id="rId25"/>
    <p:sldId id="287" r:id="rId26"/>
    <p:sldId id="326" r:id="rId27"/>
    <p:sldId id="325" r:id="rId28"/>
    <p:sldId id="288" r:id="rId29"/>
    <p:sldId id="328" r:id="rId30"/>
    <p:sldId id="327" r:id="rId31"/>
    <p:sldId id="329" r:id="rId32"/>
    <p:sldId id="331" r:id="rId33"/>
    <p:sldId id="332" r:id="rId34"/>
    <p:sldId id="333" r:id="rId35"/>
    <p:sldId id="334" r:id="rId36"/>
    <p:sldId id="335" r:id="rId37"/>
    <p:sldId id="336" r:id="rId38"/>
    <p:sldId id="289" r:id="rId39"/>
    <p:sldId id="338" r:id="rId40"/>
    <p:sldId id="290" r:id="rId41"/>
    <p:sldId id="337" r:id="rId42"/>
    <p:sldId id="339" r:id="rId43"/>
    <p:sldId id="340" r:id="rId44"/>
    <p:sldId id="341" r:id="rId45"/>
    <p:sldId id="342" r:id="rId46"/>
    <p:sldId id="343" r:id="rId47"/>
    <p:sldId id="344" r:id="rId48"/>
    <p:sldId id="345" r:id="rId49"/>
    <p:sldId id="346" r:id="rId50"/>
    <p:sldId id="347" r:id="rId51"/>
    <p:sldId id="348" r:id="rId52"/>
    <p:sldId id="349" r:id="rId53"/>
    <p:sldId id="351" r:id="rId54"/>
    <p:sldId id="352" r:id="rId55"/>
    <p:sldId id="291" r:id="rId56"/>
    <p:sldId id="350" r:id="rId57"/>
    <p:sldId id="353" r:id="rId58"/>
    <p:sldId id="354" r:id="rId59"/>
    <p:sldId id="355" r:id="rId60"/>
    <p:sldId id="356" r:id="rId61"/>
    <p:sldId id="357" r:id="rId62"/>
    <p:sldId id="301" r:id="rId63"/>
    <p:sldId id="360" r:id="rId64"/>
    <p:sldId id="292" r:id="rId65"/>
    <p:sldId id="358" r:id="rId66"/>
    <p:sldId id="361" r:id="rId67"/>
    <p:sldId id="362" r:id="rId68"/>
    <p:sldId id="363" r:id="rId69"/>
    <p:sldId id="364" r:id="rId70"/>
    <p:sldId id="365" r:id="rId71"/>
    <p:sldId id="366" r:id="rId72"/>
    <p:sldId id="359" r:id="rId73"/>
    <p:sldId id="368" r:id="rId74"/>
    <p:sldId id="293" r:id="rId75"/>
    <p:sldId id="367" r:id="rId76"/>
    <p:sldId id="369" r:id="rId77"/>
    <p:sldId id="371" r:id="rId78"/>
    <p:sldId id="370" r:id="rId79"/>
    <p:sldId id="372" r:id="rId80"/>
    <p:sldId id="294" r:id="rId81"/>
    <p:sldId id="373" r:id="rId82"/>
    <p:sldId id="295" r:id="rId83"/>
    <p:sldId id="296" r:id="rId84"/>
    <p:sldId id="374" r:id="rId85"/>
    <p:sldId id="375" r:id="rId86"/>
    <p:sldId id="377" r:id="rId87"/>
    <p:sldId id="297" r:id="rId88"/>
    <p:sldId id="378" r:id="rId89"/>
    <p:sldId id="379" r:id="rId90"/>
    <p:sldId id="380" r:id="rId91"/>
    <p:sldId id="376" r:id="rId92"/>
    <p:sldId id="382" r:id="rId93"/>
    <p:sldId id="298" r:id="rId94"/>
    <p:sldId id="381" r:id="rId95"/>
    <p:sldId id="383" r:id="rId96"/>
    <p:sldId id="384" r:id="rId97"/>
    <p:sldId id="385" r:id="rId98"/>
    <p:sldId id="300" r:id="rId99"/>
    <p:sldId id="386" r:id="rId100"/>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1C5A"/>
    <a:srgbClr val="9193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642" y="72"/>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1"/>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972280" y="396240"/>
            <a:ext cx="5265421" cy="842581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0942" y="396240"/>
            <a:ext cx="15557499" cy="8425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1"/>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110" indent="0">
              <a:buNone/>
              <a:defRPr sz="2600">
                <a:solidFill>
                  <a:schemeClr val="tx1">
                    <a:tint val="75000"/>
                  </a:schemeClr>
                </a:solidFill>
              </a:defRPr>
            </a:lvl2pPr>
            <a:lvl3pPr marL="1306220" indent="0">
              <a:buNone/>
              <a:defRPr sz="2300">
                <a:solidFill>
                  <a:schemeClr val="tx1">
                    <a:tint val="75000"/>
                  </a:schemeClr>
                </a:solidFill>
              </a:defRPr>
            </a:lvl3pPr>
            <a:lvl4pPr marL="1959331" indent="0">
              <a:buNone/>
              <a:defRPr sz="2000">
                <a:solidFill>
                  <a:schemeClr val="tx1">
                    <a:tint val="75000"/>
                  </a:schemeClr>
                </a:solidFill>
              </a:defRPr>
            </a:lvl4pPr>
            <a:lvl5pPr marL="2612441" indent="0">
              <a:buNone/>
              <a:defRPr sz="2000">
                <a:solidFill>
                  <a:schemeClr val="tx1">
                    <a:tint val="75000"/>
                  </a:schemeClr>
                </a:solidFill>
              </a:defRPr>
            </a:lvl5pPr>
            <a:lvl6pPr marL="3265551" indent="0">
              <a:buNone/>
              <a:defRPr sz="2000">
                <a:solidFill>
                  <a:schemeClr val="tx1">
                    <a:tint val="75000"/>
                  </a:schemeClr>
                </a:solidFill>
              </a:defRPr>
            </a:lvl6pPr>
            <a:lvl7pPr marL="3918661" indent="0">
              <a:buNone/>
              <a:defRPr sz="2000">
                <a:solidFill>
                  <a:schemeClr val="tx1">
                    <a:tint val="75000"/>
                  </a:schemeClr>
                </a:solidFill>
              </a:defRPr>
            </a:lvl7pPr>
            <a:lvl8pPr marL="4571771" indent="0">
              <a:buNone/>
              <a:defRPr sz="2000">
                <a:solidFill>
                  <a:schemeClr val="tx1">
                    <a:tint val="75000"/>
                  </a:schemeClr>
                </a:solidFill>
              </a:defRPr>
            </a:lvl8pPr>
            <a:lvl9pPr marL="5224882"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4F5C4E-A692-4352-9062-BA8777702538}" type="datetimeFigureOut">
              <a:rPr lang="en-US" smtClean="0"/>
              <a:pPr/>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0941" y="2305050"/>
            <a:ext cx="10411459"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241" y="2305050"/>
            <a:ext cx="10411461"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4F5C4E-A692-4352-9062-BA8777702538}" type="datetimeFigureOut">
              <a:rPr lang="en-US" smtClean="0"/>
              <a:pPr/>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1" y="1842136"/>
            <a:ext cx="6466840"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1"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4F5C4E-A692-4352-9062-BA8777702538}" type="datetimeFigureOut">
              <a:rPr lang="en-US" smtClean="0"/>
              <a:pPr/>
              <a:t>7/24/2015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4F5C4E-A692-4352-9062-BA8777702538}" type="datetimeFigureOut">
              <a:rPr lang="en-US" smtClean="0"/>
              <a:pPr/>
              <a:t>7/24/2015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F5C4E-A692-4352-9062-BA8777702538}" type="datetimeFigureOut">
              <a:rPr lang="en-US" smtClean="0"/>
              <a:pPr/>
              <a:t>7/24/2015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1"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1" y="1722120"/>
            <a:ext cx="4813301" cy="5629276"/>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F5C4E-A692-4352-9062-BA8777702538}" type="datetimeFigureOut">
              <a:rPr lang="en-US" smtClean="0"/>
              <a:pPr/>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endParaRPr lang="en-US"/>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F5C4E-A692-4352-9062-BA8777702538}" type="datetimeFigureOut">
              <a:rPr lang="en-US" smtClean="0"/>
              <a:pPr/>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1520" y="329566"/>
            <a:ext cx="13167360" cy="1371600"/>
          </a:xfrm>
          <a:prstGeom prst="rect">
            <a:avLst/>
          </a:prstGeom>
        </p:spPr>
        <p:txBody>
          <a:bodyPr vert="horz" lIns="130622" tIns="65311" rIns="130622" bIns="6531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31520" y="1920240"/>
            <a:ext cx="13167360" cy="5431156"/>
          </a:xfrm>
          <a:prstGeom prst="rect">
            <a:avLst/>
          </a:prstGeom>
        </p:spPr>
        <p:txBody>
          <a:bodyPr vert="horz" lIns="130622" tIns="65311" rIns="130622" bIns="653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31520" y="7627621"/>
            <a:ext cx="3413760" cy="438150"/>
          </a:xfrm>
          <a:prstGeom prst="rect">
            <a:avLst/>
          </a:prstGeom>
        </p:spPr>
        <p:txBody>
          <a:bodyPr vert="horz" lIns="130622" tIns="65311" rIns="130622" bIns="65311" rtlCol="0" anchor="ctr"/>
          <a:lstStyle>
            <a:lvl1pPr algn="l">
              <a:defRPr sz="1700">
                <a:solidFill>
                  <a:schemeClr val="tx1">
                    <a:tint val="75000"/>
                  </a:schemeClr>
                </a:solidFill>
              </a:defRPr>
            </a:lvl1pPr>
          </a:lstStyle>
          <a:p>
            <a:fld id="{FA4F5C4E-A692-4352-9062-BA8777702538}" type="datetimeFigureOut">
              <a:rPr lang="en-US" smtClean="0"/>
              <a:pPr/>
              <a:t>7/24/2015</a:t>
            </a:fld>
            <a:endParaRPr lang="en-US"/>
          </a:p>
        </p:txBody>
      </p:sp>
      <p:sp>
        <p:nvSpPr>
          <p:cNvPr id="5" name="Footer Placeholder 4"/>
          <p:cNvSpPr>
            <a:spLocks noGrp="1"/>
          </p:cNvSpPr>
          <p:nvPr>
            <p:ph type="ftr" sz="quarter" idx="3"/>
          </p:nvPr>
        </p:nvSpPr>
        <p:spPr>
          <a:xfrm>
            <a:off x="4998720" y="7627621"/>
            <a:ext cx="4632960" cy="438150"/>
          </a:xfrm>
          <a:prstGeom prst="rect">
            <a:avLst/>
          </a:prstGeom>
        </p:spPr>
        <p:txBody>
          <a:bodyPr vert="horz" lIns="130622" tIns="65311" rIns="130622" bIns="65311"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85120" y="7627621"/>
            <a:ext cx="3413760" cy="438150"/>
          </a:xfrm>
          <a:prstGeom prst="rect">
            <a:avLst/>
          </a:prstGeom>
        </p:spPr>
        <p:txBody>
          <a:bodyPr vert="horz" lIns="130622" tIns="65311" rIns="130622" bIns="65311" rtlCol="0" anchor="ctr"/>
          <a:lstStyle>
            <a:lvl1pPr algn="r">
              <a:defRPr sz="1700">
                <a:solidFill>
                  <a:schemeClr val="tx1">
                    <a:tint val="75000"/>
                  </a:schemeClr>
                </a:solidFill>
              </a:defRPr>
            </a:lvl1pPr>
          </a:lstStyle>
          <a:p>
            <a:fld id="{B764EA45-F77A-4552-BA28-96B48B8B1F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0622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1306220" rtl="0" eaLnBrk="1" latinLnBrk="0" hangingPunct="1">
        <a:spcBef>
          <a:spcPct val="20000"/>
        </a:spcBef>
        <a:buFont typeface="Arial" pitchFamily="34" charset="0"/>
        <a:buChar char="•"/>
        <a:defRPr sz="4600" kern="1200">
          <a:solidFill>
            <a:schemeClr val="tx1"/>
          </a:solidFill>
          <a:latin typeface="+mn-lt"/>
          <a:ea typeface="+mn-ea"/>
          <a:cs typeface="+mn-cs"/>
        </a:defRPr>
      </a:lvl1pPr>
      <a:lvl2pPr marL="1061304" indent="-408194" algn="l" defTabSz="1306220"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32776" indent="-326555" algn="l" defTabSz="130622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8588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4pPr>
      <a:lvl5pPr marL="293899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5pPr>
      <a:lvl6pPr marL="359210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43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a:t>Preaching </a:t>
            </a:r>
            <a:r>
              <a:rPr lang="en-US" dirty="0"/>
              <a:t>i</a:t>
            </a:r>
            <a:r>
              <a:rPr lang="en-US" dirty="0" smtClean="0"/>
              <a:t>n a </a:t>
            </a:r>
            <a:r>
              <a:rPr lang="en-US" dirty="0"/>
              <a:t>21</a:t>
            </a:r>
            <a:r>
              <a:rPr lang="en-US" baseline="30000" dirty="0"/>
              <a:t>st</a:t>
            </a:r>
            <a:r>
              <a:rPr lang="en-US" dirty="0"/>
              <a:t> Century Context</a:t>
            </a:r>
            <a:br>
              <a:rPr lang="en-US" dirty="0"/>
            </a:br>
            <a:r>
              <a:rPr lang="en-US" dirty="0"/>
              <a:t>(A Pastoral Manifesto)</a:t>
            </a:r>
            <a:endParaRPr lang="en-US" dirty="0"/>
          </a:p>
        </p:txBody>
      </p:sp>
      <p:sp>
        <p:nvSpPr>
          <p:cNvPr id="6" name="Subtitle 5"/>
          <p:cNvSpPr>
            <a:spLocks noGrp="1"/>
          </p:cNvSpPr>
          <p:nvPr>
            <p:ph type="subTitle" idx="1"/>
          </p:nvPr>
        </p:nvSpPr>
        <p:spPr/>
        <p:txBody>
          <a:bodyPr/>
          <a:lstStyle/>
          <a:p>
            <a:endParaRPr lang="en-US" dirty="0" smtClean="0"/>
          </a:p>
          <a:p>
            <a:r>
              <a:rPr lang="en-US" dirty="0" smtClean="0"/>
              <a:t>Danny Akin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honors the truth of Scripture as it was given by the Holy Spirit.  It’s goal is to discovering the </a:t>
            </a:r>
            <a:r>
              <a:rPr lang="en-US" u="sng" dirty="0"/>
              <a:t>God-inspired meaning</a:t>
            </a:r>
            <a:r>
              <a:rPr lang="en-US" dirty="0"/>
              <a:t> through historical-grammatical-theological investigation and interpretation.  By means of engaging and compelling exposition and </a:t>
            </a:r>
            <a:r>
              <a:rPr lang="en-US" dirty="0" smtClean="0"/>
              <a:t>proclamation</a:t>
            </a:r>
            <a:r>
              <a:rPr lang="en-US" dirty="0"/>
              <a:t>, the preacher </a:t>
            </a:r>
            <a:r>
              <a:rPr lang="en-US" u="sng" dirty="0"/>
              <a:t>explains</a:t>
            </a:r>
            <a:r>
              <a:rPr lang="en-US" dirty="0"/>
              <a:t>, </a:t>
            </a:r>
            <a:r>
              <a:rPr lang="en-US" u="sng" dirty="0"/>
              <a:t>illustrates</a:t>
            </a:r>
            <a:r>
              <a:rPr lang="en-US" dirty="0"/>
              <a:t> and </a:t>
            </a:r>
            <a:r>
              <a:rPr lang="en-US" u="sng" dirty="0"/>
              <a:t>______</a:t>
            </a:r>
            <a:r>
              <a:rPr lang="en-US" dirty="0"/>
              <a:t> the meaning of the biblical text in submission to and in the power of the Holy Spirit, </a:t>
            </a:r>
            <a:r>
              <a:rPr lang="en-US" u="sng" dirty="0"/>
              <a:t>_____________</a:t>
            </a:r>
            <a:r>
              <a:rPr lang="en-US" dirty="0"/>
              <a:t> for a verdict of </a:t>
            </a:r>
            <a:r>
              <a:rPr lang="en-US" u="sng" dirty="0"/>
              <a:t>___________</a:t>
            </a:r>
            <a:r>
              <a:rPr lang="en-US" dirty="0"/>
              <a:t>.”</a:t>
            </a:r>
            <a:endParaRPr lang="en-US" dirty="0"/>
          </a:p>
        </p:txBody>
      </p:sp>
    </p:spTree>
    <p:extLst>
      <p:ext uri="{BB962C8B-B14F-4D97-AF65-F5344CB8AC3E}">
        <p14:creationId xmlns:p14="http://schemas.microsoft.com/office/powerpoint/2010/main" val="2119833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honors the truth of Scripture as it was given by the Holy Spirit.  It’s goal is to discovering the </a:t>
            </a:r>
            <a:r>
              <a:rPr lang="en-US" u="sng" dirty="0"/>
              <a:t>God-inspired meaning</a:t>
            </a:r>
            <a:r>
              <a:rPr lang="en-US" dirty="0"/>
              <a:t> through historical-grammatical-theological investigation and interpretation.  By means of engaging and compelling exposition and </a:t>
            </a:r>
            <a:r>
              <a:rPr lang="en-US" dirty="0" smtClean="0"/>
              <a:t>proclamation</a:t>
            </a:r>
            <a:r>
              <a:rPr lang="en-US" dirty="0"/>
              <a:t>, the preacher </a:t>
            </a:r>
            <a:r>
              <a:rPr lang="en-US" u="sng" dirty="0"/>
              <a:t>explains</a:t>
            </a:r>
            <a:r>
              <a:rPr lang="en-US" dirty="0"/>
              <a:t>, </a:t>
            </a:r>
            <a:r>
              <a:rPr lang="en-US" u="sng" dirty="0"/>
              <a:t>illustrates</a:t>
            </a:r>
            <a:r>
              <a:rPr lang="en-US" dirty="0"/>
              <a:t> and </a:t>
            </a:r>
            <a:r>
              <a:rPr lang="en-US" u="sng" dirty="0"/>
              <a:t>applies</a:t>
            </a:r>
            <a:r>
              <a:rPr lang="en-US" dirty="0"/>
              <a:t> the meaning of the biblical text in submission to and in the power of the Holy Spirit, </a:t>
            </a:r>
            <a:r>
              <a:rPr lang="en-US" u="sng" dirty="0"/>
              <a:t>_____________</a:t>
            </a:r>
            <a:r>
              <a:rPr lang="en-US" dirty="0"/>
              <a:t> for a verdict of </a:t>
            </a:r>
            <a:r>
              <a:rPr lang="en-US" u="sng" dirty="0"/>
              <a:t>___________</a:t>
            </a:r>
            <a:r>
              <a:rPr lang="en-US" dirty="0"/>
              <a:t>.”</a:t>
            </a:r>
            <a:endParaRPr lang="en-US" dirty="0"/>
          </a:p>
        </p:txBody>
      </p:sp>
    </p:spTree>
    <p:extLst>
      <p:ext uri="{BB962C8B-B14F-4D97-AF65-F5344CB8AC3E}">
        <p14:creationId xmlns:p14="http://schemas.microsoft.com/office/powerpoint/2010/main" val="1780908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honors the truth of Scripture as it was given by the Holy Spirit.  It’s goal is to discovering the </a:t>
            </a:r>
            <a:r>
              <a:rPr lang="en-US" u="sng" dirty="0"/>
              <a:t>God-inspired meaning</a:t>
            </a:r>
            <a:r>
              <a:rPr lang="en-US" dirty="0"/>
              <a:t> through historical-grammatical-theological investigation and interpretation.  By means of engaging and compelling exposition and </a:t>
            </a:r>
            <a:r>
              <a:rPr lang="en-US" dirty="0" smtClean="0"/>
              <a:t>proclamation</a:t>
            </a:r>
            <a:r>
              <a:rPr lang="en-US" dirty="0"/>
              <a:t>, the preacher </a:t>
            </a:r>
            <a:r>
              <a:rPr lang="en-US" u="sng" dirty="0"/>
              <a:t>explains</a:t>
            </a:r>
            <a:r>
              <a:rPr lang="en-US" dirty="0"/>
              <a:t>, </a:t>
            </a:r>
            <a:r>
              <a:rPr lang="en-US" u="sng" dirty="0"/>
              <a:t>illustrates</a:t>
            </a:r>
            <a:r>
              <a:rPr lang="en-US" dirty="0"/>
              <a:t> and </a:t>
            </a:r>
            <a:r>
              <a:rPr lang="en-US" u="sng" dirty="0"/>
              <a:t>applies</a:t>
            </a:r>
            <a:r>
              <a:rPr lang="en-US" dirty="0"/>
              <a:t> the meaning of the biblical text in submission to and in the power of the Holy Spirit, </a:t>
            </a:r>
            <a:r>
              <a:rPr lang="en-US" u="sng" dirty="0"/>
              <a:t>preaching Christ</a:t>
            </a:r>
            <a:r>
              <a:rPr lang="en-US" dirty="0"/>
              <a:t> for a verdict </a:t>
            </a:r>
            <a:r>
              <a:rPr lang="en-US" dirty="0"/>
              <a:t>of </a:t>
            </a:r>
            <a:r>
              <a:rPr lang="en-US" u="sng" dirty="0"/>
              <a:t>___________</a:t>
            </a:r>
            <a:r>
              <a:rPr lang="en-US" dirty="0"/>
              <a:t>.”</a:t>
            </a:r>
            <a:endParaRPr lang="en-US" dirty="0"/>
          </a:p>
        </p:txBody>
      </p:sp>
    </p:spTree>
    <p:extLst>
      <p:ext uri="{BB962C8B-B14F-4D97-AF65-F5344CB8AC3E}">
        <p14:creationId xmlns:p14="http://schemas.microsoft.com/office/powerpoint/2010/main" val="2477227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honors the truth of Scripture as it was given by the Holy Spirit.  It’s goal is to discovering the </a:t>
            </a:r>
            <a:r>
              <a:rPr lang="en-US" u="sng" dirty="0"/>
              <a:t>God-inspired meaning</a:t>
            </a:r>
            <a:r>
              <a:rPr lang="en-US" dirty="0"/>
              <a:t> through historical-grammatical-theological investigation and interpretation.  By means of engaging and compelling exposition and </a:t>
            </a:r>
            <a:r>
              <a:rPr lang="en-US" dirty="0" smtClean="0"/>
              <a:t>proclamation</a:t>
            </a:r>
            <a:r>
              <a:rPr lang="en-US" dirty="0"/>
              <a:t>, the preacher </a:t>
            </a:r>
            <a:r>
              <a:rPr lang="en-US" u="sng" dirty="0"/>
              <a:t>explains</a:t>
            </a:r>
            <a:r>
              <a:rPr lang="en-US" dirty="0"/>
              <a:t>, </a:t>
            </a:r>
            <a:r>
              <a:rPr lang="en-US" u="sng" dirty="0"/>
              <a:t>illustrates</a:t>
            </a:r>
            <a:r>
              <a:rPr lang="en-US" dirty="0"/>
              <a:t> and </a:t>
            </a:r>
            <a:r>
              <a:rPr lang="en-US" u="sng" dirty="0"/>
              <a:t>applies</a:t>
            </a:r>
            <a:r>
              <a:rPr lang="en-US" dirty="0"/>
              <a:t> the meaning of the biblical text in submission to and in the power of the Holy Spirit, </a:t>
            </a:r>
            <a:r>
              <a:rPr lang="en-US" u="sng" dirty="0"/>
              <a:t>preaching Christ</a:t>
            </a:r>
            <a:r>
              <a:rPr lang="en-US" dirty="0"/>
              <a:t> for a verdict of </a:t>
            </a:r>
            <a:r>
              <a:rPr lang="en-US" u="sng" dirty="0"/>
              <a:t>changed lives</a:t>
            </a:r>
            <a:r>
              <a:rPr lang="en-US" dirty="0"/>
              <a:t>.”</a:t>
            </a:r>
            <a:endParaRPr lang="en-US" dirty="0" smtClean="0"/>
          </a:p>
        </p:txBody>
      </p:sp>
    </p:spTree>
    <p:extLst>
      <p:ext uri="{BB962C8B-B14F-4D97-AF65-F5344CB8AC3E}">
        <p14:creationId xmlns:p14="http://schemas.microsoft.com/office/powerpoint/2010/main" val="2153893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Tree>
    <p:extLst>
      <p:ext uri="{BB962C8B-B14F-4D97-AF65-F5344CB8AC3E}">
        <p14:creationId xmlns:p14="http://schemas.microsoft.com/office/powerpoint/2010/main" val="1231050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smtClean="0"/>
              <a:t>_______ _______</a:t>
            </a:r>
            <a:r>
              <a:rPr lang="en-US" dirty="0" smtClean="0"/>
              <a:t> </a:t>
            </a:r>
            <a:r>
              <a:rPr lang="en-US" dirty="0"/>
              <a:t>for my life and for my preaching ministry</a:t>
            </a:r>
            <a:r>
              <a:rPr lang="en-US" dirty="0" smtClean="0"/>
              <a:t>.</a:t>
            </a:r>
          </a:p>
          <a:p>
            <a:pPr marL="914400" lvl="1" indent="0">
              <a:buNone/>
            </a:pPr>
            <a:endParaRPr lang="en-US" sz="1900" dirty="0" smtClean="0"/>
          </a:p>
        </p:txBody>
      </p:sp>
    </p:spTree>
    <p:extLst>
      <p:ext uri="{BB962C8B-B14F-4D97-AF65-F5344CB8AC3E}">
        <p14:creationId xmlns:p14="http://schemas.microsoft.com/office/powerpoint/2010/main" val="729490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a:t>ultimate authority</a:t>
            </a:r>
            <a:r>
              <a:rPr lang="en-US" dirty="0"/>
              <a:t> for my life and for my preaching ministry</a:t>
            </a:r>
            <a:r>
              <a:rPr lang="en-US" dirty="0" smtClean="0"/>
              <a:t>.</a:t>
            </a:r>
          </a:p>
          <a:p>
            <a:pPr marL="914400" lvl="1" indent="0">
              <a:buNone/>
            </a:pPr>
            <a:endParaRPr lang="en-US" sz="1900" dirty="0" smtClean="0"/>
          </a:p>
        </p:txBody>
      </p:sp>
    </p:spTree>
    <p:extLst>
      <p:ext uri="{BB962C8B-B14F-4D97-AF65-F5344CB8AC3E}">
        <p14:creationId xmlns:p14="http://schemas.microsoft.com/office/powerpoint/2010/main" val="1381475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a:t>ultimate authority</a:t>
            </a:r>
            <a:r>
              <a:rPr lang="en-US" dirty="0"/>
              <a:t> for my life and for my preaching ministry</a:t>
            </a:r>
            <a:r>
              <a:rPr lang="en-US" dirty="0" smtClean="0"/>
              <a:t>.</a:t>
            </a:r>
          </a:p>
          <a:p>
            <a:pPr marL="914400" lvl="1" indent="0">
              <a:buNone/>
            </a:pPr>
            <a:endParaRPr lang="en-US" sz="1900" dirty="0" smtClean="0"/>
          </a:p>
          <a:p>
            <a:pPr marL="1828800" lvl="1" indent="-742950">
              <a:buFont typeface="+mj-lt"/>
              <a:buAutoNum type="alphaLcParenR"/>
            </a:pPr>
            <a:r>
              <a:rPr lang="en-US" sz="3900" u="sng" dirty="0" smtClean="0"/>
              <a:t>______</a:t>
            </a:r>
            <a:r>
              <a:rPr lang="en-US" sz="3900" dirty="0" smtClean="0"/>
              <a:t> – I live the way I do because I think…</a:t>
            </a:r>
          </a:p>
          <a:p>
            <a:pPr marL="1828800" lvl="1" indent="-742950">
              <a:buFont typeface="+mj-lt"/>
              <a:buAutoNum type="alphaLcParenR"/>
            </a:pPr>
            <a:r>
              <a:rPr lang="en-US" sz="3900" u="sng" dirty="0" smtClean="0"/>
              <a:t>_________</a:t>
            </a:r>
            <a:r>
              <a:rPr lang="en-US" sz="3900" dirty="0" smtClean="0"/>
              <a:t> – I live the way I do because I feel…</a:t>
            </a:r>
          </a:p>
          <a:p>
            <a:pPr marL="1828800" lvl="1" indent="-742950">
              <a:buFont typeface="+mj-lt"/>
              <a:buAutoNum type="alphaLcParenR"/>
            </a:pPr>
            <a:r>
              <a:rPr lang="en-US" sz="3900" u="sng" dirty="0" smtClean="0"/>
              <a:t>_______</a:t>
            </a:r>
            <a:r>
              <a:rPr lang="en-US" sz="3900" dirty="0" smtClean="0"/>
              <a:t> – I live the way I do because we have always…</a:t>
            </a:r>
          </a:p>
          <a:p>
            <a:pPr marL="1828800" lvl="1" indent="-742950">
              <a:buFont typeface="+mj-lt"/>
              <a:buAutoNum type="alphaLcParenR"/>
            </a:pPr>
            <a:r>
              <a:rPr lang="en-US" sz="3900" u="sng" dirty="0" smtClean="0"/>
              <a:t>________</a:t>
            </a:r>
            <a:r>
              <a:rPr lang="en-US" sz="3900" dirty="0" smtClean="0"/>
              <a:t> – I live the way I do because God’s Word says so.</a:t>
            </a:r>
            <a:endParaRPr lang="en-US" sz="3900" dirty="0"/>
          </a:p>
        </p:txBody>
      </p:sp>
    </p:spTree>
    <p:extLst>
      <p:ext uri="{BB962C8B-B14F-4D97-AF65-F5344CB8AC3E}">
        <p14:creationId xmlns:p14="http://schemas.microsoft.com/office/powerpoint/2010/main" val="3715745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a:t>ultimate authority</a:t>
            </a:r>
            <a:r>
              <a:rPr lang="en-US" dirty="0"/>
              <a:t> for my life and for my preaching ministry</a:t>
            </a:r>
            <a:r>
              <a:rPr lang="en-US" dirty="0" smtClean="0"/>
              <a:t>.</a:t>
            </a:r>
          </a:p>
          <a:p>
            <a:pPr marL="914400" lvl="1" indent="0">
              <a:buNone/>
            </a:pPr>
            <a:endParaRPr lang="en-US" sz="1900" dirty="0" smtClean="0"/>
          </a:p>
          <a:p>
            <a:pPr marL="1828800" lvl="1" indent="-742950">
              <a:buFont typeface="+mj-lt"/>
              <a:buAutoNum type="alphaLcParenR"/>
            </a:pPr>
            <a:r>
              <a:rPr lang="en-US" sz="3900" u="sng" dirty="0" smtClean="0"/>
              <a:t>Reason</a:t>
            </a:r>
            <a:r>
              <a:rPr lang="en-US" sz="3900" dirty="0" smtClean="0"/>
              <a:t> – I live the way I do because I think…</a:t>
            </a:r>
          </a:p>
          <a:p>
            <a:pPr marL="1828800" lvl="1" indent="-742950">
              <a:buFont typeface="+mj-lt"/>
              <a:buAutoNum type="alphaLcParenR"/>
            </a:pPr>
            <a:r>
              <a:rPr lang="en-US" sz="3900" u="sng" dirty="0"/>
              <a:t>_________</a:t>
            </a:r>
            <a:r>
              <a:rPr lang="en-US" sz="3900" dirty="0"/>
              <a:t> – I live the way I do because I feel…</a:t>
            </a:r>
          </a:p>
          <a:p>
            <a:pPr marL="1828800" lvl="1" indent="-742950">
              <a:buFont typeface="+mj-lt"/>
              <a:buAutoNum type="alphaLcParenR"/>
            </a:pPr>
            <a:r>
              <a:rPr lang="en-US" sz="3900" u="sng" dirty="0"/>
              <a:t>_______</a:t>
            </a:r>
            <a:r>
              <a:rPr lang="en-US" sz="3900" dirty="0"/>
              <a:t> – I live the way I do because we have always…</a:t>
            </a:r>
          </a:p>
          <a:p>
            <a:pPr marL="1828800" lvl="1" indent="-742950">
              <a:buFont typeface="+mj-lt"/>
              <a:buAutoNum type="alphaLcParenR"/>
            </a:pPr>
            <a:r>
              <a:rPr lang="en-US" sz="3900" u="sng" dirty="0"/>
              <a:t>________</a:t>
            </a:r>
            <a:r>
              <a:rPr lang="en-US" sz="3900" dirty="0"/>
              <a:t> – I live the way I do because God’s Word says so.</a:t>
            </a:r>
            <a:endParaRPr lang="en-US" sz="3900" dirty="0"/>
          </a:p>
        </p:txBody>
      </p:sp>
    </p:spTree>
    <p:extLst>
      <p:ext uri="{BB962C8B-B14F-4D97-AF65-F5344CB8AC3E}">
        <p14:creationId xmlns:p14="http://schemas.microsoft.com/office/powerpoint/2010/main" val="2451590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a:t>ultimate authority</a:t>
            </a:r>
            <a:r>
              <a:rPr lang="en-US" dirty="0"/>
              <a:t> for my life and for my preaching ministry</a:t>
            </a:r>
            <a:r>
              <a:rPr lang="en-US" dirty="0" smtClean="0"/>
              <a:t>.</a:t>
            </a:r>
          </a:p>
          <a:p>
            <a:pPr marL="914400" lvl="1" indent="0">
              <a:buNone/>
            </a:pPr>
            <a:endParaRPr lang="en-US" sz="1900" dirty="0" smtClean="0"/>
          </a:p>
          <a:p>
            <a:pPr marL="1828800" lvl="1" indent="-742950">
              <a:buFont typeface="+mj-lt"/>
              <a:buAutoNum type="alphaLcParenR"/>
            </a:pPr>
            <a:r>
              <a:rPr lang="en-US" sz="3900" u="sng" dirty="0" smtClean="0"/>
              <a:t>Reason</a:t>
            </a:r>
            <a:r>
              <a:rPr lang="en-US" sz="3900" dirty="0" smtClean="0"/>
              <a:t> – I live the way I do because I think…</a:t>
            </a:r>
          </a:p>
          <a:p>
            <a:pPr marL="1828800" lvl="1" indent="-742950">
              <a:buFont typeface="+mj-lt"/>
              <a:buAutoNum type="alphaLcParenR"/>
            </a:pPr>
            <a:r>
              <a:rPr lang="en-US" sz="3900" u="sng" dirty="0" smtClean="0"/>
              <a:t>Experience</a:t>
            </a:r>
            <a:r>
              <a:rPr lang="en-US" sz="3900" dirty="0" smtClean="0"/>
              <a:t> – I live the way I do because I feel…</a:t>
            </a:r>
          </a:p>
          <a:p>
            <a:pPr marL="1828800" lvl="1" indent="-742950">
              <a:buFont typeface="+mj-lt"/>
              <a:buAutoNum type="alphaLcParenR"/>
            </a:pPr>
            <a:r>
              <a:rPr lang="en-US" sz="3900" u="sng" dirty="0"/>
              <a:t>_______</a:t>
            </a:r>
            <a:r>
              <a:rPr lang="en-US" sz="3900" dirty="0"/>
              <a:t> – I live the way I do because we have always…</a:t>
            </a:r>
          </a:p>
          <a:p>
            <a:pPr marL="1828800" lvl="1" indent="-742950">
              <a:buFont typeface="+mj-lt"/>
              <a:buAutoNum type="alphaLcParenR"/>
            </a:pPr>
            <a:r>
              <a:rPr lang="en-US" sz="3900" u="sng" dirty="0"/>
              <a:t>________</a:t>
            </a:r>
            <a:r>
              <a:rPr lang="en-US" sz="3900" dirty="0"/>
              <a:t> – I live the way I do because God’s Word says so.</a:t>
            </a:r>
            <a:endParaRPr lang="en-US" sz="3900" dirty="0"/>
          </a:p>
        </p:txBody>
      </p:sp>
    </p:spTree>
    <p:extLst>
      <p:ext uri="{BB962C8B-B14F-4D97-AF65-F5344CB8AC3E}">
        <p14:creationId xmlns:p14="http://schemas.microsoft.com/office/powerpoint/2010/main" val="251413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Tree>
    <p:extLst>
      <p:ext uri="{BB962C8B-B14F-4D97-AF65-F5344CB8AC3E}">
        <p14:creationId xmlns:p14="http://schemas.microsoft.com/office/powerpoint/2010/main" val="1547355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a:t>ultimate authority</a:t>
            </a:r>
            <a:r>
              <a:rPr lang="en-US" dirty="0"/>
              <a:t> for my life and for my preaching ministry</a:t>
            </a:r>
            <a:r>
              <a:rPr lang="en-US" dirty="0" smtClean="0"/>
              <a:t>.</a:t>
            </a:r>
          </a:p>
          <a:p>
            <a:pPr marL="914400" lvl="1" indent="0">
              <a:buNone/>
            </a:pPr>
            <a:endParaRPr lang="en-US" sz="1900" dirty="0" smtClean="0"/>
          </a:p>
          <a:p>
            <a:pPr marL="1828800" lvl="1" indent="-742950">
              <a:buFont typeface="+mj-lt"/>
              <a:buAutoNum type="alphaLcParenR"/>
            </a:pPr>
            <a:r>
              <a:rPr lang="en-US" sz="3900" u="sng" dirty="0" smtClean="0"/>
              <a:t>Reason</a:t>
            </a:r>
            <a:r>
              <a:rPr lang="en-US" sz="3900" dirty="0" smtClean="0"/>
              <a:t> – I live the way I do because I think…</a:t>
            </a:r>
          </a:p>
          <a:p>
            <a:pPr marL="1828800" lvl="1" indent="-742950">
              <a:buFont typeface="+mj-lt"/>
              <a:buAutoNum type="alphaLcParenR"/>
            </a:pPr>
            <a:r>
              <a:rPr lang="en-US" sz="3900" u="sng" dirty="0" smtClean="0"/>
              <a:t>Experience</a:t>
            </a:r>
            <a:r>
              <a:rPr lang="en-US" sz="3900" dirty="0" smtClean="0"/>
              <a:t> – I live the way I do because I feel…</a:t>
            </a:r>
          </a:p>
          <a:p>
            <a:pPr marL="1828800" lvl="1" indent="-742950">
              <a:buFont typeface="+mj-lt"/>
              <a:buAutoNum type="alphaLcParenR"/>
            </a:pPr>
            <a:r>
              <a:rPr lang="en-US" sz="3900" u="sng" dirty="0" smtClean="0"/>
              <a:t>Tradition</a:t>
            </a:r>
            <a:r>
              <a:rPr lang="en-US" sz="3900" dirty="0" smtClean="0"/>
              <a:t> – I live the way I do because we have always…</a:t>
            </a:r>
          </a:p>
          <a:p>
            <a:pPr marL="1828800" lvl="1" indent="-742950">
              <a:buFont typeface="+mj-lt"/>
              <a:buAutoNum type="alphaLcParenR"/>
            </a:pPr>
            <a:r>
              <a:rPr lang="en-US" sz="3900" u="sng" dirty="0"/>
              <a:t>________</a:t>
            </a:r>
            <a:r>
              <a:rPr lang="en-US" sz="3900" dirty="0"/>
              <a:t> – I live the way I do because God’s Word says so.</a:t>
            </a:r>
            <a:endParaRPr lang="en-US" sz="3900" dirty="0"/>
          </a:p>
        </p:txBody>
      </p:sp>
    </p:spTree>
    <p:extLst>
      <p:ext uri="{BB962C8B-B14F-4D97-AF65-F5344CB8AC3E}">
        <p14:creationId xmlns:p14="http://schemas.microsoft.com/office/powerpoint/2010/main" val="4017286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81200"/>
            <a:ext cx="13167360" cy="5431156"/>
          </a:xfrm>
        </p:spPr>
        <p:txBody>
          <a:bodyPr>
            <a:normAutofit fontScale="92500" lnSpcReduction="10000"/>
          </a:bodyPr>
          <a:lstStyle/>
          <a:p>
            <a:pPr marL="914400" indent="-914400">
              <a:buNone/>
            </a:pPr>
            <a:r>
              <a:rPr lang="en-US" dirty="0"/>
              <a:t>1) </a:t>
            </a:r>
            <a:r>
              <a:rPr lang="en-US" dirty="0" smtClean="0"/>
              <a:t>	I </a:t>
            </a:r>
            <a:r>
              <a:rPr lang="en-US" dirty="0"/>
              <a:t>will have a firm conviction concerning the </a:t>
            </a:r>
            <a:r>
              <a:rPr lang="en-US" u="sng" dirty="0"/>
              <a:t>ultimate authority</a:t>
            </a:r>
            <a:r>
              <a:rPr lang="en-US" dirty="0"/>
              <a:t> for my life and for my preaching ministry</a:t>
            </a:r>
            <a:r>
              <a:rPr lang="en-US" dirty="0" smtClean="0"/>
              <a:t>.</a:t>
            </a:r>
          </a:p>
          <a:p>
            <a:pPr marL="914400" lvl="1" indent="0">
              <a:buNone/>
            </a:pPr>
            <a:endParaRPr lang="en-US" sz="1900" dirty="0" smtClean="0"/>
          </a:p>
          <a:p>
            <a:pPr marL="1828800" lvl="1" indent="-742950">
              <a:buFont typeface="+mj-lt"/>
              <a:buAutoNum type="alphaLcParenR"/>
            </a:pPr>
            <a:r>
              <a:rPr lang="en-US" sz="3900" u="sng" dirty="0" smtClean="0"/>
              <a:t>Reason</a:t>
            </a:r>
            <a:r>
              <a:rPr lang="en-US" sz="3900" dirty="0" smtClean="0"/>
              <a:t> – I live the way I do because I think…</a:t>
            </a:r>
          </a:p>
          <a:p>
            <a:pPr marL="1828800" lvl="1" indent="-742950">
              <a:buFont typeface="+mj-lt"/>
              <a:buAutoNum type="alphaLcParenR"/>
            </a:pPr>
            <a:r>
              <a:rPr lang="en-US" sz="3900" u="sng" dirty="0" smtClean="0"/>
              <a:t>Experience</a:t>
            </a:r>
            <a:r>
              <a:rPr lang="en-US" sz="3900" dirty="0" smtClean="0"/>
              <a:t> – I live the way I do because I feel…</a:t>
            </a:r>
          </a:p>
          <a:p>
            <a:pPr marL="1828800" lvl="1" indent="-742950">
              <a:buFont typeface="+mj-lt"/>
              <a:buAutoNum type="alphaLcParenR"/>
            </a:pPr>
            <a:r>
              <a:rPr lang="en-US" sz="3900" u="sng" dirty="0" smtClean="0"/>
              <a:t>Tradition</a:t>
            </a:r>
            <a:r>
              <a:rPr lang="en-US" sz="3900" dirty="0" smtClean="0"/>
              <a:t> – I live the way I do because we have always…</a:t>
            </a:r>
          </a:p>
          <a:p>
            <a:pPr marL="1828800" lvl="1" indent="-742950">
              <a:buFont typeface="+mj-lt"/>
              <a:buAutoNum type="alphaLcParenR"/>
            </a:pPr>
            <a:r>
              <a:rPr lang="en-US" sz="3900" u="sng" dirty="0" smtClean="0"/>
              <a:t>Revelation</a:t>
            </a:r>
            <a:r>
              <a:rPr lang="en-US" sz="3900" dirty="0" smtClean="0"/>
              <a:t> – I live the way I do because God’s Word says so.</a:t>
            </a:r>
            <a:endParaRPr lang="en-US" sz="3900" dirty="0"/>
          </a:p>
        </p:txBody>
      </p:sp>
    </p:spTree>
    <p:extLst>
      <p:ext uri="{BB962C8B-B14F-4D97-AF65-F5344CB8AC3E}">
        <p14:creationId xmlns:p14="http://schemas.microsoft.com/office/powerpoint/2010/main" val="1071121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p:txBody>
          <a:bodyPr>
            <a:normAutofit/>
          </a:bodyPr>
          <a:lstStyle/>
          <a:p>
            <a:pPr marL="914400" indent="-914400">
              <a:buNone/>
            </a:pPr>
            <a:r>
              <a:rPr lang="en-US" sz="4300" dirty="0"/>
              <a:t>2) </a:t>
            </a:r>
            <a:r>
              <a:rPr lang="en-US" sz="4300" dirty="0" smtClean="0"/>
              <a:t>	I </a:t>
            </a:r>
            <a:r>
              <a:rPr lang="en-US" sz="4300" dirty="0"/>
              <a:t>have settled the issue of the Bible’s full and complete </a:t>
            </a:r>
            <a:r>
              <a:rPr lang="en-US" sz="4300" u="sng" dirty="0" smtClean="0"/>
              <a:t>_______</a:t>
            </a:r>
            <a:r>
              <a:rPr lang="en-US" sz="4300" dirty="0" smtClean="0"/>
              <a:t>, </a:t>
            </a:r>
            <a:r>
              <a:rPr lang="en-US" sz="4300" u="sng" dirty="0" smtClean="0"/>
              <a:t>________</a:t>
            </a:r>
            <a:r>
              <a:rPr lang="en-US" sz="4300" dirty="0" smtClean="0"/>
              <a:t> </a:t>
            </a:r>
            <a:r>
              <a:rPr lang="en-US" sz="4300" dirty="0"/>
              <a:t>and </a:t>
            </a:r>
            <a:r>
              <a:rPr lang="en-US" sz="4300" u="sng" dirty="0" smtClean="0"/>
              <a:t>_________</a:t>
            </a:r>
            <a:r>
              <a:rPr lang="en-US" sz="4300" dirty="0" smtClean="0"/>
              <a:t> </a:t>
            </a:r>
            <a:r>
              <a:rPr lang="en-US" sz="4300" dirty="0"/>
              <a:t>in my heart and mind.</a:t>
            </a:r>
          </a:p>
          <a:p>
            <a:endParaRPr lang="en-US" dirty="0"/>
          </a:p>
        </p:txBody>
      </p:sp>
    </p:spTree>
    <p:extLst>
      <p:ext uri="{BB962C8B-B14F-4D97-AF65-F5344CB8AC3E}">
        <p14:creationId xmlns:p14="http://schemas.microsoft.com/office/powerpoint/2010/main" val="3063121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p:txBody>
          <a:bodyPr>
            <a:normAutofit/>
          </a:bodyPr>
          <a:lstStyle/>
          <a:p>
            <a:pPr marL="914400" indent="-914400">
              <a:buNone/>
            </a:pPr>
            <a:r>
              <a:rPr lang="en-US" sz="4300" dirty="0"/>
              <a:t>2) </a:t>
            </a:r>
            <a:r>
              <a:rPr lang="en-US" sz="4300" dirty="0" smtClean="0"/>
              <a:t>	I </a:t>
            </a:r>
            <a:r>
              <a:rPr lang="en-US" sz="4300" dirty="0"/>
              <a:t>have settled the issue of the Bible’s full and complete </a:t>
            </a:r>
            <a:r>
              <a:rPr lang="en-US" sz="4300" u="sng" dirty="0"/>
              <a:t>inerrancy</a:t>
            </a:r>
            <a:r>
              <a:rPr lang="en-US" sz="4300" dirty="0"/>
              <a:t>, </a:t>
            </a:r>
            <a:r>
              <a:rPr lang="en-US" sz="4300" u="sng" dirty="0"/>
              <a:t>________</a:t>
            </a:r>
            <a:r>
              <a:rPr lang="en-US" sz="4300" dirty="0"/>
              <a:t> and </a:t>
            </a:r>
            <a:r>
              <a:rPr lang="en-US" sz="4300" u="sng" dirty="0"/>
              <a:t>_________</a:t>
            </a:r>
            <a:r>
              <a:rPr lang="en-US" sz="4300" dirty="0"/>
              <a:t> in my heart and mind.</a:t>
            </a:r>
            <a:endParaRPr lang="en-US" dirty="0"/>
          </a:p>
        </p:txBody>
      </p:sp>
    </p:spTree>
    <p:extLst>
      <p:ext uri="{BB962C8B-B14F-4D97-AF65-F5344CB8AC3E}">
        <p14:creationId xmlns:p14="http://schemas.microsoft.com/office/powerpoint/2010/main" val="1777776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p:txBody>
          <a:bodyPr>
            <a:normAutofit/>
          </a:bodyPr>
          <a:lstStyle/>
          <a:p>
            <a:pPr marL="914400" indent="-914400">
              <a:buNone/>
            </a:pPr>
            <a:r>
              <a:rPr lang="en-US" sz="4300" dirty="0"/>
              <a:t>2) </a:t>
            </a:r>
            <a:r>
              <a:rPr lang="en-US" sz="4300" dirty="0" smtClean="0"/>
              <a:t>	I </a:t>
            </a:r>
            <a:r>
              <a:rPr lang="en-US" sz="4300" dirty="0"/>
              <a:t>have settled the issue of the Bible’s full and complete </a:t>
            </a:r>
            <a:r>
              <a:rPr lang="en-US" sz="4300" u="sng" dirty="0"/>
              <a:t>inerrancy</a:t>
            </a:r>
            <a:r>
              <a:rPr lang="en-US" sz="4300" dirty="0"/>
              <a:t>, </a:t>
            </a:r>
            <a:r>
              <a:rPr lang="en-US" sz="4300" u="sng" dirty="0"/>
              <a:t>infallibility</a:t>
            </a:r>
            <a:r>
              <a:rPr lang="en-US" sz="4300" dirty="0"/>
              <a:t> and </a:t>
            </a:r>
            <a:r>
              <a:rPr lang="en-US" sz="4300" u="sng" dirty="0"/>
              <a:t>_________</a:t>
            </a:r>
            <a:r>
              <a:rPr lang="en-US" sz="4300" dirty="0"/>
              <a:t> in my heart and mind.</a:t>
            </a:r>
            <a:endParaRPr lang="en-US" sz="4400" dirty="0"/>
          </a:p>
          <a:p>
            <a:pPr marL="0" indent="0">
              <a:buNone/>
            </a:pPr>
            <a:endParaRPr lang="en-US" dirty="0"/>
          </a:p>
        </p:txBody>
      </p:sp>
    </p:spTree>
    <p:extLst>
      <p:ext uri="{BB962C8B-B14F-4D97-AF65-F5344CB8AC3E}">
        <p14:creationId xmlns:p14="http://schemas.microsoft.com/office/powerpoint/2010/main" val="521729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p:txBody>
          <a:bodyPr>
            <a:normAutofit/>
          </a:bodyPr>
          <a:lstStyle/>
          <a:p>
            <a:pPr marL="914400" indent="-914400">
              <a:buNone/>
            </a:pPr>
            <a:r>
              <a:rPr lang="en-US" sz="4300" dirty="0"/>
              <a:t>2) </a:t>
            </a:r>
            <a:r>
              <a:rPr lang="en-US" sz="4300" dirty="0" smtClean="0"/>
              <a:t>	I </a:t>
            </a:r>
            <a:r>
              <a:rPr lang="en-US" sz="4300" dirty="0"/>
              <a:t>have settled the issue of the Bible’s full and complete </a:t>
            </a:r>
            <a:r>
              <a:rPr lang="en-US" sz="4300" u="sng" dirty="0"/>
              <a:t>inerrancy</a:t>
            </a:r>
            <a:r>
              <a:rPr lang="en-US" sz="4300" dirty="0"/>
              <a:t>, </a:t>
            </a:r>
            <a:r>
              <a:rPr lang="en-US" sz="4300" u="sng" dirty="0"/>
              <a:t>infallibility</a:t>
            </a:r>
            <a:r>
              <a:rPr lang="en-US" sz="4300" dirty="0"/>
              <a:t> and </a:t>
            </a:r>
            <a:r>
              <a:rPr lang="en-US" sz="4300" u="sng" dirty="0"/>
              <a:t>sufficiency</a:t>
            </a:r>
            <a:r>
              <a:rPr lang="en-US" sz="4300" dirty="0"/>
              <a:t> in my heart and mind.</a:t>
            </a:r>
          </a:p>
          <a:p>
            <a:endParaRPr lang="en-US" dirty="0"/>
          </a:p>
        </p:txBody>
      </p:sp>
    </p:spTree>
    <p:extLst>
      <p:ext uri="{BB962C8B-B14F-4D97-AF65-F5344CB8AC3E}">
        <p14:creationId xmlns:p14="http://schemas.microsoft.com/office/powerpoint/2010/main" val="562614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AutoNum type="arabicParenR" startAt="3"/>
            </a:pPr>
            <a:r>
              <a:rPr lang="en-US" sz="4300" dirty="0" smtClean="0"/>
              <a:t>I </a:t>
            </a:r>
            <a:r>
              <a:rPr lang="en-US" sz="4300" dirty="0"/>
              <a:t>will preach in such a way that I help my people develop a </a:t>
            </a:r>
            <a:r>
              <a:rPr lang="en-US" sz="4300" u="sng" dirty="0" smtClean="0"/>
              <a:t>__________________________</a:t>
            </a:r>
            <a:r>
              <a:rPr lang="en-US" sz="4300" dirty="0" smtClean="0"/>
              <a:t> </a:t>
            </a:r>
            <a:r>
              <a:rPr lang="en-US" sz="4300" dirty="0"/>
              <a:t>way of thinking and living</a:t>
            </a:r>
            <a:r>
              <a:rPr lang="en-US" sz="4300" dirty="0" smtClean="0"/>
              <a:t>.</a:t>
            </a:r>
          </a:p>
          <a:p>
            <a:pPr marL="0" indent="0">
              <a:buNone/>
            </a:pPr>
            <a:endParaRPr lang="en-US" sz="1800" dirty="0" smtClean="0"/>
          </a:p>
        </p:txBody>
      </p:sp>
    </p:spTree>
    <p:extLst>
      <p:ext uri="{BB962C8B-B14F-4D97-AF65-F5344CB8AC3E}">
        <p14:creationId xmlns:p14="http://schemas.microsoft.com/office/powerpoint/2010/main" val="41474323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AutoNum type="arabicParenR" startAt="3"/>
            </a:pPr>
            <a:r>
              <a:rPr lang="en-US" sz="4300" dirty="0" smtClean="0"/>
              <a:t>I </a:t>
            </a:r>
            <a:r>
              <a:rPr lang="en-US" sz="4300" dirty="0"/>
              <a:t>will preach in such a way that I help my people develop a </a:t>
            </a:r>
            <a:r>
              <a:rPr lang="en-US" sz="4300" u="sng" dirty="0"/>
              <a:t>biblical and Christian worldview</a:t>
            </a:r>
            <a:r>
              <a:rPr lang="en-US" sz="4300" dirty="0"/>
              <a:t> way of thinking and living</a:t>
            </a:r>
            <a:r>
              <a:rPr lang="en-US" sz="4300" dirty="0" smtClean="0"/>
              <a:t>.</a:t>
            </a:r>
          </a:p>
          <a:p>
            <a:pPr marL="0" indent="0">
              <a:buNone/>
            </a:pPr>
            <a:endParaRPr lang="en-US" sz="1800" dirty="0" smtClean="0"/>
          </a:p>
        </p:txBody>
      </p:sp>
    </p:spTree>
    <p:extLst>
      <p:ext uri="{BB962C8B-B14F-4D97-AF65-F5344CB8AC3E}">
        <p14:creationId xmlns:p14="http://schemas.microsoft.com/office/powerpoint/2010/main" val="9860565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AutoNum type="arabicParenR" startAt="3"/>
            </a:pPr>
            <a:r>
              <a:rPr lang="en-US" sz="4300" dirty="0" smtClean="0"/>
              <a:t>I </a:t>
            </a:r>
            <a:r>
              <a:rPr lang="en-US" sz="4300" dirty="0"/>
              <a:t>will preach in such a way that I help my people develop a </a:t>
            </a:r>
            <a:r>
              <a:rPr lang="en-US" sz="4300" u="sng" dirty="0"/>
              <a:t>biblical and Christian worldview</a:t>
            </a:r>
            <a:r>
              <a:rPr lang="en-US" sz="4300" dirty="0"/>
              <a:t> way of thinking and living</a:t>
            </a:r>
            <a:r>
              <a:rPr lang="en-US" sz="4300" dirty="0" smtClean="0"/>
              <a:t>.</a:t>
            </a:r>
          </a:p>
          <a:p>
            <a:pPr marL="0" indent="0">
              <a:buNone/>
            </a:pPr>
            <a:endParaRPr lang="en-US" sz="1800" dirty="0" smtClean="0"/>
          </a:p>
          <a:p>
            <a:pPr lvl="2"/>
            <a:r>
              <a:rPr lang="en-US" sz="3000" b="1" dirty="0" smtClean="0"/>
              <a:t>Piper</a:t>
            </a:r>
            <a:r>
              <a:rPr lang="en-US" sz="3000" dirty="0" smtClean="0"/>
              <a:t>: “It </a:t>
            </a:r>
            <a:r>
              <a:rPr lang="en-US" sz="3000" dirty="0"/>
              <a:t>is not the job of the Christian preacher to give people moral or psychological pep talks about how to get along in the world; someone else can do that … most of our people have no one in the world to tell them, week in and week out, about the supreme beauty and majesty of God</a:t>
            </a:r>
            <a:r>
              <a:rPr lang="en-US" sz="3000" dirty="0" smtClean="0"/>
              <a:t>.”</a:t>
            </a:r>
          </a:p>
          <a:p>
            <a:pPr lvl="1"/>
            <a:endParaRPr lang="en-US" sz="3700" dirty="0"/>
          </a:p>
        </p:txBody>
      </p:sp>
    </p:spTree>
    <p:extLst>
      <p:ext uri="{BB962C8B-B14F-4D97-AF65-F5344CB8AC3E}">
        <p14:creationId xmlns:p14="http://schemas.microsoft.com/office/powerpoint/2010/main" val="3807167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_______________</a:t>
            </a:r>
            <a:r>
              <a:rPr lang="en-US" dirty="0" smtClean="0"/>
              <a:t> </a:t>
            </a:r>
            <a:r>
              <a:rPr lang="en-US" dirty="0"/>
              <a:t>my foundational and normal manner of </a:t>
            </a:r>
            <a:r>
              <a:rPr lang="en-US" dirty="0" smtClean="0"/>
              <a:t>preaching.</a:t>
            </a:r>
          </a:p>
        </p:txBody>
      </p:sp>
    </p:spTree>
    <p:extLst>
      <p:ext uri="{BB962C8B-B14F-4D97-AF65-F5344CB8AC3E}">
        <p14:creationId xmlns:p14="http://schemas.microsoft.com/office/powerpoint/2010/main" val="139167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lstStyle/>
          <a:p>
            <a:r>
              <a:rPr lang="en-US" b="1" dirty="0"/>
              <a:t>A short definition</a:t>
            </a:r>
            <a:r>
              <a:rPr lang="en-US" dirty="0"/>
              <a:t>: “Faithful preaching is </a:t>
            </a:r>
            <a:r>
              <a:rPr lang="en-US" u="sng" dirty="0" smtClean="0"/>
              <a:t>_____ _______</a:t>
            </a:r>
            <a:r>
              <a:rPr lang="en-US" dirty="0" smtClean="0"/>
              <a:t>, </a:t>
            </a:r>
            <a:r>
              <a:rPr lang="en-US" dirty="0"/>
              <a:t>text driven, and Spirit led that transforms lives into the </a:t>
            </a:r>
            <a:r>
              <a:rPr lang="en-US" u="sng" dirty="0" smtClean="0"/>
              <a:t>____________</a:t>
            </a:r>
            <a:r>
              <a:rPr lang="en-US" dirty="0" smtClean="0"/>
              <a:t>.”</a:t>
            </a:r>
          </a:p>
        </p:txBody>
      </p:sp>
    </p:spTree>
    <p:extLst>
      <p:ext uri="{BB962C8B-B14F-4D97-AF65-F5344CB8AC3E}">
        <p14:creationId xmlns:p14="http://schemas.microsoft.com/office/powerpoint/2010/main" val="2084133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a:t>biblical exposition</a:t>
            </a:r>
            <a:r>
              <a:rPr lang="en-US" dirty="0"/>
              <a:t> my foundational and normal manner of </a:t>
            </a:r>
            <a:r>
              <a:rPr lang="en-US" dirty="0" smtClean="0"/>
              <a:t>preaching.</a:t>
            </a:r>
          </a:p>
        </p:txBody>
      </p:sp>
    </p:spTree>
    <p:extLst>
      <p:ext uri="{BB962C8B-B14F-4D97-AF65-F5344CB8AC3E}">
        <p14:creationId xmlns:p14="http://schemas.microsoft.com/office/powerpoint/2010/main" val="17820663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____</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____</a:t>
            </a:r>
            <a:r>
              <a:rPr lang="en-US" sz="3100" dirty="0" smtClean="0"/>
              <a:t> their Bible.</a:t>
            </a:r>
            <a:endParaRPr lang="en-US" sz="2600" dirty="0" smtClean="0"/>
          </a:p>
          <a:p>
            <a:pPr marL="2481910" lvl="3" indent="-742950">
              <a:buFont typeface="+mj-lt"/>
              <a:buAutoNum type="arabicParenR"/>
            </a:pPr>
            <a:r>
              <a:rPr lang="en-US" sz="3100" dirty="0" smtClean="0"/>
              <a:t>It gives </a:t>
            </a:r>
            <a:r>
              <a:rPr lang="en-US" sz="3100" u="sng" dirty="0" smtClean="0"/>
              <a:t>_________</a:t>
            </a:r>
            <a:r>
              <a:rPr lang="en-US" sz="3100" dirty="0" smtClean="0"/>
              <a:t> to preachers and authorizes the message.</a:t>
            </a:r>
            <a:endParaRPr lang="en-US" sz="2600" dirty="0" smtClean="0"/>
          </a:p>
          <a:p>
            <a:pPr marL="2481910" lvl="3" indent="-742950">
              <a:buFont typeface="+mj-lt"/>
              <a:buAutoNum type="arabicParenR"/>
            </a:pPr>
            <a:r>
              <a:rPr lang="en-US" sz="3100" dirty="0" smtClean="0"/>
              <a:t>It meets the need for </a:t>
            </a:r>
            <a:r>
              <a:rPr lang="en-US" sz="3100" u="sng" dirty="0" smtClean="0"/>
              <a:t>________</a:t>
            </a:r>
            <a:r>
              <a:rPr lang="en-US" sz="3100" dirty="0" smtClean="0"/>
              <a:t> without allowing the clamor for </a:t>
            </a:r>
            <a:r>
              <a:rPr lang="en-US" sz="3100" u="sng" dirty="0" smtClean="0"/>
              <a:t>________</a:t>
            </a:r>
            <a:r>
              <a:rPr lang="en-US" sz="3100" dirty="0" smtClean="0"/>
              <a:t> to dictate the message.</a:t>
            </a:r>
            <a:endParaRPr lang="en-US" sz="2600" dirty="0" smtClean="0"/>
          </a:p>
          <a:p>
            <a:pPr marL="2481910" lvl="3" indent="-742950">
              <a:buFont typeface="+mj-lt"/>
              <a:buAutoNum type="arabicParenR"/>
            </a:pPr>
            <a:r>
              <a:rPr lang="en-US" sz="3100" dirty="0" smtClean="0"/>
              <a:t>It forces the preacher to handle the </a:t>
            </a:r>
            <a:r>
              <a:rPr lang="en-US" sz="3100" u="sng" dirty="0" smtClean="0"/>
              <a:t>_____</a:t>
            </a:r>
            <a:r>
              <a:rPr lang="en-US" sz="3100" dirty="0" smtClean="0"/>
              <a:t> passages.</a:t>
            </a:r>
            <a:endParaRPr lang="en-US" sz="2600" dirty="0" smtClean="0"/>
          </a:p>
          <a:p>
            <a:pPr marL="2481910" lvl="3" indent="-742950">
              <a:buFont typeface="+mj-lt"/>
              <a:buAutoNum type="arabicParenR"/>
            </a:pPr>
            <a:r>
              <a:rPr lang="en-US" sz="3100" dirty="0" smtClean="0"/>
              <a:t>It enables the preacher to most systematically expound the </a:t>
            </a:r>
            <a:br>
              <a:rPr lang="en-US" sz="3100" dirty="0" smtClean="0"/>
            </a:br>
            <a:r>
              <a:rPr lang="en-US" sz="3100" u="sng" dirty="0" smtClean="0"/>
              <a:t>____________</a:t>
            </a:r>
            <a:r>
              <a:rPr lang="en-US" sz="3100" dirty="0" smtClean="0"/>
              <a:t> of God if sufficient chunks are handled.</a:t>
            </a:r>
            <a:endParaRPr lang="en-US" sz="6500" dirty="0"/>
          </a:p>
        </p:txBody>
      </p:sp>
    </p:spTree>
    <p:extLst>
      <p:ext uri="{BB962C8B-B14F-4D97-AF65-F5344CB8AC3E}">
        <p14:creationId xmlns:p14="http://schemas.microsoft.com/office/powerpoint/2010/main" val="6385905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a:t>It teaches people how to </a:t>
            </a:r>
            <a:r>
              <a:rPr lang="en-US" sz="3100" u="sng" dirty="0"/>
              <a:t>____</a:t>
            </a:r>
            <a:r>
              <a:rPr lang="en-US" sz="3100" dirty="0"/>
              <a:t> their Bible.</a:t>
            </a:r>
            <a:endParaRPr lang="en-US" sz="2600" dirty="0"/>
          </a:p>
          <a:p>
            <a:pPr marL="2481910" lvl="3" indent="-742950">
              <a:buFont typeface="+mj-lt"/>
              <a:buAutoNum type="arabicParenR"/>
            </a:pPr>
            <a:r>
              <a:rPr lang="en-US" sz="3100" dirty="0"/>
              <a:t>It gives </a:t>
            </a:r>
            <a:r>
              <a:rPr lang="en-US" sz="3100" u="sng" dirty="0"/>
              <a:t>_________</a:t>
            </a:r>
            <a:r>
              <a:rPr lang="en-US" sz="3100" dirty="0"/>
              <a:t> to preachers and authorizes the message.</a:t>
            </a:r>
            <a:endParaRPr lang="en-US" sz="2600" dirty="0"/>
          </a:p>
          <a:p>
            <a:pPr marL="2481910" lvl="3" indent="-742950">
              <a:buFont typeface="+mj-lt"/>
              <a:buAutoNum type="arabicParenR"/>
            </a:pPr>
            <a:r>
              <a:rPr lang="en-US" sz="3100" dirty="0"/>
              <a:t>It meets the need for </a:t>
            </a:r>
            <a:r>
              <a:rPr lang="en-US" sz="3100" u="sng" dirty="0"/>
              <a:t>________</a:t>
            </a:r>
            <a:r>
              <a:rPr lang="en-US" sz="3100" dirty="0"/>
              <a:t> without allowing the clamor for </a:t>
            </a:r>
            <a:r>
              <a:rPr lang="en-US" sz="3100" u="sng" dirty="0"/>
              <a:t>________</a:t>
            </a:r>
            <a:r>
              <a:rPr lang="en-US" sz="3100" dirty="0"/>
              <a:t> to dictate the message.</a:t>
            </a:r>
            <a:endParaRPr lang="en-US" sz="2600" dirty="0"/>
          </a:p>
          <a:p>
            <a:pPr marL="2481910" lvl="3" indent="-742950">
              <a:buFont typeface="+mj-lt"/>
              <a:buAutoNum type="arabicParenR"/>
            </a:pPr>
            <a:r>
              <a:rPr lang="en-US" sz="3100" dirty="0"/>
              <a:t>It forces the preacher to handle the </a:t>
            </a:r>
            <a:r>
              <a:rPr lang="en-US" sz="3100" u="sng" dirty="0"/>
              <a:t>_____</a:t>
            </a:r>
            <a:r>
              <a:rPr lang="en-US" sz="3100" dirty="0"/>
              <a:t> passages.</a:t>
            </a:r>
            <a:endParaRPr lang="en-US" sz="2600" dirty="0"/>
          </a:p>
          <a:p>
            <a:pPr marL="2481910" lvl="3" indent="-742950">
              <a:buFont typeface="+mj-lt"/>
              <a:buAutoNum type="arabicParenR"/>
            </a:pPr>
            <a:r>
              <a:rPr lang="en-US" sz="3100" dirty="0"/>
              <a:t>It enables the preacher to most systematically expound the </a:t>
            </a:r>
            <a:br>
              <a:rPr lang="en-US" sz="3100" dirty="0"/>
            </a:br>
            <a:r>
              <a:rPr lang="en-US" sz="3100" u="sng" dirty="0"/>
              <a:t>____________</a:t>
            </a:r>
            <a:r>
              <a:rPr lang="en-US" sz="3100" dirty="0"/>
              <a:t> of God if sufficient chunks are handled.</a:t>
            </a:r>
            <a:endParaRPr lang="en-US" sz="6500" dirty="0"/>
          </a:p>
        </p:txBody>
      </p:sp>
    </p:spTree>
    <p:extLst>
      <p:ext uri="{BB962C8B-B14F-4D97-AF65-F5344CB8AC3E}">
        <p14:creationId xmlns:p14="http://schemas.microsoft.com/office/powerpoint/2010/main" val="7695190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read</a:t>
            </a:r>
            <a:r>
              <a:rPr lang="en-US" sz="3100" dirty="0" smtClean="0"/>
              <a:t> their Bible.</a:t>
            </a:r>
            <a:endParaRPr lang="en-US" sz="2600" dirty="0" smtClean="0"/>
          </a:p>
          <a:p>
            <a:pPr marL="2481910" lvl="3" indent="-742950">
              <a:buFont typeface="+mj-lt"/>
              <a:buAutoNum type="arabicParenR"/>
            </a:pPr>
            <a:r>
              <a:rPr lang="en-US" sz="3100" dirty="0"/>
              <a:t>It gives </a:t>
            </a:r>
            <a:r>
              <a:rPr lang="en-US" sz="3100" u="sng" dirty="0"/>
              <a:t>_________</a:t>
            </a:r>
            <a:r>
              <a:rPr lang="en-US" sz="3100" dirty="0"/>
              <a:t> to preachers and authorizes the message.</a:t>
            </a:r>
            <a:endParaRPr lang="en-US" sz="2600" dirty="0"/>
          </a:p>
          <a:p>
            <a:pPr marL="2481910" lvl="3" indent="-742950">
              <a:buFont typeface="+mj-lt"/>
              <a:buAutoNum type="arabicParenR"/>
            </a:pPr>
            <a:r>
              <a:rPr lang="en-US" sz="3100" dirty="0"/>
              <a:t>It meets the need for </a:t>
            </a:r>
            <a:r>
              <a:rPr lang="en-US" sz="3100" u="sng" dirty="0"/>
              <a:t>________</a:t>
            </a:r>
            <a:r>
              <a:rPr lang="en-US" sz="3100" dirty="0"/>
              <a:t> without allowing the clamor for </a:t>
            </a:r>
            <a:r>
              <a:rPr lang="en-US" sz="3100" u="sng" dirty="0"/>
              <a:t>________</a:t>
            </a:r>
            <a:r>
              <a:rPr lang="en-US" sz="3100" dirty="0"/>
              <a:t> to dictate the message.</a:t>
            </a:r>
            <a:endParaRPr lang="en-US" sz="2600" dirty="0"/>
          </a:p>
          <a:p>
            <a:pPr marL="2481910" lvl="3" indent="-742950">
              <a:buFont typeface="+mj-lt"/>
              <a:buAutoNum type="arabicParenR"/>
            </a:pPr>
            <a:r>
              <a:rPr lang="en-US" sz="3100" dirty="0"/>
              <a:t>It forces the preacher to handle the </a:t>
            </a:r>
            <a:r>
              <a:rPr lang="en-US" sz="3100" u="sng" dirty="0"/>
              <a:t>_____</a:t>
            </a:r>
            <a:r>
              <a:rPr lang="en-US" sz="3100" dirty="0"/>
              <a:t> passages.</a:t>
            </a:r>
            <a:endParaRPr lang="en-US" sz="2600" dirty="0"/>
          </a:p>
          <a:p>
            <a:pPr marL="2481910" lvl="3" indent="-742950">
              <a:buFont typeface="+mj-lt"/>
              <a:buAutoNum type="arabicParenR"/>
            </a:pPr>
            <a:r>
              <a:rPr lang="en-US" sz="3100" dirty="0"/>
              <a:t>It enables the preacher to most systematically expound the </a:t>
            </a:r>
            <a:br>
              <a:rPr lang="en-US" sz="3100" dirty="0"/>
            </a:br>
            <a:r>
              <a:rPr lang="en-US" sz="3100" u="sng" dirty="0"/>
              <a:t>____________</a:t>
            </a:r>
            <a:r>
              <a:rPr lang="en-US" sz="3100" dirty="0"/>
              <a:t> of God if sufficient chunks are handled.</a:t>
            </a:r>
            <a:endParaRPr lang="en-US" sz="6500" dirty="0"/>
          </a:p>
        </p:txBody>
      </p:sp>
    </p:spTree>
    <p:extLst>
      <p:ext uri="{BB962C8B-B14F-4D97-AF65-F5344CB8AC3E}">
        <p14:creationId xmlns:p14="http://schemas.microsoft.com/office/powerpoint/2010/main" val="3971821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read</a:t>
            </a:r>
            <a:r>
              <a:rPr lang="en-US" sz="3100" dirty="0" smtClean="0"/>
              <a:t> their Bible.</a:t>
            </a:r>
            <a:endParaRPr lang="en-US" sz="2600" dirty="0" smtClean="0"/>
          </a:p>
          <a:p>
            <a:pPr marL="2481910" lvl="3" indent="-742950">
              <a:buFont typeface="+mj-lt"/>
              <a:buAutoNum type="arabicParenR"/>
            </a:pPr>
            <a:r>
              <a:rPr lang="en-US" sz="3100" dirty="0" smtClean="0"/>
              <a:t>It gives </a:t>
            </a:r>
            <a:r>
              <a:rPr lang="en-US" sz="3100" u="sng" dirty="0" smtClean="0"/>
              <a:t>confidence</a:t>
            </a:r>
            <a:r>
              <a:rPr lang="en-US" sz="3100" dirty="0" smtClean="0"/>
              <a:t> to preachers and authorizes the message.</a:t>
            </a:r>
            <a:endParaRPr lang="en-US" sz="2600" dirty="0" smtClean="0"/>
          </a:p>
          <a:p>
            <a:pPr marL="2481910" lvl="3" indent="-742950">
              <a:buFont typeface="+mj-lt"/>
              <a:buAutoNum type="arabicParenR"/>
            </a:pPr>
            <a:r>
              <a:rPr lang="en-US" sz="3100" dirty="0"/>
              <a:t>It meets the need for </a:t>
            </a:r>
            <a:r>
              <a:rPr lang="en-US" sz="3100" u="sng" dirty="0"/>
              <a:t>________</a:t>
            </a:r>
            <a:r>
              <a:rPr lang="en-US" sz="3100" dirty="0"/>
              <a:t> without allowing the clamor for </a:t>
            </a:r>
            <a:r>
              <a:rPr lang="en-US" sz="3100" u="sng" dirty="0"/>
              <a:t>________</a:t>
            </a:r>
            <a:r>
              <a:rPr lang="en-US" sz="3100" dirty="0"/>
              <a:t> to dictate the message.</a:t>
            </a:r>
            <a:endParaRPr lang="en-US" sz="2600" dirty="0"/>
          </a:p>
          <a:p>
            <a:pPr marL="2481910" lvl="3" indent="-742950">
              <a:buFont typeface="+mj-lt"/>
              <a:buAutoNum type="arabicParenR"/>
            </a:pPr>
            <a:r>
              <a:rPr lang="en-US" sz="3100" dirty="0"/>
              <a:t>It forces the preacher to handle the </a:t>
            </a:r>
            <a:r>
              <a:rPr lang="en-US" sz="3100" u="sng" dirty="0"/>
              <a:t>_____</a:t>
            </a:r>
            <a:r>
              <a:rPr lang="en-US" sz="3100" dirty="0"/>
              <a:t> passages.</a:t>
            </a:r>
            <a:endParaRPr lang="en-US" sz="2600" dirty="0"/>
          </a:p>
          <a:p>
            <a:pPr marL="2481910" lvl="3" indent="-742950">
              <a:buFont typeface="+mj-lt"/>
              <a:buAutoNum type="arabicParenR"/>
            </a:pPr>
            <a:r>
              <a:rPr lang="en-US" sz="3100" dirty="0"/>
              <a:t>It enables the preacher to most systematically expound the </a:t>
            </a:r>
            <a:br>
              <a:rPr lang="en-US" sz="3100" dirty="0"/>
            </a:br>
            <a:r>
              <a:rPr lang="en-US" sz="3100" u="sng" dirty="0"/>
              <a:t>____________</a:t>
            </a:r>
            <a:r>
              <a:rPr lang="en-US" sz="3100" dirty="0"/>
              <a:t> of God if sufficient chunks are handled.</a:t>
            </a:r>
            <a:endParaRPr lang="en-US" sz="6500" dirty="0"/>
          </a:p>
        </p:txBody>
      </p:sp>
    </p:spTree>
    <p:extLst>
      <p:ext uri="{BB962C8B-B14F-4D97-AF65-F5344CB8AC3E}">
        <p14:creationId xmlns:p14="http://schemas.microsoft.com/office/powerpoint/2010/main" val="16432078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read</a:t>
            </a:r>
            <a:r>
              <a:rPr lang="en-US" sz="3100" dirty="0" smtClean="0"/>
              <a:t> their Bible.</a:t>
            </a:r>
            <a:endParaRPr lang="en-US" sz="2600" dirty="0" smtClean="0"/>
          </a:p>
          <a:p>
            <a:pPr marL="2481910" lvl="3" indent="-742950">
              <a:buFont typeface="+mj-lt"/>
              <a:buAutoNum type="arabicParenR"/>
            </a:pPr>
            <a:r>
              <a:rPr lang="en-US" sz="3100" dirty="0" smtClean="0"/>
              <a:t>It gives </a:t>
            </a:r>
            <a:r>
              <a:rPr lang="en-US" sz="3100" u="sng" dirty="0" smtClean="0"/>
              <a:t>confidence</a:t>
            </a:r>
            <a:r>
              <a:rPr lang="en-US" sz="3100" dirty="0" smtClean="0"/>
              <a:t> to preachers and authorizes the message.</a:t>
            </a:r>
            <a:endParaRPr lang="en-US" sz="2600" dirty="0" smtClean="0"/>
          </a:p>
          <a:p>
            <a:pPr marL="2481910" lvl="3" indent="-742950">
              <a:buFont typeface="+mj-lt"/>
              <a:buAutoNum type="arabicParenR"/>
            </a:pPr>
            <a:r>
              <a:rPr lang="en-US" sz="3100" dirty="0" smtClean="0"/>
              <a:t>It meets the need for </a:t>
            </a:r>
            <a:r>
              <a:rPr lang="en-US" sz="3100" u="sng" dirty="0" smtClean="0"/>
              <a:t>relevance</a:t>
            </a:r>
            <a:r>
              <a:rPr lang="en-US" sz="3100" dirty="0" smtClean="0"/>
              <a:t> without allowing the clamor for </a:t>
            </a:r>
            <a:r>
              <a:rPr lang="en-US" sz="3100" u="sng" dirty="0"/>
              <a:t>________</a:t>
            </a:r>
            <a:r>
              <a:rPr lang="en-US" sz="3100" dirty="0"/>
              <a:t> to dictate the message.</a:t>
            </a:r>
            <a:endParaRPr lang="en-US" sz="2600" dirty="0"/>
          </a:p>
          <a:p>
            <a:pPr marL="2481910" lvl="3" indent="-742950">
              <a:buFont typeface="+mj-lt"/>
              <a:buAutoNum type="arabicParenR"/>
            </a:pPr>
            <a:r>
              <a:rPr lang="en-US" sz="3100" dirty="0"/>
              <a:t>It forces the preacher to handle the </a:t>
            </a:r>
            <a:r>
              <a:rPr lang="en-US" sz="3100" u="sng" dirty="0"/>
              <a:t>_____</a:t>
            </a:r>
            <a:r>
              <a:rPr lang="en-US" sz="3100" dirty="0"/>
              <a:t> passages.</a:t>
            </a:r>
            <a:endParaRPr lang="en-US" sz="2600" dirty="0"/>
          </a:p>
          <a:p>
            <a:pPr marL="2481910" lvl="3" indent="-742950">
              <a:buFont typeface="+mj-lt"/>
              <a:buAutoNum type="arabicParenR"/>
            </a:pPr>
            <a:r>
              <a:rPr lang="en-US" sz="3100" dirty="0"/>
              <a:t>It enables the preacher to most systematically expound the </a:t>
            </a:r>
            <a:br>
              <a:rPr lang="en-US" sz="3100" dirty="0"/>
            </a:br>
            <a:r>
              <a:rPr lang="en-US" sz="3100" u="sng" dirty="0"/>
              <a:t>____________</a:t>
            </a:r>
            <a:r>
              <a:rPr lang="en-US" sz="3100" dirty="0"/>
              <a:t> of God if sufficient chunks are handled.</a:t>
            </a:r>
            <a:endParaRPr lang="en-US" sz="6500" dirty="0"/>
          </a:p>
        </p:txBody>
      </p:sp>
    </p:spTree>
    <p:extLst>
      <p:ext uri="{BB962C8B-B14F-4D97-AF65-F5344CB8AC3E}">
        <p14:creationId xmlns:p14="http://schemas.microsoft.com/office/powerpoint/2010/main" val="34801727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read</a:t>
            </a:r>
            <a:r>
              <a:rPr lang="en-US" sz="3100" dirty="0" smtClean="0"/>
              <a:t> their Bible.</a:t>
            </a:r>
            <a:endParaRPr lang="en-US" sz="2600" dirty="0" smtClean="0"/>
          </a:p>
          <a:p>
            <a:pPr marL="2481910" lvl="3" indent="-742950">
              <a:buFont typeface="+mj-lt"/>
              <a:buAutoNum type="arabicParenR"/>
            </a:pPr>
            <a:r>
              <a:rPr lang="en-US" sz="3100" dirty="0" smtClean="0"/>
              <a:t>It gives </a:t>
            </a:r>
            <a:r>
              <a:rPr lang="en-US" sz="3100" u="sng" dirty="0" smtClean="0"/>
              <a:t>confidence</a:t>
            </a:r>
            <a:r>
              <a:rPr lang="en-US" sz="3100" dirty="0" smtClean="0"/>
              <a:t> to preachers and authorizes the message.</a:t>
            </a:r>
            <a:endParaRPr lang="en-US" sz="2600" dirty="0" smtClean="0"/>
          </a:p>
          <a:p>
            <a:pPr marL="2481910" lvl="3" indent="-742950">
              <a:buFont typeface="+mj-lt"/>
              <a:buAutoNum type="arabicParenR"/>
            </a:pPr>
            <a:r>
              <a:rPr lang="en-US" sz="3100" dirty="0" smtClean="0"/>
              <a:t>It meets the need for </a:t>
            </a:r>
            <a:r>
              <a:rPr lang="en-US" sz="3100" u="sng" dirty="0" smtClean="0"/>
              <a:t>relevance</a:t>
            </a:r>
            <a:r>
              <a:rPr lang="en-US" sz="3100" dirty="0" smtClean="0"/>
              <a:t> without allowing the clamor for </a:t>
            </a:r>
            <a:r>
              <a:rPr lang="en-US" sz="3100" u="sng" dirty="0" smtClean="0"/>
              <a:t>relevance</a:t>
            </a:r>
            <a:r>
              <a:rPr lang="en-US" sz="3100" dirty="0" smtClean="0"/>
              <a:t> to dictate the message.</a:t>
            </a:r>
            <a:endParaRPr lang="en-US" sz="2600" dirty="0" smtClean="0"/>
          </a:p>
          <a:p>
            <a:pPr marL="2481910" lvl="3" indent="-742950">
              <a:buFont typeface="+mj-lt"/>
              <a:buAutoNum type="arabicParenR"/>
            </a:pPr>
            <a:r>
              <a:rPr lang="en-US" sz="3100" dirty="0"/>
              <a:t>It forces the preacher to handle the </a:t>
            </a:r>
            <a:r>
              <a:rPr lang="en-US" sz="3100" u="sng" dirty="0"/>
              <a:t>_____</a:t>
            </a:r>
            <a:r>
              <a:rPr lang="en-US" sz="3100" dirty="0"/>
              <a:t> passages.</a:t>
            </a:r>
            <a:endParaRPr lang="en-US" sz="2600" dirty="0"/>
          </a:p>
          <a:p>
            <a:pPr marL="2481910" lvl="3" indent="-742950">
              <a:buFont typeface="+mj-lt"/>
              <a:buAutoNum type="arabicParenR"/>
            </a:pPr>
            <a:r>
              <a:rPr lang="en-US" sz="3100" dirty="0"/>
              <a:t>It enables the preacher to most systematically expound the </a:t>
            </a:r>
            <a:br>
              <a:rPr lang="en-US" sz="3100" dirty="0"/>
            </a:br>
            <a:r>
              <a:rPr lang="en-US" sz="3100" u="sng" dirty="0"/>
              <a:t>____________</a:t>
            </a:r>
            <a:r>
              <a:rPr lang="en-US" sz="3100" dirty="0"/>
              <a:t> of God if sufficient chunks are handled.</a:t>
            </a:r>
            <a:endParaRPr lang="en-US" sz="6500" dirty="0"/>
          </a:p>
        </p:txBody>
      </p:sp>
    </p:spTree>
    <p:extLst>
      <p:ext uri="{BB962C8B-B14F-4D97-AF65-F5344CB8AC3E}">
        <p14:creationId xmlns:p14="http://schemas.microsoft.com/office/powerpoint/2010/main" val="2502793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read</a:t>
            </a:r>
            <a:r>
              <a:rPr lang="en-US" sz="3100" dirty="0" smtClean="0"/>
              <a:t> their Bible.</a:t>
            </a:r>
            <a:endParaRPr lang="en-US" sz="2600" dirty="0" smtClean="0"/>
          </a:p>
          <a:p>
            <a:pPr marL="2481910" lvl="3" indent="-742950">
              <a:buFont typeface="+mj-lt"/>
              <a:buAutoNum type="arabicParenR"/>
            </a:pPr>
            <a:r>
              <a:rPr lang="en-US" sz="3100" dirty="0" smtClean="0"/>
              <a:t>It gives </a:t>
            </a:r>
            <a:r>
              <a:rPr lang="en-US" sz="3100" u="sng" dirty="0" smtClean="0"/>
              <a:t>confidence</a:t>
            </a:r>
            <a:r>
              <a:rPr lang="en-US" sz="3100" dirty="0" smtClean="0"/>
              <a:t> to preachers and authorizes the message.</a:t>
            </a:r>
            <a:endParaRPr lang="en-US" sz="2600" dirty="0" smtClean="0"/>
          </a:p>
          <a:p>
            <a:pPr marL="2481910" lvl="3" indent="-742950">
              <a:buFont typeface="+mj-lt"/>
              <a:buAutoNum type="arabicParenR"/>
            </a:pPr>
            <a:r>
              <a:rPr lang="en-US" sz="3100" dirty="0" smtClean="0"/>
              <a:t>It meets the need for </a:t>
            </a:r>
            <a:r>
              <a:rPr lang="en-US" sz="3100" u="sng" dirty="0" smtClean="0"/>
              <a:t>relevance</a:t>
            </a:r>
            <a:r>
              <a:rPr lang="en-US" sz="3100" dirty="0" smtClean="0"/>
              <a:t> without allowing the clamor for </a:t>
            </a:r>
            <a:r>
              <a:rPr lang="en-US" sz="3100" u="sng" dirty="0" smtClean="0"/>
              <a:t>relevance</a:t>
            </a:r>
            <a:r>
              <a:rPr lang="en-US" sz="3100" dirty="0" smtClean="0"/>
              <a:t> to dictate the message.</a:t>
            </a:r>
            <a:endParaRPr lang="en-US" sz="2600" dirty="0" smtClean="0"/>
          </a:p>
          <a:p>
            <a:pPr marL="2481910" lvl="3" indent="-742950">
              <a:buFont typeface="+mj-lt"/>
              <a:buAutoNum type="arabicParenR"/>
            </a:pPr>
            <a:r>
              <a:rPr lang="en-US" sz="3100" dirty="0" smtClean="0"/>
              <a:t>It forces the preacher to handle the </a:t>
            </a:r>
            <a:r>
              <a:rPr lang="en-US" sz="3100" u="sng" dirty="0" smtClean="0"/>
              <a:t>tough</a:t>
            </a:r>
            <a:r>
              <a:rPr lang="en-US" sz="3100" dirty="0" smtClean="0"/>
              <a:t> passages.</a:t>
            </a:r>
            <a:endParaRPr lang="en-US" sz="2600" dirty="0" smtClean="0"/>
          </a:p>
          <a:p>
            <a:pPr marL="2481910" lvl="3" indent="-742950">
              <a:buFont typeface="+mj-lt"/>
              <a:buAutoNum type="arabicParenR"/>
            </a:pPr>
            <a:r>
              <a:rPr lang="en-US" sz="3100" dirty="0"/>
              <a:t>It enables the preacher to most systematically expound the </a:t>
            </a:r>
            <a:br>
              <a:rPr lang="en-US" sz="3100" dirty="0"/>
            </a:br>
            <a:r>
              <a:rPr lang="en-US" sz="3100" u="sng" dirty="0"/>
              <a:t>____________</a:t>
            </a:r>
            <a:r>
              <a:rPr lang="en-US" sz="3100" dirty="0"/>
              <a:t> of God if sufficient chunks are handled.</a:t>
            </a:r>
            <a:endParaRPr lang="en-US" sz="6500" dirty="0"/>
          </a:p>
        </p:txBody>
      </p:sp>
    </p:spTree>
    <p:extLst>
      <p:ext uri="{BB962C8B-B14F-4D97-AF65-F5344CB8AC3E}">
        <p14:creationId xmlns:p14="http://schemas.microsoft.com/office/powerpoint/2010/main" val="16797456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fontScale="92500" lnSpcReduction="10000"/>
          </a:bodyPr>
          <a:lstStyle/>
          <a:p>
            <a:pPr marL="1143000" indent="-1143000">
              <a:buAutoNum type="arabicParenR" startAt="4"/>
            </a:pPr>
            <a:r>
              <a:rPr lang="en-US" dirty="0" smtClean="0"/>
              <a:t>I </a:t>
            </a:r>
            <a:r>
              <a:rPr lang="en-US" dirty="0"/>
              <a:t>will make </a:t>
            </a:r>
            <a:r>
              <a:rPr lang="en-US" u="sng" dirty="0" smtClean="0"/>
              <a:t>biblical exposition</a:t>
            </a:r>
            <a:r>
              <a:rPr lang="en-US" dirty="0" smtClean="0"/>
              <a:t> </a:t>
            </a:r>
            <a:r>
              <a:rPr lang="en-US" dirty="0"/>
              <a:t>my foundational and normal manner of </a:t>
            </a:r>
            <a:r>
              <a:rPr lang="en-US" dirty="0" smtClean="0"/>
              <a:t>preaching.</a:t>
            </a:r>
          </a:p>
          <a:p>
            <a:pPr lvl="2"/>
            <a:r>
              <a:rPr lang="en-US" sz="3300" b="1" dirty="0" smtClean="0"/>
              <a:t>Carson</a:t>
            </a:r>
            <a:r>
              <a:rPr lang="en-US" sz="3300" dirty="0" smtClean="0"/>
              <a:t>: “Six Advantages of Expository Preaching”</a:t>
            </a:r>
          </a:p>
          <a:p>
            <a:pPr marL="2481910" lvl="3" indent="-742950">
              <a:buFont typeface="+mj-lt"/>
              <a:buAutoNum type="arabicParenR"/>
            </a:pPr>
            <a:r>
              <a:rPr lang="en-US" sz="3100" dirty="0" smtClean="0"/>
              <a:t>It is the method least likely to </a:t>
            </a:r>
            <a:r>
              <a:rPr lang="en-US" sz="3100" u="sng" dirty="0" smtClean="0"/>
              <a:t>stray</a:t>
            </a:r>
            <a:r>
              <a:rPr lang="en-US" sz="3100" dirty="0" smtClean="0"/>
              <a:t> from Scripture.</a:t>
            </a:r>
            <a:endParaRPr lang="en-US" sz="2100" dirty="0" smtClean="0"/>
          </a:p>
          <a:p>
            <a:pPr marL="2481910" lvl="3" indent="-742950">
              <a:buFont typeface="+mj-lt"/>
              <a:buAutoNum type="arabicParenR"/>
            </a:pPr>
            <a:r>
              <a:rPr lang="en-US" sz="3100" dirty="0" smtClean="0"/>
              <a:t>It teaches people how to </a:t>
            </a:r>
            <a:r>
              <a:rPr lang="en-US" sz="3100" u="sng" dirty="0" smtClean="0"/>
              <a:t>read</a:t>
            </a:r>
            <a:r>
              <a:rPr lang="en-US" sz="3100" dirty="0" smtClean="0"/>
              <a:t> their Bible.</a:t>
            </a:r>
            <a:endParaRPr lang="en-US" sz="2600" dirty="0" smtClean="0"/>
          </a:p>
          <a:p>
            <a:pPr marL="2481910" lvl="3" indent="-742950">
              <a:buFont typeface="+mj-lt"/>
              <a:buAutoNum type="arabicParenR"/>
            </a:pPr>
            <a:r>
              <a:rPr lang="en-US" sz="3100" dirty="0" smtClean="0"/>
              <a:t>It gives </a:t>
            </a:r>
            <a:r>
              <a:rPr lang="en-US" sz="3100" u="sng" dirty="0" smtClean="0"/>
              <a:t>confidence</a:t>
            </a:r>
            <a:r>
              <a:rPr lang="en-US" sz="3100" dirty="0" smtClean="0"/>
              <a:t> to preachers and authorizes the message.</a:t>
            </a:r>
            <a:endParaRPr lang="en-US" sz="2600" dirty="0" smtClean="0"/>
          </a:p>
          <a:p>
            <a:pPr marL="2481910" lvl="3" indent="-742950">
              <a:buFont typeface="+mj-lt"/>
              <a:buAutoNum type="arabicParenR"/>
            </a:pPr>
            <a:r>
              <a:rPr lang="en-US" sz="3100" dirty="0" smtClean="0"/>
              <a:t>It meets the need for </a:t>
            </a:r>
            <a:r>
              <a:rPr lang="en-US" sz="3100" u="sng" dirty="0" smtClean="0"/>
              <a:t>relevance</a:t>
            </a:r>
            <a:r>
              <a:rPr lang="en-US" sz="3100" dirty="0" smtClean="0"/>
              <a:t> without allowing the clamor for </a:t>
            </a:r>
            <a:r>
              <a:rPr lang="en-US" sz="3100" u="sng" dirty="0" smtClean="0"/>
              <a:t>relevance</a:t>
            </a:r>
            <a:r>
              <a:rPr lang="en-US" sz="3100" dirty="0" smtClean="0"/>
              <a:t> to dictate the message.</a:t>
            </a:r>
            <a:endParaRPr lang="en-US" sz="2600" dirty="0" smtClean="0"/>
          </a:p>
          <a:p>
            <a:pPr marL="2481910" lvl="3" indent="-742950">
              <a:buFont typeface="+mj-lt"/>
              <a:buAutoNum type="arabicParenR"/>
            </a:pPr>
            <a:r>
              <a:rPr lang="en-US" sz="3100" dirty="0" smtClean="0"/>
              <a:t>It forces the preacher to handle the </a:t>
            </a:r>
            <a:r>
              <a:rPr lang="en-US" sz="3100" u="sng" dirty="0" smtClean="0"/>
              <a:t>tough</a:t>
            </a:r>
            <a:r>
              <a:rPr lang="en-US" sz="3100" dirty="0" smtClean="0"/>
              <a:t> passages.</a:t>
            </a:r>
            <a:endParaRPr lang="en-US" sz="2600" dirty="0" smtClean="0"/>
          </a:p>
          <a:p>
            <a:pPr marL="2481910" lvl="3" indent="-742950">
              <a:buFont typeface="+mj-lt"/>
              <a:buAutoNum type="arabicParenR"/>
            </a:pPr>
            <a:r>
              <a:rPr lang="en-US" sz="3100" dirty="0" smtClean="0"/>
              <a:t>It enables the preacher to most systematically expound the </a:t>
            </a:r>
            <a:br>
              <a:rPr lang="en-US" sz="3100" dirty="0" smtClean="0"/>
            </a:br>
            <a:r>
              <a:rPr lang="en-US" sz="3100" u="sng" dirty="0" smtClean="0"/>
              <a:t>whole counsel</a:t>
            </a:r>
            <a:r>
              <a:rPr lang="en-US" sz="3100" dirty="0" smtClean="0"/>
              <a:t> of God if sufficient chunks are handled.</a:t>
            </a:r>
            <a:endParaRPr lang="en-US" sz="6500" dirty="0"/>
          </a:p>
        </p:txBody>
      </p:sp>
    </p:spTree>
    <p:extLst>
      <p:ext uri="{BB962C8B-B14F-4D97-AF65-F5344CB8AC3E}">
        <p14:creationId xmlns:p14="http://schemas.microsoft.com/office/powerpoint/2010/main" val="1760760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smtClean="0"/>
              <a:t>_______</a:t>
            </a:r>
            <a:r>
              <a:rPr lang="en-US" sz="6100" dirty="0" smtClean="0"/>
              <a:t> </a:t>
            </a:r>
            <a:r>
              <a:rPr lang="en-US" sz="6100" dirty="0"/>
              <a:t>embedded in the passage I am </a:t>
            </a:r>
            <a:r>
              <a:rPr lang="en-US" sz="6100" dirty="0" smtClean="0"/>
              <a:t>teaching.</a:t>
            </a:r>
          </a:p>
          <a:p>
            <a:pPr marL="1085850" lvl="1" indent="0">
              <a:buNone/>
            </a:pPr>
            <a:endParaRPr lang="en-US" sz="1700" dirty="0" smtClean="0"/>
          </a:p>
        </p:txBody>
      </p:sp>
    </p:spTree>
    <p:extLst>
      <p:ext uri="{BB962C8B-B14F-4D97-AF65-F5344CB8AC3E}">
        <p14:creationId xmlns:p14="http://schemas.microsoft.com/office/powerpoint/2010/main" val="1584477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lstStyle/>
          <a:p>
            <a:r>
              <a:rPr lang="en-US" b="1" dirty="0"/>
              <a:t>A short definition</a:t>
            </a:r>
            <a:r>
              <a:rPr lang="en-US" dirty="0"/>
              <a:t>: “Faithful preaching is </a:t>
            </a:r>
            <a:r>
              <a:rPr lang="en-US" u="sng" dirty="0"/>
              <a:t>Christ centered</a:t>
            </a:r>
            <a:r>
              <a:rPr lang="en-US" dirty="0"/>
              <a:t>, text driven, and Spirit led that transforms lives into the </a:t>
            </a:r>
            <a:r>
              <a:rPr lang="en-US" u="sng" dirty="0"/>
              <a:t>____________</a:t>
            </a:r>
            <a:r>
              <a:rPr lang="en-US" dirty="0" smtClean="0"/>
              <a:t>.”</a:t>
            </a:r>
          </a:p>
        </p:txBody>
      </p:sp>
    </p:spTree>
    <p:extLst>
      <p:ext uri="{BB962C8B-B14F-4D97-AF65-F5344CB8AC3E}">
        <p14:creationId xmlns:p14="http://schemas.microsoft.com/office/powerpoint/2010/main" val="19084093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p:txBody>
      </p:sp>
    </p:spTree>
    <p:extLst>
      <p:ext uri="{BB962C8B-B14F-4D97-AF65-F5344CB8AC3E}">
        <p14:creationId xmlns:p14="http://schemas.microsoft.com/office/powerpoint/2010/main" val="33357131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smtClean="0"/>
              <a:t>_______</a:t>
            </a:r>
            <a:r>
              <a:rPr lang="en-US" sz="4600" dirty="0" smtClean="0"/>
              <a:t> </a:t>
            </a:r>
            <a:r>
              <a:rPr lang="en-US" sz="4600" dirty="0"/>
              <a:t>(and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____</a:t>
            </a:r>
            <a:r>
              <a:rPr lang="en-US" sz="4600" dirty="0" smtClean="0"/>
              <a:t> </a:t>
            </a:r>
            <a:r>
              <a:rPr lang="en-US" sz="4600" dirty="0"/>
              <a:t>(also </a:t>
            </a:r>
            <a:r>
              <a:rPr lang="en-US" sz="4600" u="sng" dirty="0" smtClean="0"/>
              <a:t>_______</a:t>
            </a:r>
            <a:r>
              <a:rPr lang="en-US" sz="4600" dirty="0" smtClean="0"/>
              <a:t>, </a:t>
            </a:r>
            <a:r>
              <a:rPr lang="en-US" sz="4600" u="sng" dirty="0" smtClean="0"/>
              <a:t>_________</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________</a:t>
            </a:r>
            <a:r>
              <a:rPr lang="en-US" sz="4600" dirty="0" smtClean="0"/>
              <a:t> </a:t>
            </a:r>
            <a:r>
              <a:rPr lang="en-US" sz="4600" dirty="0"/>
              <a:t>(and </a:t>
            </a:r>
            <a:r>
              <a:rPr lang="en-US" sz="4600" u="sng" dirty="0" smtClean="0"/>
              <a:t>__</a:t>
            </a:r>
            <a:r>
              <a:rPr lang="en-US" sz="4600" dirty="0" smtClean="0"/>
              <a:t>, </a:t>
            </a:r>
            <a:r>
              <a:rPr lang="en-US" sz="4600" dirty="0"/>
              <a:t>our </a:t>
            </a:r>
            <a:r>
              <a:rPr lang="en-US" sz="4600" dirty="0" err="1"/>
              <a:t>falleness</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_________</a:t>
            </a:r>
            <a:r>
              <a:rPr lang="en-US" sz="4600" dirty="0" smtClean="0"/>
              <a:t> </a:t>
            </a:r>
            <a:r>
              <a:rPr lang="en-US" sz="4600" dirty="0"/>
              <a:t>(His person and work</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smtClean="0"/>
              <a:t>________</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_______</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smtClean="0"/>
              <a:t>______</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_________</a:t>
            </a:r>
            <a:r>
              <a:rPr lang="en-US" sz="4600" dirty="0" smtClean="0"/>
              <a:t>?</a:t>
            </a:r>
            <a:endParaRPr lang="en-US" sz="4600" dirty="0"/>
          </a:p>
        </p:txBody>
      </p:sp>
    </p:spTree>
    <p:extLst>
      <p:ext uri="{BB962C8B-B14F-4D97-AF65-F5344CB8AC3E}">
        <p14:creationId xmlns:p14="http://schemas.microsoft.com/office/powerpoint/2010/main" val="15231022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a:t>What does this text say about </a:t>
            </a:r>
            <a:r>
              <a:rPr lang="en-US" sz="4600" u="sng" dirty="0"/>
              <a:t>____</a:t>
            </a:r>
            <a:r>
              <a:rPr lang="en-US" sz="4600" dirty="0"/>
              <a:t> (also </a:t>
            </a:r>
            <a:r>
              <a:rPr lang="en-US" sz="4600" u="sng" dirty="0"/>
              <a:t>_______</a:t>
            </a:r>
            <a:r>
              <a:rPr lang="en-US" sz="4600" dirty="0"/>
              <a:t>, </a:t>
            </a:r>
            <a:r>
              <a:rPr lang="en-US" sz="4600" u="sng" dirty="0"/>
              <a:t>_________</a:t>
            </a:r>
            <a:r>
              <a:rPr lang="en-US" sz="4600" dirty="0"/>
              <a:t>)?</a:t>
            </a:r>
          </a:p>
          <a:p>
            <a:pPr marL="1828800" lvl="1" indent="-742950">
              <a:buFont typeface="+mj-lt"/>
              <a:buAutoNum type="arabicParenR"/>
            </a:pPr>
            <a:r>
              <a:rPr lang="en-US" sz="4600" dirty="0"/>
              <a:t>What does this text say about </a:t>
            </a:r>
            <a:r>
              <a:rPr lang="en-US" sz="4600" u="sng" dirty="0"/>
              <a:t>________</a:t>
            </a:r>
            <a:r>
              <a:rPr lang="en-US" sz="4600" dirty="0"/>
              <a:t> (and </a:t>
            </a:r>
            <a:r>
              <a:rPr lang="en-US" sz="4600" u="sng" dirty="0"/>
              <a:t>__</a:t>
            </a:r>
            <a:r>
              <a:rPr lang="en-US" sz="4600" dirty="0"/>
              <a:t>, our </a:t>
            </a:r>
            <a:r>
              <a:rPr lang="en-US" sz="4600" dirty="0" err="1"/>
              <a:t>falleness</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 (His person and work)?</a:t>
            </a:r>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12793142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t>
            </a:r>
            <a:r>
              <a:rPr lang="en-US" sz="4600" dirty="0"/>
              <a:t>(also </a:t>
            </a:r>
            <a:r>
              <a:rPr lang="en-US" sz="4600" u="sng" dirty="0"/>
              <a:t>_______</a:t>
            </a:r>
            <a:r>
              <a:rPr lang="en-US" sz="4600" dirty="0"/>
              <a:t>, </a:t>
            </a:r>
            <a:r>
              <a:rPr lang="en-US" sz="4600" u="sng" dirty="0"/>
              <a:t>_________</a:t>
            </a:r>
            <a:r>
              <a:rPr lang="en-US" sz="4600" dirty="0"/>
              <a:t>)?</a:t>
            </a:r>
          </a:p>
          <a:p>
            <a:pPr marL="1828800" lvl="1" indent="-742950">
              <a:buFont typeface="+mj-lt"/>
              <a:buAutoNum type="arabicParenR"/>
            </a:pPr>
            <a:r>
              <a:rPr lang="en-US" sz="4600" dirty="0"/>
              <a:t>What does this text say about </a:t>
            </a:r>
            <a:r>
              <a:rPr lang="en-US" sz="4600" u="sng" dirty="0"/>
              <a:t>________</a:t>
            </a:r>
            <a:r>
              <a:rPr lang="en-US" sz="4600" dirty="0"/>
              <a:t> (and </a:t>
            </a:r>
            <a:r>
              <a:rPr lang="en-US" sz="4600" u="sng" dirty="0"/>
              <a:t>__</a:t>
            </a:r>
            <a:r>
              <a:rPr lang="en-US" sz="4600" dirty="0"/>
              <a:t>, our </a:t>
            </a:r>
            <a:r>
              <a:rPr lang="en-US" sz="4600" dirty="0" err="1"/>
              <a:t>falleness</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 (His person and work)?</a:t>
            </a:r>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13196503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_________</a:t>
            </a:r>
            <a:r>
              <a:rPr lang="en-US" sz="4600" dirty="0"/>
              <a:t>)?</a:t>
            </a:r>
          </a:p>
          <a:p>
            <a:pPr marL="1828800" lvl="1" indent="-742950">
              <a:buFont typeface="+mj-lt"/>
              <a:buAutoNum type="arabicParenR"/>
            </a:pPr>
            <a:r>
              <a:rPr lang="en-US" sz="4600" dirty="0"/>
              <a:t>What does this text say about </a:t>
            </a:r>
            <a:r>
              <a:rPr lang="en-US" sz="4600" u="sng" dirty="0"/>
              <a:t>________</a:t>
            </a:r>
            <a:r>
              <a:rPr lang="en-US" sz="4600" dirty="0"/>
              <a:t> (and </a:t>
            </a:r>
            <a:r>
              <a:rPr lang="en-US" sz="4600" u="sng" dirty="0"/>
              <a:t>__</a:t>
            </a:r>
            <a:r>
              <a:rPr lang="en-US" sz="4600" dirty="0"/>
              <a:t>, our </a:t>
            </a:r>
            <a:r>
              <a:rPr lang="en-US" sz="4600" dirty="0" err="1"/>
              <a:t>falleness</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 (His person and work)?</a:t>
            </a:r>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30790811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a:t>What does this text say about </a:t>
            </a:r>
            <a:r>
              <a:rPr lang="en-US" sz="4600" u="sng" dirty="0"/>
              <a:t>________</a:t>
            </a:r>
            <a:r>
              <a:rPr lang="en-US" sz="4600" dirty="0"/>
              <a:t> (and </a:t>
            </a:r>
            <a:r>
              <a:rPr lang="en-US" sz="4600" u="sng" dirty="0"/>
              <a:t>__</a:t>
            </a:r>
            <a:r>
              <a:rPr lang="en-US" sz="4600" dirty="0"/>
              <a:t>, our </a:t>
            </a:r>
            <a:r>
              <a:rPr lang="en-US" sz="4600" dirty="0" err="1"/>
              <a:t>falleness</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 (His person and work)?</a:t>
            </a:r>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38737921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t>
            </a:r>
            <a:r>
              <a:rPr lang="en-US" sz="4600" dirty="0" smtClean="0"/>
              <a:t>(</a:t>
            </a:r>
            <a:r>
              <a:rPr lang="en-US" sz="4600" dirty="0"/>
              <a:t>and </a:t>
            </a:r>
            <a:r>
              <a:rPr lang="en-US" sz="4600" u="sng" dirty="0"/>
              <a:t>__</a:t>
            </a:r>
            <a:r>
              <a:rPr lang="en-US" sz="4600" dirty="0"/>
              <a:t>, our </a:t>
            </a:r>
            <a:r>
              <a:rPr lang="en-US" sz="4600" dirty="0" err="1"/>
              <a:t>falleness</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 (His person and work)?</a:t>
            </a:r>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40697135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(and </a:t>
            </a:r>
            <a:r>
              <a:rPr lang="en-US" sz="4600" u="sng" dirty="0"/>
              <a:t>sin</a:t>
            </a:r>
            <a:r>
              <a:rPr lang="en-US" sz="4600" dirty="0"/>
              <a:t>, our </a:t>
            </a:r>
            <a:r>
              <a:rPr lang="en-US" sz="4600" dirty="0" err="1"/>
              <a:t>falleness</a:t>
            </a:r>
            <a:r>
              <a:rPr lang="en-US" sz="4600" dirty="0" smtClean="0"/>
              <a:t>)?</a:t>
            </a:r>
            <a:endParaRPr lang="en-US" sz="4600" dirty="0"/>
          </a:p>
          <a:p>
            <a:pPr marL="1828800" lvl="1" indent="-742950">
              <a:buFont typeface="+mj-lt"/>
              <a:buAutoNum type="arabicParenR"/>
            </a:pPr>
            <a:r>
              <a:rPr lang="en-US" sz="4600" dirty="0"/>
              <a:t>What does this text say about </a:t>
            </a:r>
            <a:r>
              <a:rPr lang="en-US" sz="4600" u="sng" dirty="0"/>
              <a:t>_________</a:t>
            </a:r>
            <a:r>
              <a:rPr lang="en-US" sz="4600" dirty="0"/>
              <a:t> (His person and work)?</a:t>
            </a:r>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31004458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(and </a:t>
            </a:r>
            <a:r>
              <a:rPr lang="en-US" sz="4600" u="sng" dirty="0"/>
              <a:t>sin</a:t>
            </a:r>
            <a:r>
              <a:rPr lang="en-US" sz="4600" dirty="0"/>
              <a:t>, our </a:t>
            </a:r>
            <a:r>
              <a:rPr lang="en-US" sz="4600" dirty="0" err="1"/>
              <a:t>falleness</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Jesus Christ</a:t>
            </a:r>
            <a:r>
              <a:rPr lang="en-US" sz="4600" dirty="0"/>
              <a:t> (His person and work</a:t>
            </a:r>
            <a:r>
              <a:rPr lang="en-US" sz="4600" dirty="0" smtClean="0"/>
              <a:t>)?</a:t>
            </a:r>
            <a:endParaRPr lang="en-US" sz="4600" dirty="0"/>
          </a:p>
          <a:p>
            <a:pPr marL="1828800" lvl="1" indent="-742950">
              <a:buFont typeface="+mj-lt"/>
              <a:buAutoNum type="arabicParenR"/>
            </a:pPr>
            <a:r>
              <a:rPr lang="en-US" sz="4600" dirty="0"/>
              <a:t>What does this text say about the </a:t>
            </a:r>
            <a:r>
              <a:rPr lang="en-US" sz="4600" u="sng" dirty="0"/>
              <a:t>________</a:t>
            </a:r>
            <a:r>
              <a:rPr lang="en-US" sz="4600" dirty="0"/>
              <a:t>?</a:t>
            </a:r>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30433929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(and </a:t>
            </a:r>
            <a:r>
              <a:rPr lang="en-US" sz="4600" u="sng" dirty="0"/>
              <a:t>sin</a:t>
            </a:r>
            <a:r>
              <a:rPr lang="en-US" sz="4600" dirty="0"/>
              <a:t>, our </a:t>
            </a:r>
            <a:r>
              <a:rPr lang="en-US" sz="4600" dirty="0" err="1"/>
              <a:t>falleness</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Jesus Christ</a:t>
            </a:r>
            <a:r>
              <a:rPr lang="en-US" sz="4600" dirty="0"/>
              <a:t> (His person and work</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a:t>Holy </a:t>
            </a:r>
            <a:r>
              <a:rPr lang="en-US" sz="4600" u="sng" dirty="0" smtClean="0"/>
              <a:t>Spirit</a:t>
            </a:r>
            <a:r>
              <a:rPr lang="en-US" sz="4600" dirty="0" smtClean="0"/>
              <a:t>?</a:t>
            </a:r>
            <a:endParaRPr lang="en-US" sz="4600" dirty="0"/>
          </a:p>
          <a:p>
            <a:pPr marL="1828800" lvl="1" indent="-742950">
              <a:buFont typeface="+mj-lt"/>
              <a:buAutoNum type="arabicParenR"/>
            </a:pPr>
            <a:r>
              <a:rPr lang="en-US" sz="4600" dirty="0"/>
              <a:t>What does this text say about </a:t>
            </a:r>
            <a:r>
              <a:rPr lang="en-US" sz="4600" u="sng" dirty="0"/>
              <a:t>_______</a:t>
            </a:r>
            <a:r>
              <a:rPr lang="en-US" sz="4600" dirty="0"/>
              <a:t>?</a:t>
            </a:r>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1347386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lstStyle/>
          <a:p>
            <a:r>
              <a:rPr lang="en-US" b="1" dirty="0"/>
              <a:t>A short definition</a:t>
            </a:r>
            <a:r>
              <a:rPr lang="en-US" dirty="0"/>
              <a:t>: “Faithful preaching is </a:t>
            </a:r>
            <a:r>
              <a:rPr lang="en-US" u="sng" dirty="0"/>
              <a:t>Christ centered</a:t>
            </a:r>
            <a:r>
              <a:rPr lang="en-US" dirty="0"/>
              <a:t>, text driven, and Spirit led that transforms lives into the </a:t>
            </a:r>
            <a:r>
              <a:rPr lang="en-US" u="sng" dirty="0"/>
              <a:t>image of Jesus</a:t>
            </a:r>
            <a:r>
              <a:rPr lang="en-US" dirty="0" smtClean="0"/>
              <a:t>.”</a:t>
            </a:r>
          </a:p>
        </p:txBody>
      </p:sp>
    </p:spTree>
    <p:extLst>
      <p:ext uri="{BB962C8B-B14F-4D97-AF65-F5344CB8AC3E}">
        <p14:creationId xmlns:p14="http://schemas.microsoft.com/office/powerpoint/2010/main" val="8604311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(and </a:t>
            </a:r>
            <a:r>
              <a:rPr lang="en-US" sz="4600" u="sng" dirty="0"/>
              <a:t>sin</a:t>
            </a:r>
            <a:r>
              <a:rPr lang="en-US" sz="4600" dirty="0"/>
              <a:t>, our </a:t>
            </a:r>
            <a:r>
              <a:rPr lang="en-US" sz="4600" dirty="0" err="1"/>
              <a:t>falleness</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Jesus Christ</a:t>
            </a:r>
            <a:r>
              <a:rPr lang="en-US" sz="4600" dirty="0"/>
              <a:t> (His person and work</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a:t>Holy </a:t>
            </a:r>
            <a:r>
              <a:rPr lang="en-US" sz="4600" u="sng" dirty="0" smtClean="0"/>
              <a:t>Spirit</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Salvation</a:t>
            </a:r>
            <a:r>
              <a:rPr lang="en-US" sz="4600" dirty="0" smtClean="0"/>
              <a:t>?</a:t>
            </a:r>
            <a:endParaRPr lang="en-US" sz="4600" dirty="0"/>
          </a:p>
          <a:p>
            <a:pPr marL="1828800" lvl="1" indent="-742950">
              <a:buFont typeface="+mj-lt"/>
              <a:buAutoNum type="arabicParenR"/>
            </a:pPr>
            <a:r>
              <a:rPr lang="en-US" sz="4600" dirty="0"/>
              <a:t>What does this text say about the </a:t>
            </a:r>
            <a:r>
              <a:rPr lang="en-US" sz="4600" u="sng" dirty="0"/>
              <a:t>______</a:t>
            </a:r>
            <a:r>
              <a:rPr lang="en-US" sz="4600" dirty="0"/>
              <a:t>?</a:t>
            </a:r>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12884596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(and </a:t>
            </a:r>
            <a:r>
              <a:rPr lang="en-US" sz="4600" u="sng" dirty="0"/>
              <a:t>sin</a:t>
            </a:r>
            <a:r>
              <a:rPr lang="en-US" sz="4600" dirty="0"/>
              <a:t>, our </a:t>
            </a:r>
            <a:r>
              <a:rPr lang="en-US" sz="4600" dirty="0" err="1"/>
              <a:t>falleness</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Jesus Christ</a:t>
            </a:r>
            <a:r>
              <a:rPr lang="en-US" sz="4600" dirty="0"/>
              <a:t> (His person and work</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a:t>Holy </a:t>
            </a:r>
            <a:r>
              <a:rPr lang="en-US" sz="4600" u="sng" dirty="0" smtClean="0"/>
              <a:t>Spirit</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Salvation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smtClean="0"/>
              <a:t>Church</a:t>
            </a:r>
            <a:r>
              <a:rPr lang="en-US" sz="4600" dirty="0" smtClean="0"/>
              <a:t>?</a:t>
            </a:r>
            <a:endParaRPr lang="en-US" sz="4600" dirty="0"/>
          </a:p>
          <a:p>
            <a:pPr marL="1828800" lvl="1" indent="-742950">
              <a:buFont typeface="+mj-lt"/>
              <a:buAutoNum type="arabicParenR"/>
            </a:pPr>
            <a:r>
              <a:rPr lang="en-US" sz="4600" dirty="0"/>
              <a:t>What does this text say about </a:t>
            </a:r>
            <a:r>
              <a:rPr lang="en-US" sz="4600" u="sng" dirty="0"/>
              <a:t>_________</a:t>
            </a:r>
            <a:r>
              <a:rPr lang="en-US" sz="4600" dirty="0"/>
              <a:t>?</a:t>
            </a:r>
            <a:endParaRPr lang="en-US" sz="4600" dirty="0"/>
          </a:p>
        </p:txBody>
      </p:sp>
    </p:spTree>
    <p:extLst>
      <p:ext uri="{BB962C8B-B14F-4D97-AF65-F5344CB8AC3E}">
        <p14:creationId xmlns:p14="http://schemas.microsoft.com/office/powerpoint/2010/main" val="105222362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156960"/>
          </a:xfrm>
        </p:spPr>
        <p:txBody>
          <a:bodyPr>
            <a:normAutofit fontScale="70000" lnSpcReduction="20000"/>
          </a:bodyPr>
          <a:lstStyle/>
          <a:p>
            <a:pPr marL="914400" indent="-914400">
              <a:buNone/>
            </a:pPr>
            <a:r>
              <a:rPr lang="en-US" sz="6100" dirty="0"/>
              <a:t>5) </a:t>
            </a:r>
            <a:r>
              <a:rPr lang="en-US" sz="6100" dirty="0" smtClean="0"/>
              <a:t>	I </a:t>
            </a:r>
            <a:r>
              <a:rPr lang="en-US" sz="6100" dirty="0"/>
              <a:t>will always seek to expound the </a:t>
            </a:r>
            <a:r>
              <a:rPr lang="en-US" sz="6100" u="sng" dirty="0"/>
              <a:t>theology</a:t>
            </a:r>
            <a:r>
              <a:rPr lang="en-US" sz="6100" dirty="0"/>
              <a:t> embedded in the passage I am </a:t>
            </a:r>
            <a:r>
              <a:rPr lang="en-US" sz="6100" dirty="0" smtClean="0"/>
              <a:t>teaching.</a:t>
            </a:r>
          </a:p>
          <a:p>
            <a:pPr marL="1085850" lvl="1" indent="0">
              <a:buNone/>
            </a:pPr>
            <a:endParaRPr lang="en-US" sz="1700" dirty="0" smtClean="0"/>
          </a:p>
          <a:p>
            <a:pPr marL="1828800" lvl="1" indent="-742950">
              <a:buFont typeface="+mj-lt"/>
              <a:buAutoNum type="arabicParenR"/>
            </a:pPr>
            <a:r>
              <a:rPr lang="en-US" sz="4600" dirty="0" smtClean="0"/>
              <a:t>What </a:t>
            </a:r>
            <a:r>
              <a:rPr lang="en-US" sz="4600" dirty="0"/>
              <a:t>does this text say about </a:t>
            </a:r>
            <a:r>
              <a:rPr lang="en-US" sz="4600" u="sng" dirty="0"/>
              <a:t>the Bible</a:t>
            </a:r>
            <a:r>
              <a:rPr lang="en-US" sz="4600" dirty="0"/>
              <a:t> (and the doctrine of Revelation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God</a:t>
            </a:r>
            <a:r>
              <a:rPr lang="en-US" sz="4600" dirty="0"/>
              <a:t> (also </a:t>
            </a:r>
            <a:r>
              <a:rPr lang="en-US" sz="4600" u="sng" dirty="0"/>
              <a:t>Creation</a:t>
            </a:r>
            <a:r>
              <a:rPr lang="en-US" sz="4600" dirty="0"/>
              <a:t>, </a:t>
            </a:r>
            <a:r>
              <a:rPr lang="en-US" sz="4600" u="sng" dirty="0"/>
              <a:t>angelology</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humanity</a:t>
            </a:r>
            <a:r>
              <a:rPr lang="en-US" sz="4600" dirty="0"/>
              <a:t> (and </a:t>
            </a:r>
            <a:r>
              <a:rPr lang="en-US" sz="4600" u="sng" dirty="0"/>
              <a:t>sin</a:t>
            </a:r>
            <a:r>
              <a:rPr lang="en-US" sz="4600" dirty="0"/>
              <a:t>, our </a:t>
            </a:r>
            <a:r>
              <a:rPr lang="en-US" sz="4600" dirty="0" err="1"/>
              <a:t>falleness</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Jesus Christ</a:t>
            </a:r>
            <a:r>
              <a:rPr lang="en-US" sz="4600" dirty="0"/>
              <a:t> (His person and work</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a:t>Holy </a:t>
            </a:r>
            <a:r>
              <a:rPr lang="en-US" sz="4600" u="sng" dirty="0" smtClean="0"/>
              <a:t>Spirit</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smtClean="0"/>
              <a:t>Salvation</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the </a:t>
            </a:r>
            <a:r>
              <a:rPr lang="en-US" sz="4600" u="sng" dirty="0" smtClean="0"/>
              <a:t>Church</a:t>
            </a:r>
            <a:r>
              <a:rPr lang="en-US" sz="4600" dirty="0" smtClean="0"/>
              <a:t>?</a:t>
            </a:r>
            <a:endParaRPr lang="en-US" sz="4600" dirty="0"/>
          </a:p>
          <a:p>
            <a:pPr marL="1828800" lvl="1" indent="-742950">
              <a:buFont typeface="+mj-lt"/>
              <a:buAutoNum type="arabicParenR"/>
            </a:pPr>
            <a:r>
              <a:rPr lang="en-US" sz="4600" dirty="0" smtClean="0"/>
              <a:t>What </a:t>
            </a:r>
            <a:r>
              <a:rPr lang="en-US" sz="4600" dirty="0"/>
              <a:t>does this text say about </a:t>
            </a:r>
            <a:r>
              <a:rPr lang="en-US" sz="4600" u="sng" dirty="0"/>
              <a:t>Last Things</a:t>
            </a:r>
            <a:r>
              <a:rPr lang="en-US" sz="4600" dirty="0" smtClean="0"/>
              <a:t>?</a:t>
            </a:r>
            <a:endParaRPr lang="en-US" sz="4600" dirty="0"/>
          </a:p>
        </p:txBody>
      </p:sp>
    </p:spTree>
    <p:extLst>
      <p:ext uri="{BB962C8B-B14F-4D97-AF65-F5344CB8AC3E}">
        <p14:creationId xmlns:p14="http://schemas.microsoft.com/office/powerpoint/2010/main" val="33240252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smtClean="0"/>
              <a:t>_____</a:t>
            </a:r>
            <a:r>
              <a:rPr lang="en-US" sz="4300" dirty="0" smtClean="0"/>
              <a:t> </a:t>
            </a:r>
            <a:r>
              <a:rPr lang="en-US" sz="4300" dirty="0"/>
              <a:t>and never fail to preach the </a:t>
            </a:r>
            <a:r>
              <a:rPr lang="en-US" sz="4300" u="sng" dirty="0" smtClean="0"/>
              <a:t>_____</a:t>
            </a:r>
            <a:r>
              <a:rPr lang="en-US" sz="4300" dirty="0" smtClean="0"/>
              <a:t>.</a:t>
            </a:r>
          </a:p>
          <a:p>
            <a:pPr marL="909637" lvl="1" indent="0">
              <a:buNone/>
            </a:pPr>
            <a:endParaRPr lang="en-US" sz="1200" dirty="0" smtClean="0"/>
          </a:p>
          <a:p>
            <a:pPr lvl="1"/>
            <a:endParaRPr lang="en-US" sz="2600" dirty="0"/>
          </a:p>
        </p:txBody>
      </p:sp>
    </p:spTree>
    <p:extLst>
      <p:ext uri="{BB962C8B-B14F-4D97-AF65-F5344CB8AC3E}">
        <p14:creationId xmlns:p14="http://schemas.microsoft.com/office/powerpoint/2010/main" val="24783960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a:t>
            </a:r>
            <a:r>
              <a:rPr lang="en-US" sz="4300" dirty="0"/>
              <a:t>never fail to preach the </a:t>
            </a:r>
            <a:r>
              <a:rPr lang="en-US" sz="4300" u="sng" dirty="0"/>
              <a:t>_____</a:t>
            </a:r>
            <a:r>
              <a:rPr lang="en-US" sz="4300" dirty="0"/>
              <a:t>.</a:t>
            </a:r>
          </a:p>
          <a:p>
            <a:pPr marL="909637" lvl="1" indent="0">
              <a:buNone/>
            </a:pPr>
            <a:endParaRPr lang="en-US" sz="1200" dirty="0"/>
          </a:p>
          <a:p>
            <a:pPr marL="909637" lvl="1" indent="0">
              <a:buNone/>
            </a:pPr>
            <a:endParaRPr lang="en-US" sz="1200" dirty="0" smtClean="0"/>
          </a:p>
          <a:p>
            <a:pPr lvl="1"/>
            <a:endParaRPr lang="en-US" sz="2600" dirty="0"/>
          </a:p>
        </p:txBody>
      </p:sp>
    </p:spTree>
    <p:extLst>
      <p:ext uri="{BB962C8B-B14F-4D97-AF65-F5344CB8AC3E}">
        <p14:creationId xmlns:p14="http://schemas.microsoft.com/office/powerpoint/2010/main" val="22735433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lvl="1"/>
            <a:endParaRPr lang="en-US" sz="2600" dirty="0"/>
          </a:p>
        </p:txBody>
      </p:sp>
    </p:spTree>
    <p:extLst>
      <p:ext uri="{BB962C8B-B14F-4D97-AF65-F5344CB8AC3E}">
        <p14:creationId xmlns:p14="http://schemas.microsoft.com/office/powerpoint/2010/main" val="26972818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marL="1317625" lvl="1" indent="-407988"/>
            <a:r>
              <a:rPr lang="en-US" sz="3600" dirty="0" smtClean="0"/>
              <a:t>5 </a:t>
            </a:r>
            <a:r>
              <a:rPr lang="en-US" sz="3600" dirty="0"/>
              <a:t>essential questions to ask of every </a:t>
            </a:r>
            <a:r>
              <a:rPr lang="en-US" sz="3600" dirty="0" smtClean="0"/>
              <a:t>text:</a:t>
            </a:r>
            <a:endParaRPr lang="en-US" sz="3600" dirty="0"/>
          </a:p>
          <a:p>
            <a:pPr marL="2286000" lvl="2" indent="-742950">
              <a:buFont typeface="+mj-lt"/>
              <a:buAutoNum type="arabicParenR"/>
            </a:pPr>
            <a:r>
              <a:rPr lang="en-US" sz="2800" dirty="0" smtClean="0"/>
              <a:t>What </a:t>
            </a:r>
            <a:r>
              <a:rPr lang="en-US" sz="2800" dirty="0"/>
              <a:t>does the text teach us about </a:t>
            </a:r>
            <a:r>
              <a:rPr lang="en-US" sz="2800" u="sng" dirty="0" smtClean="0"/>
              <a:t>___</a:t>
            </a:r>
            <a:r>
              <a:rPr lang="en-US" sz="2800" dirty="0" smtClean="0"/>
              <a:t>?</a:t>
            </a:r>
          </a:p>
          <a:p>
            <a:pPr marL="2286000" lvl="2" indent="-742950">
              <a:buFont typeface="+mj-lt"/>
              <a:buAutoNum type="arabicParenR"/>
            </a:pPr>
            <a:r>
              <a:rPr lang="en-US" sz="2800" dirty="0" smtClean="0"/>
              <a:t>What </a:t>
            </a:r>
            <a:r>
              <a:rPr lang="en-US" sz="2800" dirty="0"/>
              <a:t>does the text teach us about </a:t>
            </a:r>
            <a:r>
              <a:rPr lang="en-US" sz="2800" u="sng" dirty="0" smtClean="0"/>
              <a:t>_____________</a:t>
            </a:r>
            <a:r>
              <a:rPr lang="en-US" sz="2800" dirty="0" smtClean="0"/>
              <a:t>?</a:t>
            </a:r>
          </a:p>
          <a:p>
            <a:pPr marL="2286000" lvl="2" indent="-742950">
              <a:buFont typeface="+mj-lt"/>
              <a:buAutoNum type="arabicParenR"/>
            </a:pPr>
            <a:r>
              <a:rPr lang="en-US" sz="2800" dirty="0" smtClean="0"/>
              <a:t>How </a:t>
            </a:r>
            <a:r>
              <a:rPr lang="en-US" sz="2800" dirty="0"/>
              <a:t>does the text point to </a:t>
            </a:r>
            <a:r>
              <a:rPr lang="en-US" sz="2800" u="sng" dirty="0" smtClean="0"/>
              <a:t>_____</a:t>
            </a:r>
            <a:r>
              <a:rPr lang="en-US" sz="2800" dirty="0" smtClean="0"/>
              <a:t>?</a:t>
            </a:r>
          </a:p>
          <a:p>
            <a:pPr marL="2286000" lvl="2" indent="-742950">
              <a:buFont typeface="+mj-lt"/>
              <a:buAutoNum type="arabicParenR"/>
            </a:pPr>
            <a:r>
              <a:rPr lang="en-US" sz="2800" dirty="0" smtClean="0"/>
              <a:t>What </a:t>
            </a:r>
            <a:r>
              <a:rPr lang="en-US" sz="2800" dirty="0"/>
              <a:t>does God want His people to </a:t>
            </a:r>
            <a:r>
              <a:rPr lang="en-US" sz="2800" u="sng" dirty="0" smtClean="0"/>
              <a:t>____</a:t>
            </a:r>
            <a:r>
              <a:rPr lang="en-US" sz="2800" dirty="0" smtClean="0"/>
              <a:t>?</a:t>
            </a:r>
          </a:p>
          <a:p>
            <a:pPr marL="2286000" lvl="2" indent="-742950">
              <a:buFont typeface="+mj-lt"/>
              <a:buAutoNum type="arabicParenR"/>
            </a:pPr>
            <a:r>
              <a:rPr lang="en-US" sz="2800" dirty="0" smtClean="0"/>
              <a:t>What </a:t>
            </a:r>
            <a:r>
              <a:rPr lang="en-US" sz="2800" dirty="0"/>
              <a:t>does God want His people </a:t>
            </a:r>
            <a:r>
              <a:rPr lang="en-US" sz="2600" dirty="0"/>
              <a:t>to </a:t>
            </a:r>
            <a:r>
              <a:rPr lang="en-US" sz="2600" u="sng" dirty="0" smtClean="0"/>
              <a:t>__</a:t>
            </a:r>
            <a:r>
              <a:rPr lang="en-US" sz="2600" dirty="0" smtClean="0"/>
              <a:t>?</a:t>
            </a:r>
            <a:endParaRPr lang="en-US" sz="2600" dirty="0"/>
          </a:p>
          <a:p>
            <a:pPr lvl="1"/>
            <a:endParaRPr lang="en-US" sz="2600" dirty="0"/>
          </a:p>
        </p:txBody>
      </p:sp>
    </p:spTree>
    <p:extLst>
      <p:ext uri="{BB962C8B-B14F-4D97-AF65-F5344CB8AC3E}">
        <p14:creationId xmlns:p14="http://schemas.microsoft.com/office/powerpoint/2010/main" val="630257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marL="1317625" lvl="1" indent="-407988"/>
            <a:r>
              <a:rPr lang="en-US" sz="3600" dirty="0" smtClean="0"/>
              <a:t>5 </a:t>
            </a:r>
            <a:r>
              <a:rPr lang="en-US" sz="3600" dirty="0"/>
              <a:t>essential questions to ask of every </a:t>
            </a:r>
            <a:r>
              <a:rPr lang="en-US" sz="3600" dirty="0" smtClean="0"/>
              <a:t>text:</a:t>
            </a:r>
            <a:endParaRPr lang="en-US" sz="3600" dirty="0"/>
          </a:p>
          <a:p>
            <a:pPr marL="2286000" lvl="2" indent="-742950">
              <a:buFont typeface="+mj-lt"/>
              <a:buAutoNum type="arabicParenR"/>
            </a:pPr>
            <a:r>
              <a:rPr lang="en-US" sz="2800" dirty="0" smtClean="0"/>
              <a:t>What </a:t>
            </a:r>
            <a:r>
              <a:rPr lang="en-US" sz="2800" dirty="0"/>
              <a:t>does the text teach us about </a:t>
            </a:r>
            <a:r>
              <a:rPr lang="en-US" sz="2800" u="sng" dirty="0" smtClean="0"/>
              <a:t>God</a:t>
            </a:r>
            <a:r>
              <a:rPr lang="en-US" sz="2800" dirty="0" smtClean="0"/>
              <a:t>?</a:t>
            </a:r>
          </a:p>
          <a:p>
            <a:pPr marL="2286000" lvl="2" indent="-742950">
              <a:buFont typeface="+mj-lt"/>
              <a:buAutoNum type="arabicParenR"/>
            </a:pPr>
            <a:r>
              <a:rPr lang="en-US" sz="2800" dirty="0"/>
              <a:t>What does the text teach us about </a:t>
            </a:r>
            <a:r>
              <a:rPr lang="en-US" sz="2800" u="sng" dirty="0"/>
              <a:t>_____________</a:t>
            </a:r>
            <a:r>
              <a:rPr lang="en-US" sz="2800" dirty="0"/>
              <a:t>?</a:t>
            </a:r>
          </a:p>
          <a:p>
            <a:pPr marL="2286000" lvl="2" indent="-742950">
              <a:buFont typeface="+mj-lt"/>
              <a:buAutoNum type="arabicParenR"/>
            </a:pPr>
            <a:r>
              <a:rPr lang="en-US" sz="2800" dirty="0"/>
              <a:t>How does the text point to </a:t>
            </a:r>
            <a:r>
              <a:rPr lang="en-US" sz="2800" u="sng" dirty="0"/>
              <a:t>_____</a:t>
            </a:r>
            <a:r>
              <a:rPr lang="en-US" sz="2800" dirty="0"/>
              <a:t>?</a:t>
            </a:r>
          </a:p>
          <a:p>
            <a:pPr marL="2286000" lvl="2" indent="-742950">
              <a:buFont typeface="+mj-lt"/>
              <a:buAutoNum type="arabicParenR"/>
            </a:pPr>
            <a:r>
              <a:rPr lang="en-US" sz="2800" dirty="0"/>
              <a:t>What does God want His people to </a:t>
            </a:r>
            <a:r>
              <a:rPr lang="en-US" sz="2800" u="sng" dirty="0"/>
              <a:t>____</a:t>
            </a:r>
            <a:r>
              <a:rPr lang="en-US" sz="2800" dirty="0"/>
              <a:t>?</a:t>
            </a:r>
          </a:p>
          <a:p>
            <a:pPr marL="2286000" lvl="2" indent="-742950">
              <a:buFont typeface="+mj-lt"/>
              <a:buAutoNum type="arabicParenR"/>
            </a:pPr>
            <a:r>
              <a:rPr lang="en-US" sz="2800" dirty="0"/>
              <a:t>What does God want His people </a:t>
            </a:r>
            <a:r>
              <a:rPr lang="en-US" sz="2600" dirty="0"/>
              <a:t>to </a:t>
            </a:r>
            <a:r>
              <a:rPr lang="en-US" sz="2600" u="sng" dirty="0"/>
              <a:t>__</a:t>
            </a:r>
            <a:r>
              <a:rPr lang="en-US" sz="2600" dirty="0"/>
              <a:t>?</a:t>
            </a:r>
          </a:p>
          <a:p>
            <a:pPr lvl="1"/>
            <a:endParaRPr lang="en-US" sz="2600" dirty="0"/>
          </a:p>
        </p:txBody>
      </p:sp>
    </p:spTree>
    <p:extLst>
      <p:ext uri="{BB962C8B-B14F-4D97-AF65-F5344CB8AC3E}">
        <p14:creationId xmlns:p14="http://schemas.microsoft.com/office/powerpoint/2010/main" val="15205149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marL="1317625" lvl="1" indent="-407988"/>
            <a:r>
              <a:rPr lang="en-US" sz="3600" dirty="0" smtClean="0"/>
              <a:t>5 </a:t>
            </a:r>
            <a:r>
              <a:rPr lang="en-US" sz="3600" dirty="0"/>
              <a:t>essential questions to ask of every </a:t>
            </a:r>
            <a:r>
              <a:rPr lang="en-US" sz="3600" dirty="0" smtClean="0"/>
              <a:t>text:</a:t>
            </a:r>
            <a:endParaRPr lang="en-US" sz="3600" dirty="0"/>
          </a:p>
          <a:p>
            <a:pPr marL="2286000" lvl="2" indent="-742950">
              <a:buFont typeface="+mj-lt"/>
              <a:buAutoNum type="arabicParenR"/>
            </a:pPr>
            <a:r>
              <a:rPr lang="en-US" sz="2800" dirty="0" smtClean="0"/>
              <a:t>What </a:t>
            </a:r>
            <a:r>
              <a:rPr lang="en-US" sz="2800" dirty="0"/>
              <a:t>does the text teach us about </a:t>
            </a:r>
            <a:r>
              <a:rPr lang="en-US" sz="2800" u="sng" dirty="0" smtClean="0"/>
              <a:t>God</a:t>
            </a:r>
            <a:r>
              <a:rPr lang="en-US" sz="2800" dirty="0" smtClean="0"/>
              <a:t>?</a:t>
            </a:r>
          </a:p>
          <a:p>
            <a:pPr marL="2286000" lvl="2" indent="-742950">
              <a:buFont typeface="+mj-lt"/>
              <a:buAutoNum type="arabicParenR"/>
            </a:pPr>
            <a:r>
              <a:rPr lang="en-US" sz="2800" dirty="0" smtClean="0"/>
              <a:t>What </a:t>
            </a:r>
            <a:r>
              <a:rPr lang="en-US" sz="2800" dirty="0"/>
              <a:t>does the text teach us about </a:t>
            </a:r>
            <a:r>
              <a:rPr lang="en-US" sz="2800" u="sng" dirty="0"/>
              <a:t>fallen </a:t>
            </a:r>
            <a:r>
              <a:rPr lang="en-US" sz="2800" u="sng" dirty="0" smtClean="0"/>
              <a:t>humanity</a:t>
            </a:r>
            <a:r>
              <a:rPr lang="en-US" sz="2800" dirty="0" smtClean="0"/>
              <a:t>?</a:t>
            </a:r>
          </a:p>
          <a:p>
            <a:pPr marL="2286000" lvl="2" indent="-742950">
              <a:buFont typeface="+mj-lt"/>
              <a:buAutoNum type="arabicParenR"/>
            </a:pPr>
            <a:r>
              <a:rPr lang="en-US" sz="2800" dirty="0"/>
              <a:t>How does the text point to </a:t>
            </a:r>
            <a:r>
              <a:rPr lang="en-US" sz="2800" u="sng" dirty="0"/>
              <a:t>_____</a:t>
            </a:r>
            <a:r>
              <a:rPr lang="en-US" sz="2800" dirty="0"/>
              <a:t>?</a:t>
            </a:r>
          </a:p>
          <a:p>
            <a:pPr marL="2286000" lvl="2" indent="-742950">
              <a:buFont typeface="+mj-lt"/>
              <a:buAutoNum type="arabicParenR"/>
            </a:pPr>
            <a:r>
              <a:rPr lang="en-US" sz="2800" dirty="0"/>
              <a:t>What does God want His people to </a:t>
            </a:r>
            <a:r>
              <a:rPr lang="en-US" sz="2800" u="sng" dirty="0"/>
              <a:t>____</a:t>
            </a:r>
            <a:r>
              <a:rPr lang="en-US" sz="2800" dirty="0"/>
              <a:t>?</a:t>
            </a:r>
          </a:p>
          <a:p>
            <a:pPr marL="2286000" lvl="2" indent="-742950">
              <a:buFont typeface="+mj-lt"/>
              <a:buAutoNum type="arabicParenR"/>
            </a:pPr>
            <a:r>
              <a:rPr lang="en-US" sz="2800" dirty="0"/>
              <a:t>What does God want His people </a:t>
            </a:r>
            <a:r>
              <a:rPr lang="en-US" sz="2600" dirty="0"/>
              <a:t>to </a:t>
            </a:r>
            <a:r>
              <a:rPr lang="en-US" sz="2600" u="sng" dirty="0"/>
              <a:t>__</a:t>
            </a:r>
            <a:r>
              <a:rPr lang="en-US" sz="2600" dirty="0"/>
              <a:t>?</a:t>
            </a:r>
          </a:p>
          <a:p>
            <a:pPr lvl="1"/>
            <a:endParaRPr lang="en-US" sz="2600" dirty="0"/>
          </a:p>
        </p:txBody>
      </p:sp>
    </p:spTree>
    <p:extLst>
      <p:ext uri="{BB962C8B-B14F-4D97-AF65-F5344CB8AC3E}">
        <p14:creationId xmlns:p14="http://schemas.microsoft.com/office/powerpoint/2010/main" val="192402464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marL="1317625" lvl="1" indent="-407988"/>
            <a:r>
              <a:rPr lang="en-US" sz="3600" dirty="0" smtClean="0"/>
              <a:t>5 </a:t>
            </a:r>
            <a:r>
              <a:rPr lang="en-US" sz="3600" dirty="0"/>
              <a:t>essential questions to ask of every </a:t>
            </a:r>
            <a:r>
              <a:rPr lang="en-US" sz="3600" dirty="0" smtClean="0"/>
              <a:t>text:</a:t>
            </a:r>
            <a:endParaRPr lang="en-US" sz="3600" dirty="0"/>
          </a:p>
          <a:p>
            <a:pPr marL="2286000" lvl="2" indent="-742950">
              <a:buFont typeface="+mj-lt"/>
              <a:buAutoNum type="arabicParenR"/>
            </a:pPr>
            <a:r>
              <a:rPr lang="en-US" sz="2800" dirty="0" smtClean="0"/>
              <a:t>What </a:t>
            </a:r>
            <a:r>
              <a:rPr lang="en-US" sz="2800" dirty="0"/>
              <a:t>does the text teach us about </a:t>
            </a:r>
            <a:r>
              <a:rPr lang="en-US" sz="2800" u="sng" dirty="0" smtClean="0"/>
              <a:t>God</a:t>
            </a:r>
            <a:r>
              <a:rPr lang="en-US" sz="2800" dirty="0" smtClean="0"/>
              <a:t>?</a:t>
            </a:r>
          </a:p>
          <a:p>
            <a:pPr marL="2286000" lvl="2" indent="-742950">
              <a:buFont typeface="+mj-lt"/>
              <a:buAutoNum type="arabicParenR"/>
            </a:pPr>
            <a:r>
              <a:rPr lang="en-US" sz="2800" dirty="0" smtClean="0"/>
              <a:t>What </a:t>
            </a:r>
            <a:r>
              <a:rPr lang="en-US" sz="2800" dirty="0"/>
              <a:t>does the text teach us about </a:t>
            </a:r>
            <a:r>
              <a:rPr lang="en-US" sz="2800" u="sng" dirty="0"/>
              <a:t>fallen </a:t>
            </a:r>
            <a:r>
              <a:rPr lang="en-US" sz="2800" u="sng" dirty="0" smtClean="0"/>
              <a:t>humanity</a:t>
            </a:r>
            <a:r>
              <a:rPr lang="en-US" sz="2800" dirty="0" smtClean="0"/>
              <a:t>?</a:t>
            </a:r>
          </a:p>
          <a:p>
            <a:pPr marL="2286000" lvl="2" indent="-742950">
              <a:buFont typeface="+mj-lt"/>
              <a:buAutoNum type="arabicParenR"/>
            </a:pPr>
            <a:r>
              <a:rPr lang="en-US" sz="2800" dirty="0" smtClean="0"/>
              <a:t>How </a:t>
            </a:r>
            <a:r>
              <a:rPr lang="en-US" sz="2800" dirty="0"/>
              <a:t>does the text point to </a:t>
            </a:r>
            <a:r>
              <a:rPr lang="en-US" sz="2800" u="sng" dirty="0" smtClean="0"/>
              <a:t>Christ</a:t>
            </a:r>
            <a:r>
              <a:rPr lang="en-US" sz="2800" dirty="0" smtClean="0"/>
              <a:t>?</a:t>
            </a:r>
          </a:p>
          <a:p>
            <a:pPr marL="2286000" lvl="2" indent="-742950">
              <a:buFont typeface="+mj-lt"/>
              <a:buAutoNum type="arabicParenR"/>
            </a:pPr>
            <a:r>
              <a:rPr lang="en-US" sz="2800" dirty="0"/>
              <a:t>What does God want His people to </a:t>
            </a:r>
            <a:r>
              <a:rPr lang="en-US" sz="2800" u="sng" dirty="0"/>
              <a:t>____</a:t>
            </a:r>
            <a:r>
              <a:rPr lang="en-US" sz="2800" dirty="0"/>
              <a:t>?</a:t>
            </a:r>
          </a:p>
          <a:p>
            <a:pPr marL="2286000" lvl="2" indent="-742950">
              <a:buFont typeface="+mj-lt"/>
              <a:buAutoNum type="arabicParenR"/>
            </a:pPr>
            <a:r>
              <a:rPr lang="en-US" sz="2800" dirty="0"/>
              <a:t>What does God want His people </a:t>
            </a:r>
            <a:r>
              <a:rPr lang="en-US" sz="2600" dirty="0"/>
              <a:t>to </a:t>
            </a:r>
            <a:r>
              <a:rPr lang="en-US" sz="2600" u="sng" dirty="0"/>
              <a:t>__</a:t>
            </a:r>
            <a:r>
              <a:rPr lang="en-US" sz="2600" dirty="0"/>
              <a:t>?</a:t>
            </a:r>
          </a:p>
          <a:p>
            <a:pPr lvl="1"/>
            <a:endParaRPr lang="en-US" sz="2600" dirty="0"/>
          </a:p>
        </p:txBody>
      </p:sp>
    </p:spTree>
    <p:extLst>
      <p:ext uri="{BB962C8B-B14F-4D97-AF65-F5344CB8AC3E}">
        <p14:creationId xmlns:p14="http://schemas.microsoft.com/office/powerpoint/2010/main" val="332979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smtClean="0"/>
              <a:t>_________</a:t>
            </a:r>
            <a:r>
              <a:rPr lang="en-US" dirty="0" smtClean="0"/>
              <a:t> </a:t>
            </a:r>
            <a:r>
              <a:rPr lang="en-US" dirty="0"/>
              <a:t>preaching that honors the truth of Scripture as it was given by the Holy Spirit.  It’s goal is to discovering the </a:t>
            </a:r>
            <a:r>
              <a:rPr lang="en-US" u="sng" dirty="0" smtClean="0"/>
              <a:t>__________________</a:t>
            </a:r>
            <a:r>
              <a:rPr lang="en-US" dirty="0" smtClean="0"/>
              <a:t> </a:t>
            </a:r>
            <a:r>
              <a:rPr lang="en-US" dirty="0"/>
              <a:t>through historical-grammatical-theological investigation and interpretation.  By means of engaging and compelling exposition and </a:t>
            </a:r>
            <a:r>
              <a:rPr lang="en-US" dirty="0" smtClean="0"/>
              <a:t>proclamation</a:t>
            </a:r>
            <a:r>
              <a:rPr lang="en-US" dirty="0"/>
              <a:t>, the preacher </a:t>
            </a:r>
            <a:r>
              <a:rPr lang="en-US" u="sng" dirty="0" smtClean="0"/>
              <a:t>______</a:t>
            </a:r>
            <a:r>
              <a:rPr lang="en-US" dirty="0" smtClean="0"/>
              <a:t>, </a:t>
            </a:r>
            <a:r>
              <a:rPr lang="en-US" u="sng" dirty="0" smtClean="0"/>
              <a:t>________</a:t>
            </a:r>
            <a:r>
              <a:rPr lang="en-US" dirty="0" smtClean="0"/>
              <a:t> </a:t>
            </a:r>
            <a:r>
              <a:rPr lang="en-US" dirty="0"/>
              <a:t>and </a:t>
            </a:r>
            <a:r>
              <a:rPr lang="en-US" u="sng" dirty="0" smtClean="0"/>
              <a:t>______</a:t>
            </a:r>
            <a:r>
              <a:rPr lang="en-US" dirty="0" smtClean="0"/>
              <a:t> </a:t>
            </a:r>
            <a:r>
              <a:rPr lang="en-US" dirty="0"/>
              <a:t>the meaning of the biblical text in submission to and in the power of the Holy Spirit, </a:t>
            </a:r>
            <a:r>
              <a:rPr lang="en-US" u="sng" dirty="0" smtClean="0"/>
              <a:t>_____________</a:t>
            </a:r>
            <a:r>
              <a:rPr lang="en-US" dirty="0" smtClean="0"/>
              <a:t> </a:t>
            </a:r>
            <a:r>
              <a:rPr lang="en-US" dirty="0"/>
              <a:t>for a verdict of </a:t>
            </a:r>
            <a:r>
              <a:rPr lang="en-US" u="sng" dirty="0" smtClean="0"/>
              <a:t>___________</a:t>
            </a:r>
            <a:r>
              <a:rPr lang="en-US" dirty="0" smtClean="0"/>
              <a:t>.”</a:t>
            </a:r>
          </a:p>
        </p:txBody>
      </p:sp>
    </p:spTree>
    <p:extLst>
      <p:ext uri="{BB962C8B-B14F-4D97-AF65-F5344CB8AC3E}">
        <p14:creationId xmlns:p14="http://schemas.microsoft.com/office/powerpoint/2010/main" val="2566202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marL="1317625" lvl="1" indent="-407988"/>
            <a:r>
              <a:rPr lang="en-US" sz="3600" dirty="0" smtClean="0"/>
              <a:t>5 </a:t>
            </a:r>
            <a:r>
              <a:rPr lang="en-US" sz="3600" dirty="0"/>
              <a:t>essential questions to ask of every </a:t>
            </a:r>
            <a:r>
              <a:rPr lang="en-US" sz="3600" dirty="0" smtClean="0"/>
              <a:t>text:</a:t>
            </a:r>
            <a:endParaRPr lang="en-US" sz="3600" dirty="0"/>
          </a:p>
          <a:p>
            <a:pPr marL="2286000" lvl="2" indent="-742950">
              <a:buFont typeface="+mj-lt"/>
              <a:buAutoNum type="arabicParenR"/>
            </a:pPr>
            <a:r>
              <a:rPr lang="en-US" sz="2800" dirty="0" smtClean="0"/>
              <a:t>What </a:t>
            </a:r>
            <a:r>
              <a:rPr lang="en-US" sz="2800" dirty="0"/>
              <a:t>does the text teach us about </a:t>
            </a:r>
            <a:r>
              <a:rPr lang="en-US" sz="2800" u="sng" dirty="0" smtClean="0"/>
              <a:t>God</a:t>
            </a:r>
            <a:r>
              <a:rPr lang="en-US" sz="2800" dirty="0" smtClean="0"/>
              <a:t>?</a:t>
            </a:r>
          </a:p>
          <a:p>
            <a:pPr marL="2286000" lvl="2" indent="-742950">
              <a:buFont typeface="+mj-lt"/>
              <a:buAutoNum type="arabicParenR"/>
            </a:pPr>
            <a:r>
              <a:rPr lang="en-US" sz="2800" dirty="0" smtClean="0"/>
              <a:t>What </a:t>
            </a:r>
            <a:r>
              <a:rPr lang="en-US" sz="2800" dirty="0"/>
              <a:t>does the text teach us about </a:t>
            </a:r>
            <a:r>
              <a:rPr lang="en-US" sz="2800" u="sng" dirty="0"/>
              <a:t>fallen </a:t>
            </a:r>
            <a:r>
              <a:rPr lang="en-US" sz="2800" u="sng" dirty="0" smtClean="0"/>
              <a:t>humanity</a:t>
            </a:r>
            <a:r>
              <a:rPr lang="en-US" sz="2800" dirty="0" smtClean="0"/>
              <a:t>?</a:t>
            </a:r>
          </a:p>
          <a:p>
            <a:pPr marL="2286000" lvl="2" indent="-742950">
              <a:buFont typeface="+mj-lt"/>
              <a:buAutoNum type="arabicParenR"/>
            </a:pPr>
            <a:r>
              <a:rPr lang="en-US" sz="2800" dirty="0" smtClean="0"/>
              <a:t>How </a:t>
            </a:r>
            <a:r>
              <a:rPr lang="en-US" sz="2800" dirty="0"/>
              <a:t>does the text point to </a:t>
            </a:r>
            <a:r>
              <a:rPr lang="en-US" sz="2800" u="sng" dirty="0" smtClean="0"/>
              <a:t>Christ</a:t>
            </a:r>
            <a:r>
              <a:rPr lang="en-US" sz="2800" dirty="0" smtClean="0"/>
              <a:t>?</a:t>
            </a:r>
          </a:p>
          <a:p>
            <a:pPr marL="2286000" lvl="2" indent="-742950">
              <a:buFont typeface="+mj-lt"/>
              <a:buAutoNum type="arabicParenR"/>
            </a:pPr>
            <a:r>
              <a:rPr lang="en-US" sz="2800" dirty="0" smtClean="0"/>
              <a:t>What </a:t>
            </a:r>
            <a:r>
              <a:rPr lang="en-US" sz="2800" dirty="0"/>
              <a:t>does God want His people to </a:t>
            </a:r>
            <a:r>
              <a:rPr lang="en-US" sz="2800" u="sng" dirty="0" smtClean="0"/>
              <a:t>know</a:t>
            </a:r>
            <a:r>
              <a:rPr lang="en-US" sz="2800" dirty="0" smtClean="0"/>
              <a:t>?</a:t>
            </a:r>
          </a:p>
          <a:p>
            <a:pPr marL="2286000" lvl="2" indent="-742950">
              <a:buFont typeface="+mj-lt"/>
              <a:buAutoNum type="arabicParenR"/>
            </a:pPr>
            <a:r>
              <a:rPr lang="en-US" sz="2800" dirty="0"/>
              <a:t>What does God want His people </a:t>
            </a:r>
            <a:r>
              <a:rPr lang="en-US" sz="2600" dirty="0"/>
              <a:t>to </a:t>
            </a:r>
            <a:r>
              <a:rPr lang="en-US" sz="2600" u="sng" dirty="0"/>
              <a:t>__</a:t>
            </a:r>
            <a:r>
              <a:rPr lang="en-US" sz="2600" dirty="0"/>
              <a:t>?</a:t>
            </a:r>
          </a:p>
          <a:p>
            <a:pPr lvl="1"/>
            <a:endParaRPr lang="en-US" sz="2600" dirty="0"/>
          </a:p>
          <a:p>
            <a:pPr lvl="1"/>
            <a:endParaRPr lang="en-US" sz="2600" dirty="0"/>
          </a:p>
        </p:txBody>
      </p:sp>
    </p:spTree>
    <p:extLst>
      <p:ext uri="{BB962C8B-B14F-4D97-AF65-F5344CB8AC3E}">
        <p14:creationId xmlns:p14="http://schemas.microsoft.com/office/powerpoint/2010/main" val="18298268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smtClean="0"/>
              <a:t>.</a:t>
            </a:r>
          </a:p>
          <a:p>
            <a:pPr marL="909637" lvl="1" indent="0">
              <a:buNone/>
            </a:pPr>
            <a:endParaRPr lang="en-US" sz="1200" dirty="0" smtClean="0"/>
          </a:p>
          <a:p>
            <a:pPr marL="1317625" lvl="1" indent="-407988"/>
            <a:r>
              <a:rPr lang="en-US" sz="3600" dirty="0" smtClean="0"/>
              <a:t>5 </a:t>
            </a:r>
            <a:r>
              <a:rPr lang="en-US" sz="3600" dirty="0"/>
              <a:t>essential questions to ask of every </a:t>
            </a:r>
            <a:r>
              <a:rPr lang="en-US" sz="3600" dirty="0" smtClean="0"/>
              <a:t>text:</a:t>
            </a:r>
            <a:endParaRPr lang="en-US" sz="3600" dirty="0"/>
          </a:p>
          <a:p>
            <a:pPr marL="2286000" lvl="2" indent="-742950">
              <a:buFont typeface="+mj-lt"/>
              <a:buAutoNum type="arabicParenR"/>
            </a:pPr>
            <a:r>
              <a:rPr lang="en-US" sz="2800" dirty="0" smtClean="0"/>
              <a:t>What </a:t>
            </a:r>
            <a:r>
              <a:rPr lang="en-US" sz="2800" dirty="0"/>
              <a:t>does the text teach us about </a:t>
            </a:r>
            <a:r>
              <a:rPr lang="en-US" sz="2800" u="sng" dirty="0" smtClean="0"/>
              <a:t>God</a:t>
            </a:r>
            <a:r>
              <a:rPr lang="en-US" sz="2800" dirty="0" smtClean="0"/>
              <a:t>?</a:t>
            </a:r>
          </a:p>
          <a:p>
            <a:pPr marL="2286000" lvl="2" indent="-742950">
              <a:buFont typeface="+mj-lt"/>
              <a:buAutoNum type="arabicParenR"/>
            </a:pPr>
            <a:r>
              <a:rPr lang="en-US" sz="2800" dirty="0" smtClean="0"/>
              <a:t>What </a:t>
            </a:r>
            <a:r>
              <a:rPr lang="en-US" sz="2800" dirty="0"/>
              <a:t>does the text teach us about </a:t>
            </a:r>
            <a:r>
              <a:rPr lang="en-US" sz="2800" u="sng" dirty="0"/>
              <a:t>fallen </a:t>
            </a:r>
            <a:r>
              <a:rPr lang="en-US" sz="2800" u="sng" dirty="0" smtClean="0"/>
              <a:t>humanity</a:t>
            </a:r>
            <a:r>
              <a:rPr lang="en-US" sz="2800" dirty="0" smtClean="0"/>
              <a:t>?</a:t>
            </a:r>
          </a:p>
          <a:p>
            <a:pPr marL="2286000" lvl="2" indent="-742950">
              <a:buFont typeface="+mj-lt"/>
              <a:buAutoNum type="arabicParenR"/>
            </a:pPr>
            <a:r>
              <a:rPr lang="en-US" sz="2800" dirty="0" smtClean="0"/>
              <a:t>How </a:t>
            </a:r>
            <a:r>
              <a:rPr lang="en-US" sz="2800" dirty="0"/>
              <a:t>does the text point to </a:t>
            </a:r>
            <a:r>
              <a:rPr lang="en-US" sz="2800" u="sng" dirty="0" smtClean="0"/>
              <a:t>Christ</a:t>
            </a:r>
            <a:r>
              <a:rPr lang="en-US" sz="2800" dirty="0" smtClean="0"/>
              <a:t>?</a:t>
            </a:r>
          </a:p>
          <a:p>
            <a:pPr marL="2286000" lvl="2" indent="-742950">
              <a:buFont typeface="+mj-lt"/>
              <a:buAutoNum type="arabicParenR"/>
            </a:pPr>
            <a:r>
              <a:rPr lang="en-US" sz="2800" dirty="0" smtClean="0"/>
              <a:t>What </a:t>
            </a:r>
            <a:r>
              <a:rPr lang="en-US" sz="2800" dirty="0"/>
              <a:t>does God want His people to </a:t>
            </a:r>
            <a:r>
              <a:rPr lang="en-US" sz="2800" u="sng" dirty="0" smtClean="0"/>
              <a:t>know</a:t>
            </a:r>
            <a:r>
              <a:rPr lang="en-US" sz="2800" dirty="0" smtClean="0"/>
              <a:t>?</a:t>
            </a:r>
          </a:p>
          <a:p>
            <a:pPr marL="2286000" lvl="2" indent="-742950">
              <a:buFont typeface="+mj-lt"/>
              <a:buAutoNum type="arabicParenR"/>
            </a:pPr>
            <a:r>
              <a:rPr lang="en-US" sz="2800" dirty="0" smtClean="0"/>
              <a:t>What </a:t>
            </a:r>
            <a:r>
              <a:rPr lang="en-US" sz="2800" dirty="0"/>
              <a:t>does God want His people </a:t>
            </a:r>
            <a:r>
              <a:rPr lang="en-US" sz="2600" dirty="0"/>
              <a:t>to </a:t>
            </a:r>
            <a:r>
              <a:rPr lang="en-US" sz="2600" u="sng" dirty="0"/>
              <a:t>do</a:t>
            </a:r>
            <a:r>
              <a:rPr lang="en-US" sz="2600" dirty="0"/>
              <a:t>?</a:t>
            </a:r>
          </a:p>
          <a:p>
            <a:pPr lvl="1"/>
            <a:endParaRPr lang="en-US" sz="2600" dirty="0"/>
          </a:p>
        </p:txBody>
      </p:sp>
    </p:spTree>
    <p:extLst>
      <p:ext uri="{BB962C8B-B14F-4D97-AF65-F5344CB8AC3E}">
        <p14:creationId xmlns:p14="http://schemas.microsoft.com/office/powerpoint/2010/main" val="36438588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6) </a:t>
            </a:r>
            <a:r>
              <a:rPr lang="en-US" sz="4300" dirty="0" smtClean="0"/>
              <a:t>	I </a:t>
            </a:r>
            <a:r>
              <a:rPr lang="en-US" sz="4300" dirty="0"/>
              <a:t>will always show how the text points to </a:t>
            </a:r>
            <a:r>
              <a:rPr lang="en-US" sz="4300" u="sng" dirty="0"/>
              <a:t>Christ</a:t>
            </a:r>
            <a:r>
              <a:rPr lang="en-US" sz="4300" dirty="0"/>
              <a:t> and never fail to preach the </a:t>
            </a:r>
            <a:r>
              <a:rPr lang="en-US" sz="4300" u="sng" dirty="0"/>
              <a:t>gospel</a:t>
            </a:r>
            <a:r>
              <a:rPr lang="en-US" sz="4300" dirty="0"/>
              <a:t>.</a:t>
            </a:r>
          </a:p>
          <a:p>
            <a:pPr marL="963612" lvl="1" indent="0">
              <a:buNone/>
            </a:pPr>
            <a:endParaRPr lang="en-US" sz="1200" dirty="0" smtClean="0"/>
          </a:p>
          <a:p>
            <a:pPr marL="1371600" lvl="1" indent="-407988"/>
            <a:r>
              <a:rPr lang="en-US" sz="3600" b="1" dirty="0" smtClean="0"/>
              <a:t>J. H. Jowett</a:t>
            </a:r>
            <a:r>
              <a:rPr lang="en-US" sz="3600" dirty="0" smtClean="0"/>
              <a:t>: “What </a:t>
            </a:r>
            <a:r>
              <a:rPr lang="en-US" sz="3600" dirty="0"/>
              <a:t>we are after is not that folks shall say at the end of it </a:t>
            </a:r>
            <a:r>
              <a:rPr lang="en-US" sz="3600" dirty="0" smtClean="0"/>
              <a:t>all, ‘What </a:t>
            </a:r>
            <a:r>
              <a:rPr lang="en-US" sz="3600" dirty="0"/>
              <a:t>an excellent sermon!’ That is a measured failure. </a:t>
            </a:r>
            <a:r>
              <a:rPr lang="en-US" sz="3600" dirty="0" smtClean="0"/>
              <a:t>You </a:t>
            </a:r>
            <a:r>
              <a:rPr lang="en-US" sz="3600" dirty="0"/>
              <a:t>are there to have them say when it is over, </a:t>
            </a:r>
            <a:r>
              <a:rPr lang="en-US" sz="3600" dirty="0" smtClean="0"/>
              <a:t>‘What </a:t>
            </a:r>
            <a:r>
              <a:rPr lang="en-US" sz="3600" dirty="0"/>
              <a:t>a great God!’  It is something for men not to have been in your presence but in His.” </a:t>
            </a:r>
            <a:endParaRPr lang="en-US" sz="2600" dirty="0"/>
          </a:p>
        </p:txBody>
      </p:sp>
    </p:spTree>
    <p:extLst>
      <p:ext uri="{BB962C8B-B14F-4D97-AF65-F5344CB8AC3E}">
        <p14:creationId xmlns:p14="http://schemas.microsoft.com/office/powerpoint/2010/main" val="228799824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smtClean="0"/>
              <a:t>______________</a:t>
            </a:r>
            <a:r>
              <a:rPr lang="en-US" sz="4300" dirty="0" smtClean="0"/>
              <a:t> </a:t>
            </a:r>
            <a:r>
              <a:rPr lang="en-US" sz="4300" dirty="0"/>
              <a:t>that </a:t>
            </a:r>
            <a:r>
              <a:rPr lang="en-US" sz="4300" dirty="0" smtClean="0"/>
              <a:t>too </a:t>
            </a:r>
            <a:r>
              <a:rPr lang="en-US" sz="4300" dirty="0"/>
              <a:t>many get trapped by</a:t>
            </a:r>
            <a:r>
              <a:rPr lang="en-US" sz="4300" dirty="0" smtClean="0"/>
              <a:t>.</a:t>
            </a:r>
            <a:endParaRPr lang="en-US" sz="4300" dirty="0"/>
          </a:p>
        </p:txBody>
      </p:sp>
    </p:spTree>
    <p:extLst>
      <p:ext uri="{BB962C8B-B14F-4D97-AF65-F5344CB8AC3E}">
        <p14:creationId xmlns:p14="http://schemas.microsoft.com/office/powerpoint/2010/main" val="104578869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r>
              <a:rPr lang="en-US" sz="4300" dirty="0" smtClean="0"/>
              <a:t>.</a:t>
            </a:r>
            <a:endParaRPr lang="en-US" sz="4300" dirty="0"/>
          </a:p>
        </p:txBody>
      </p:sp>
    </p:spTree>
    <p:extLst>
      <p:ext uri="{BB962C8B-B14F-4D97-AF65-F5344CB8AC3E}">
        <p14:creationId xmlns:p14="http://schemas.microsoft.com/office/powerpoint/2010/main" val="6132018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__________</a:t>
            </a:r>
          </a:p>
          <a:p>
            <a:pPr marL="1967532" lvl="2" indent="-742950">
              <a:buFont typeface="+mj-lt"/>
              <a:buAutoNum type="arabicParenR"/>
            </a:pPr>
            <a:r>
              <a:rPr lang="en-US" sz="3000" dirty="0" smtClean="0"/>
              <a:t>The </a:t>
            </a:r>
            <a:r>
              <a:rPr lang="en-US" sz="3000" u="sng" dirty="0" smtClean="0"/>
              <a:t>_______</a:t>
            </a:r>
          </a:p>
          <a:p>
            <a:pPr marL="1967532" lvl="2" indent="-742950">
              <a:buFont typeface="+mj-lt"/>
              <a:buAutoNum type="arabicParenR"/>
            </a:pPr>
            <a:r>
              <a:rPr lang="en-US" sz="3000" dirty="0" smtClean="0"/>
              <a:t>The </a:t>
            </a:r>
            <a:r>
              <a:rPr lang="en-US" sz="3000" u="sng" dirty="0" smtClean="0"/>
              <a:t>________</a:t>
            </a:r>
          </a:p>
          <a:p>
            <a:pPr marL="1967532" lvl="2" indent="-742950">
              <a:buFont typeface="+mj-lt"/>
              <a:buAutoNum type="arabicParenR"/>
            </a:pPr>
            <a:r>
              <a:rPr lang="en-US" sz="3000" dirty="0" smtClean="0"/>
              <a:t>The </a:t>
            </a:r>
            <a:r>
              <a:rPr lang="en-US" sz="3000" u="sng" dirty="0" smtClean="0"/>
              <a:t>_________</a:t>
            </a:r>
          </a:p>
          <a:p>
            <a:pPr marL="1967532" lvl="2" indent="-742950">
              <a:buFont typeface="+mj-lt"/>
              <a:buAutoNum type="arabicParenR"/>
            </a:pPr>
            <a:r>
              <a:rPr lang="en-US" sz="3000" dirty="0" smtClean="0"/>
              <a:t>The </a:t>
            </a:r>
            <a:r>
              <a:rPr lang="en-US" sz="3000" u="sng" dirty="0" smtClean="0"/>
              <a:t>__________</a:t>
            </a:r>
          </a:p>
          <a:p>
            <a:pPr marL="1967532" lvl="2" indent="-742950">
              <a:buFont typeface="+mj-lt"/>
              <a:buAutoNum type="arabicParenR"/>
            </a:pPr>
            <a:r>
              <a:rPr lang="en-US" sz="3000" dirty="0" smtClean="0"/>
              <a:t>The </a:t>
            </a:r>
            <a:r>
              <a:rPr lang="en-US" sz="3000" u="sng" dirty="0" smtClean="0"/>
              <a:t>__________</a:t>
            </a:r>
          </a:p>
          <a:p>
            <a:pPr marL="1967532" lvl="2" indent="-742950">
              <a:buFont typeface="+mj-lt"/>
              <a:buAutoNum type="arabicParenR"/>
            </a:pPr>
            <a:r>
              <a:rPr lang="en-US" sz="3000" dirty="0" smtClean="0"/>
              <a:t>The </a:t>
            </a:r>
            <a:r>
              <a:rPr lang="en-US" sz="3000" u="sng" dirty="0" smtClean="0"/>
              <a:t>_____________</a:t>
            </a:r>
            <a:endParaRPr lang="en-US" sz="3000" u="sng" dirty="0"/>
          </a:p>
        </p:txBody>
      </p:sp>
    </p:spTree>
    <p:extLst>
      <p:ext uri="{BB962C8B-B14F-4D97-AF65-F5344CB8AC3E}">
        <p14:creationId xmlns:p14="http://schemas.microsoft.com/office/powerpoint/2010/main" val="13538298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a:t>The </a:t>
            </a:r>
            <a:r>
              <a:rPr lang="en-US" sz="3000" u="sng" dirty="0"/>
              <a:t>_______</a:t>
            </a:r>
          </a:p>
          <a:p>
            <a:pPr marL="1967532" lvl="2" indent="-742950">
              <a:buFont typeface="+mj-lt"/>
              <a:buAutoNum type="arabicParenR"/>
            </a:pPr>
            <a:r>
              <a:rPr lang="en-US" sz="3000" dirty="0"/>
              <a:t>The </a:t>
            </a:r>
            <a:r>
              <a:rPr lang="en-US" sz="3000" u="sng" dirty="0"/>
              <a:t>________</a:t>
            </a:r>
          </a:p>
          <a:p>
            <a:pPr marL="1967532" lvl="2" indent="-742950">
              <a:buFont typeface="+mj-lt"/>
              <a:buAutoNum type="arabicParenR"/>
            </a:pPr>
            <a:r>
              <a:rPr lang="en-US" sz="3000" dirty="0"/>
              <a:t>The </a:t>
            </a:r>
            <a:r>
              <a:rPr lang="en-US" sz="3000" u="sng" dirty="0"/>
              <a:t>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_____________</a:t>
            </a:r>
            <a:endParaRPr lang="en-US" sz="3000" u="sng" dirty="0"/>
          </a:p>
        </p:txBody>
      </p:sp>
    </p:spTree>
    <p:extLst>
      <p:ext uri="{BB962C8B-B14F-4D97-AF65-F5344CB8AC3E}">
        <p14:creationId xmlns:p14="http://schemas.microsoft.com/office/powerpoint/2010/main" val="88410618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smtClean="0"/>
              <a:t>The </a:t>
            </a:r>
            <a:r>
              <a:rPr lang="en-US" sz="3000" u="sng" dirty="0" smtClean="0"/>
              <a:t>conjurer</a:t>
            </a:r>
          </a:p>
          <a:p>
            <a:pPr marL="1967532" lvl="2" indent="-742950">
              <a:buFont typeface="+mj-lt"/>
              <a:buAutoNum type="arabicParenR"/>
            </a:pPr>
            <a:r>
              <a:rPr lang="en-US" sz="3000" dirty="0"/>
              <a:t>The </a:t>
            </a:r>
            <a:r>
              <a:rPr lang="en-US" sz="3000" u="sng" dirty="0"/>
              <a:t>________</a:t>
            </a:r>
          </a:p>
          <a:p>
            <a:pPr marL="1967532" lvl="2" indent="-742950">
              <a:buFont typeface="+mj-lt"/>
              <a:buAutoNum type="arabicParenR"/>
            </a:pPr>
            <a:r>
              <a:rPr lang="en-US" sz="3000" dirty="0"/>
              <a:t>The </a:t>
            </a:r>
            <a:r>
              <a:rPr lang="en-US" sz="3000" u="sng" dirty="0"/>
              <a:t>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_____________</a:t>
            </a:r>
            <a:endParaRPr lang="en-US" sz="3000" u="sng" dirty="0"/>
          </a:p>
        </p:txBody>
      </p:sp>
    </p:spTree>
    <p:extLst>
      <p:ext uri="{BB962C8B-B14F-4D97-AF65-F5344CB8AC3E}">
        <p14:creationId xmlns:p14="http://schemas.microsoft.com/office/powerpoint/2010/main" val="33062846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smtClean="0"/>
              <a:t>The </a:t>
            </a:r>
            <a:r>
              <a:rPr lang="en-US" sz="3000" u="sng" dirty="0" smtClean="0"/>
              <a:t>conjurer</a:t>
            </a:r>
          </a:p>
          <a:p>
            <a:pPr marL="1967532" lvl="2" indent="-742950">
              <a:buFont typeface="+mj-lt"/>
              <a:buAutoNum type="arabicParenR"/>
            </a:pPr>
            <a:r>
              <a:rPr lang="en-US" sz="3000" dirty="0" smtClean="0"/>
              <a:t>The </a:t>
            </a:r>
            <a:r>
              <a:rPr lang="en-US" sz="3000" u="sng" dirty="0" smtClean="0"/>
              <a:t>storyteller</a:t>
            </a:r>
          </a:p>
          <a:p>
            <a:pPr marL="1967532" lvl="2" indent="-742950">
              <a:buFont typeface="+mj-lt"/>
              <a:buAutoNum type="arabicParenR"/>
            </a:pPr>
            <a:r>
              <a:rPr lang="en-US" sz="3000" dirty="0"/>
              <a:t>The </a:t>
            </a:r>
            <a:r>
              <a:rPr lang="en-US" sz="3000" u="sng" dirty="0"/>
              <a:t>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_____________</a:t>
            </a:r>
            <a:endParaRPr lang="en-US" sz="3000" u="sng" dirty="0"/>
          </a:p>
        </p:txBody>
      </p:sp>
    </p:spTree>
    <p:extLst>
      <p:ext uri="{BB962C8B-B14F-4D97-AF65-F5344CB8AC3E}">
        <p14:creationId xmlns:p14="http://schemas.microsoft.com/office/powerpoint/2010/main" val="426675009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smtClean="0"/>
              <a:t>The </a:t>
            </a:r>
            <a:r>
              <a:rPr lang="en-US" sz="3000" u="sng" dirty="0" smtClean="0"/>
              <a:t>conjurer</a:t>
            </a:r>
          </a:p>
          <a:p>
            <a:pPr marL="1967532" lvl="2" indent="-742950">
              <a:buFont typeface="+mj-lt"/>
              <a:buAutoNum type="arabicParenR"/>
            </a:pPr>
            <a:r>
              <a:rPr lang="en-US" sz="3000" dirty="0" smtClean="0"/>
              <a:t>The </a:t>
            </a:r>
            <a:r>
              <a:rPr lang="en-US" sz="3000" u="sng" dirty="0" smtClean="0"/>
              <a:t>storyteller</a:t>
            </a:r>
          </a:p>
          <a:p>
            <a:pPr marL="1967532" lvl="2" indent="-742950">
              <a:buFont typeface="+mj-lt"/>
              <a:buAutoNum type="arabicParenR"/>
            </a:pPr>
            <a:r>
              <a:rPr lang="en-US" sz="3000" dirty="0" smtClean="0"/>
              <a:t>The </a:t>
            </a:r>
            <a:r>
              <a:rPr lang="en-US" sz="3000" u="sng" dirty="0" smtClean="0"/>
              <a:t>entertainer</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_____________</a:t>
            </a:r>
            <a:endParaRPr lang="en-US" sz="3000" u="sng" dirty="0"/>
          </a:p>
        </p:txBody>
      </p:sp>
    </p:spTree>
    <p:extLst>
      <p:ext uri="{BB962C8B-B14F-4D97-AF65-F5344CB8AC3E}">
        <p14:creationId xmlns:p14="http://schemas.microsoft.com/office/powerpoint/2010/main" val="3917939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a:t>
            </a:r>
            <a:r>
              <a:rPr lang="en-US" dirty="0"/>
              <a:t>honors the truth of Scripture as it was given by the Holy Spirit.  It’s goal is to discovering the </a:t>
            </a:r>
            <a:r>
              <a:rPr lang="en-US" u="sng" dirty="0"/>
              <a:t>__________________</a:t>
            </a:r>
            <a:r>
              <a:rPr lang="en-US" dirty="0"/>
              <a:t> through historical-grammatical-theological investigation and interpretation.  By means of engaging and compelling exposition and proclamation, the preacher </a:t>
            </a:r>
            <a:r>
              <a:rPr lang="en-US" u="sng" dirty="0"/>
              <a:t>______</a:t>
            </a:r>
            <a:r>
              <a:rPr lang="en-US" dirty="0"/>
              <a:t>, </a:t>
            </a:r>
            <a:r>
              <a:rPr lang="en-US" u="sng" dirty="0"/>
              <a:t>________</a:t>
            </a:r>
            <a:r>
              <a:rPr lang="en-US" dirty="0"/>
              <a:t> and </a:t>
            </a:r>
            <a:r>
              <a:rPr lang="en-US" u="sng" dirty="0"/>
              <a:t>______</a:t>
            </a:r>
            <a:r>
              <a:rPr lang="en-US" dirty="0"/>
              <a:t> the meaning of the biblical text in submission to and in the power of the Holy Spirit, </a:t>
            </a:r>
            <a:r>
              <a:rPr lang="en-US" u="sng" dirty="0"/>
              <a:t>_____________</a:t>
            </a:r>
            <a:r>
              <a:rPr lang="en-US" dirty="0"/>
              <a:t> for a verdict of </a:t>
            </a:r>
            <a:r>
              <a:rPr lang="en-US" u="sng" dirty="0"/>
              <a:t>___________</a:t>
            </a:r>
            <a:r>
              <a:rPr lang="en-US" dirty="0"/>
              <a:t>.”</a:t>
            </a:r>
          </a:p>
        </p:txBody>
      </p:sp>
    </p:spTree>
    <p:extLst>
      <p:ext uri="{BB962C8B-B14F-4D97-AF65-F5344CB8AC3E}">
        <p14:creationId xmlns:p14="http://schemas.microsoft.com/office/powerpoint/2010/main" val="291410611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smtClean="0"/>
              <a:t>The </a:t>
            </a:r>
            <a:r>
              <a:rPr lang="en-US" sz="3000" u="sng" dirty="0" smtClean="0"/>
              <a:t>conjurer</a:t>
            </a:r>
          </a:p>
          <a:p>
            <a:pPr marL="1967532" lvl="2" indent="-742950">
              <a:buFont typeface="+mj-lt"/>
              <a:buAutoNum type="arabicParenR"/>
            </a:pPr>
            <a:r>
              <a:rPr lang="en-US" sz="3000" dirty="0" smtClean="0"/>
              <a:t>The </a:t>
            </a:r>
            <a:r>
              <a:rPr lang="en-US" sz="3000" u="sng" dirty="0" smtClean="0"/>
              <a:t>storyteller</a:t>
            </a:r>
          </a:p>
          <a:p>
            <a:pPr marL="1967532" lvl="2" indent="-742950">
              <a:buFont typeface="+mj-lt"/>
              <a:buAutoNum type="arabicParenR"/>
            </a:pPr>
            <a:r>
              <a:rPr lang="en-US" sz="3000" dirty="0" smtClean="0"/>
              <a:t>The </a:t>
            </a:r>
            <a:r>
              <a:rPr lang="en-US" sz="3000" u="sng" dirty="0" smtClean="0"/>
              <a:t>entertainer</a:t>
            </a:r>
          </a:p>
          <a:p>
            <a:pPr marL="1967532" lvl="2" indent="-742950">
              <a:buFont typeface="+mj-lt"/>
              <a:buAutoNum type="arabicParenR"/>
            </a:pPr>
            <a:r>
              <a:rPr lang="en-US" sz="3000" dirty="0" smtClean="0"/>
              <a:t>The </a:t>
            </a:r>
            <a:r>
              <a:rPr lang="en-US" sz="3000" u="sng" dirty="0" err="1" smtClean="0"/>
              <a:t>systematizer</a:t>
            </a:r>
            <a:endParaRPr lang="en-US" sz="3000" u="sng" dirty="0" smtClean="0"/>
          </a:p>
          <a:p>
            <a:pPr marL="1967532" lvl="2" indent="-742950">
              <a:buFont typeface="+mj-lt"/>
              <a:buAutoNum type="arabicParenR"/>
            </a:pPr>
            <a:r>
              <a:rPr lang="en-US" sz="3000" dirty="0"/>
              <a:t>The </a:t>
            </a:r>
            <a:r>
              <a:rPr lang="en-US" sz="3000" u="sng" dirty="0"/>
              <a:t>__________</a:t>
            </a:r>
          </a:p>
          <a:p>
            <a:pPr marL="1967532" lvl="2" indent="-742950">
              <a:buFont typeface="+mj-lt"/>
              <a:buAutoNum type="arabicParenR"/>
            </a:pPr>
            <a:r>
              <a:rPr lang="en-US" sz="3000" dirty="0"/>
              <a:t>The </a:t>
            </a:r>
            <a:r>
              <a:rPr lang="en-US" sz="3000" u="sng" dirty="0"/>
              <a:t>_____________</a:t>
            </a:r>
            <a:endParaRPr lang="en-US" sz="3000" u="sng" dirty="0"/>
          </a:p>
        </p:txBody>
      </p:sp>
    </p:spTree>
    <p:extLst>
      <p:ext uri="{BB962C8B-B14F-4D97-AF65-F5344CB8AC3E}">
        <p14:creationId xmlns:p14="http://schemas.microsoft.com/office/powerpoint/2010/main" val="373761735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smtClean="0"/>
              <a:t>The </a:t>
            </a:r>
            <a:r>
              <a:rPr lang="en-US" sz="3000" u="sng" dirty="0" smtClean="0"/>
              <a:t>conjurer</a:t>
            </a:r>
          </a:p>
          <a:p>
            <a:pPr marL="1967532" lvl="2" indent="-742950">
              <a:buFont typeface="+mj-lt"/>
              <a:buAutoNum type="arabicParenR"/>
            </a:pPr>
            <a:r>
              <a:rPr lang="en-US" sz="3000" dirty="0" smtClean="0"/>
              <a:t>The </a:t>
            </a:r>
            <a:r>
              <a:rPr lang="en-US" sz="3000" u="sng" dirty="0" smtClean="0"/>
              <a:t>storyteller</a:t>
            </a:r>
          </a:p>
          <a:p>
            <a:pPr marL="1967532" lvl="2" indent="-742950">
              <a:buFont typeface="+mj-lt"/>
              <a:buAutoNum type="arabicParenR"/>
            </a:pPr>
            <a:r>
              <a:rPr lang="en-US" sz="3000" dirty="0" smtClean="0"/>
              <a:t>The </a:t>
            </a:r>
            <a:r>
              <a:rPr lang="en-US" sz="3000" u="sng" dirty="0" smtClean="0"/>
              <a:t>entertainer</a:t>
            </a:r>
          </a:p>
          <a:p>
            <a:pPr marL="1967532" lvl="2" indent="-742950">
              <a:buFont typeface="+mj-lt"/>
              <a:buAutoNum type="arabicParenR"/>
            </a:pPr>
            <a:r>
              <a:rPr lang="en-US" sz="3000" dirty="0" smtClean="0"/>
              <a:t>The </a:t>
            </a:r>
            <a:r>
              <a:rPr lang="en-US" sz="3000" u="sng" dirty="0" err="1" smtClean="0"/>
              <a:t>systematizer</a:t>
            </a:r>
            <a:endParaRPr lang="en-US" sz="3000" u="sng" dirty="0" smtClean="0"/>
          </a:p>
          <a:p>
            <a:pPr marL="1967532" lvl="2" indent="-742950">
              <a:buFont typeface="+mj-lt"/>
              <a:buAutoNum type="arabicParenR"/>
            </a:pPr>
            <a:r>
              <a:rPr lang="en-US" sz="3000" dirty="0" smtClean="0"/>
              <a:t>The </a:t>
            </a:r>
            <a:r>
              <a:rPr lang="en-US" sz="3000" u="sng" dirty="0" smtClean="0"/>
              <a:t>psychologist</a:t>
            </a:r>
          </a:p>
          <a:p>
            <a:pPr marL="1967532" lvl="2" indent="-742950">
              <a:buFont typeface="+mj-lt"/>
              <a:buAutoNum type="arabicParenR"/>
            </a:pPr>
            <a:r>
              <a:rPr lang="en-US" sz="3000" dirty="0"/>
              <a:t>The </a:t>
            </a:r>
            <a:r>
              <a:rPr lang="en-US" sz="3000" u="sng" dirty="0"/>
              <a:t>_____________</a:t>
            </a:r>
            <a:endParaRPr lang="en-US" sz="3000" u="sng" dirty="0"/>
          </a:p>
        </p:txBody>
      </p:sp>
    </p:spTree>
    <p:extLst>
      <p:ext uri="{BB962C8B-B14F-4D97-AF65-F5344CB8AC3E}">
        <p14:creationId xmlns:p14="http://schemas.microsoft.com/office/powerpoint/2010/main" val="360612761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7) </a:t>
            </a:r>
            <a:r>
              <a:rPr lang="en-US" sz="4300" dirty="0" smtClean="0"/>
              <a:t>	I </a:t>
            </a:r>
            <a:r>
              <a:rPr lang="en-US" sz="4300" dirty="0"/>
              <a:t>will avoid the </a:t>
            </a:r>
            <a:r>
              <a:rPr lang="en-US" sz="4300" u="sng" dirty="0"/>
              <a:t>preacher’s snares</a:t>
            </a:r>
            <a:r>
              <a:rPr lang="en-US" sz="4300" dirty="0"/>
              <a:t> that </a:t>
            </a:r>
            <a:r>
              <a:rPr lang="en-US" sz="4300" dirty="0" smtClean="0"/>
              <a:t>too </a:t>
            </a:r>
            <a:r>
              <a:rPr lang="en-US" sz="4300" dirty="0"/>
              <a:t>many get trapped by.</a:t>
            </a:r>
          </a:p>
          <a:p>
            <a:pPr marL="1967532" lvl="2" indent="-742950">
              <a:buFont typeface="+mj-lt"/>
              <a:buAutoNum type="arabicParenR"/>
            </a:pPr>
            <a:r>
              <a:rPr lang="en-US" sz="3000" dirty="0" smtClean="0"/>
              <a:t>The </a:t>
            </a:r>
            <a:r>
              <a:rPr lang="en-US" sz="3000" u="sng" dirty="0" smtClean="0"/>
              <a:t>cheerleader</a:t>
            </a:r>
          </a:p>
          <a:p>
            <a:pPr marL="1967532" lvl="2" indent="-742950">
              <a:buFont typeface="+mj-lt"/>
              <a:buAutoNum type="arabicParenR"/>
            </a:pPr>
            <a:r>
              <a:rPr lang="en-US" sz="3000" dirty="0" smtClean="0"/>
              <a:t>The </a:t>
            </a:r>
            <a:r>
              <a:rPr lang="en-US" sz="3000" u="sng" dirty="0" smtClean="0"/>
              <a:t>conjurer</a:t>
            </a:r>
          </a:p>
          <a:p>
            <a:pPr marL="1967532" lvl="2" indent="-742950">
              <a:buFont typeface="+mj-lt"/>
              <a:buAutoNum type="arabicParenR"/>
            </a:pPr>
            <a:r>
              <a:rPr lang="en-US" sz="3000" dirty="0" smtClean="0"/>
              <a:t>The </a:t>
            </a:r>
            <a:r>
              <a:rPr lang="en-US" sz="3000" u="sng" dirty="0" smtClean="0"/>
              <a:t>storyteller</a:t>
            </a:r>
          </a:p>
          <a:p>
            <a:pPr marL="1967532" lvl="2" indent="-742950">
              <a:buFont typeface="+mj-lt"/>
              <a:buAutoNum type="arabicParenR"/>
            </a:pPr>
            <a:r>
              <a:rPr lang="en-US" sz="3000" dirty="0" smtClean="0"/>
              <a:t>The </a:t>
            </a:r>
            <a:r>
              <a:rPr lang="en-US" sz="3000" u="sng" dirty="0" smtClean="0"/>
              <a:t>entertainer</a:t>
            </a:r>
          </a:p>
          <a:p>
            <a:pPr marL="1967532" lvl="2" indent="-742950">
              <a:buFont typeface="+mj-lt"/>
              <a:buAutoNum type="arabicParenR"/>
            </a:pPr>
            <a:r>
              <a:rPr lang="en-US" sz="3000" dirty="0" smtClean="0"/>
              <a:t>The </a:t>
            </a:r>
            <a:r>
              <a:rPr lang="en-US" sz="3000" u="sng" dirty="0" err="1" smtClean="0"/>
              <a:t>systematizer</a:t>
            </a:r>
            <a:endParaRPr lang="en-US" sz="3000" u="sng" dirty="0" smtClean="0"/>
          </a:p>
          <a:p>
            <a:pPr marL="1967532" lvl="2" indent="-742950">
              <a:buFont typeface="+mj-lt"/>
              <a:buAutoNum type="arabicParenR"/>
            </a:pPr>
            <a:r>
              <a:rPr lang="en-US" sz="3000" dirty="0" smtClean="0"/>
              <a:t>The </a:t>
            </a:r>
            <a:r>
              <a:rPr lang="en-US" sz="3000" u="sng" dirty="0" smtClean="0"/>
              <a:t>psychologist</a:t>
            </a:r>
          </a:p>
          <a:p>
            <a:pPr marL="1967532" lvl="2" indent="-742950">
              <a:buFont typeface="+mj-lt"/>
              <a:buAutoNum type="arabicParenR"/>
            </a:pPr>
            <a:r>
              <a:rPr lang="en-US" sz="3000" dirty="0" smtClean="0"/>
              <a:t>The </a:t>
            </a:r>
            <a:r>
              <a:rPr lang="en-US" sz="3000" u="sng" dirty="0" smtClean="0"/>
              <a:t>naked preacher</a:t>
            </a:r>
            <a:endParaRPr lang="en-US" sz="3000" u="sng" dirty="0"/>
          </a:p>
        </p:txBody>
      </p:sp>
    </p:spTree>
    <p:extLst>
      <p:ext uri="{BB962C8B-B14F-4D97-AF65-F5344CB8AC3E}">
        <p14:creationId xmlns:p14="http://schemas.microsoft.com/office/powerpoint/2010/main" val="254612581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8) </a:t>
            </a:r>
            <a:r>
              <a:rPr lang="en-US" sz="4300" dirty="0" smtClean="0"/>
              <a:t>	I </a:t>
            </a:r>
            <a:r>
              <a:rPr lang="en-US" sz="4300" dirty="0"/>
              <a:t>will </a:t>
            </a:r>
            <a:r>
              <a:rPr lang="en-US" sz="4300" u="sng" dirty="0" smtClean="0"/>
              <a:t>_____</a:t>
            </a:r>
            <a:r>
              <a:rPr lang="en-US" sz="4300" dirty="0" smtClean="0"/>
              <a:t> </a:t>
            </a:r>
            <a:r>
              <a:rPr lang="en-US" sz="4300" dirty="0"/>
              <a:t>in my preaching how I hope and want my people to handle, study and teach the Bible.</a:t>
            </a:r>
          </a:p>
          <a:p>
            <a:pPr marL="0" indent="0">
              <a:buNone/>
            </a:pPr>
            <a:endParaRPr lang="en-US" dirty="0"/>
          </a:p>
        </p:txBody>
      </p:sp>
    </p:spTree>
    <p:extLst>
      <p:ext uri="{BB962C8B-B14F-4D97-AF65-F5344CB8AC3E}">
        <p14:creationId xmlns:p14="http://schemas.microsoft.com/office/powerpoint/2010/main" val="9399121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8) </a:t>
            </a:r>
            <a:r>
              <a:rPr lang="en-US" sz="4300" dirty="0" smtClean="0"/>
              <a:t>	I </a:t>
            </a:r>
            <a:r>
              <a:rPr lang="en-US" sz="4300" dirty="0"/>
              <a:t>will </a:t>
            </a:r>
            <a:r>
              <a:rPr lang="en-US" sz="4300" u="sng" dirty="0"/>
              <a:t>model</a:t>
            </a:r>
            <a:r>
              <a:rPr lang="en-US" sz="4300" dirty="0"/>
              <a:t> in my preaching how I hope and want my people to handle, study and teach the Bible.</a:t>
            </a:r>
          </a:p>
          <a:p>
            <a:pPr marL="0" indent="0">
              <a:buNone/>
            </a:pPr>
            <a:endParaRPr lang="en-US" dirty="0"/>
          </a:p>
        </p:txBody>
      </p:sp>
    </p:spTree>
    <p:extLst>
      <p:ext uri="{BB962C8B-B14F-4D97-AF65-F5344CB8AC3E}">
        <p14:creationId xmlns:p14="http://schemas.microsoft.com/office/powerpoint/2010/main" val="22308240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8) </a:t>
            </a:r>
            <a:r>
              <a:rPr lang="en-US" sz="4300" dirty="0" smtClean="0"/>
              <a:t>	I </a:t>
            </a:r>
            <a:r>
              <a:rPr lang="en-US" sz="4300" dirty="0"/>
              <a:t>will </a:t>
            </a:r>
            <a:r>
              <a:rPr lang="en-US" sz="4300" u="sng" dirty="0"/>
              <a:t>model</a:t>
            </a:r>
            <a:r>
              <a:rPr lang="en-US" sz="4300" dirty="0"/>
              <a:t> in my preaching how I hope and want my people to handle, study and teach the Bible.</a:t>
            </a:r>
          </a:p>
          <a:p>
            <a:endParaRPr lang="en-US" sz="4300" dirty="0" smtClean="0"/>
          </a:p>
          <a:p>
            <a:pPr marL="914400" indent="-914400">
              <a:buNone/>
            </a:pPr>
            <a:r>
              <a:rPr lang="en-US" sz="4300" dirty="0" smtClean="0"/>
              <a:t>9</a:t>
            </a:r>
            <a:r>
              <a:rPr lang="en-US" sz="4300" dirty="0"/>
              <a:t>) </a:t>
            </a:r>
            <a:r>
              <a:rPr lang="en-US" sz="4300" dirty="0" smtClean="0"/>
              <a:t>	I </a:t>
            </a:r>
            <a:r>
              <a:rPr lang="en-US" sz="4300" dirty="0"/>
              <a:t>will work to </a:t>
            </a:r>
            <a:r>
              <a:rPr lang="en-US" sz="4300" u="sng" dirty="0" smtClean="0"/>
              <a:t>___</a:t>
            </a:r>
            <a:r>
              <a:rPr lang="en-US" sz="4300" dirty="0" smtClean="0"/>
              <a:t> </a:t>
            </a:r>
            <a:r>
              <a:rPr lang="en-US" sz="4300" dirty="0"/>
              <a:t>my preaching weeks, if not months, in advance.</a:t>
            </a:r>
          </a:p>
          <a:p>
            <a:endParaRPr lang="en-US" dirty="0"/>
          </a:p>
        </p:txBody>
      </p:sp>
    </p:spTree>
    <p:extLst>
      <p:ext uri="{BB962C8B-B14F-4D97-AF65-F5344CB8AC3E}">
        <p14:creationId xmlns:p14="http://schemas.microsoft.com/office/powerpoint/2010/main" val="5550383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8) </a:t>
            </a:r>
            <a:r>
              <a:rPr lang="en-US" sz="4300" dirty="0" smtClean="0"/>
              <a:t>	I </a:t>
            </a:r>
            <a:r>
              <a:rPr lang="en-US" sz="4300" dirty="0"/>
              <a:t>will </a:t>
            </a:r>
            <a:r>
              <a:rPr lang="en-US" sz="4300" u="sng" dirty="0"/>
              <a:t>model</a:t>
            </a:r>
            <a:r>
              <a:rPr lang="en-US" sz="4300" dirty="0"/>
              <a:t> in my preaching how I hope and want my people to handle, study and teach the Bible.</a:t>
            </a:r>
          </a:p>
          <a:p>
            <a:endParaRPr lang="en-US" sz="4300" dirty="0" smtClean="0"/>
          </a:p>
          <a:p>
            <a:pPr marL="914400" indent="-914400">
              <a:buNone/>
            </a:pPr>
            <a:r>
              <a:rPr lang="en-US" sz="4300" dirty="0" smtClean="0"/>
              <a:t>9</a:t>
            </a:r>
            <a:r>
              <a:rPr lang="en-US" sz="4300" dirty="0"/>
              <a:t>) </a:t>
            </a:r>
            <a:r>
              <a:rPr lang="en-US" sz="4300" dirty="0" smtClean="0"/>
              <a:t>	I </a:t>
            </a:r>
            <a:r>
              <a:rPr lang="en-US" sz="4300" dirty="0"/>
              <a:t>will work to </a:t>
            </a:r>
            <a:r>
              <a:rPr lang="en-US" sz="4300" u="sng" dirty="0"/>
              <a:t>plan</a:t>
            </a:r>
            <a:r>
              <a:rPr lang="en-US" sz="4300" dirty="0"/>
              <a:t> my preaching weeks, if not months, in advance.</a:t>
            </a:r>
          </a:p>
          <a:p>
            <a:endParaRPr lang="en-US" dirty="0"/>
          </a:p>
        </p:txBody>
      </p:sp>
    </p:spTree>
    <p:extLst>
      <p:ext uri="{BB962C8B-B14F-4D97-AF65-F5344CB8AC3E}">
        <p14:creationId xmlns:p14="http://schemas.microsoft.com/office/powerpoint/2010/main" val="411446175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smtClean="0"/>
              <a:t>10) 	I </a:t>
            </a:r>
            <a:r>
              <a:rPr lang="en-US" sz="4300" dirty="0"/>
              <a:t>will not avoid or neglect the </a:t>
            </a:r>
            <a:r>
              <a:rPr lang="en-US" sz="4300" u="sng" dirty="0" smtClean="0"/>
              <a:t>__________</a:t>
            </a:r>
            <a:r>
              <a:rPr lang="en-US" sz="4300" dirty="0" smtClean="0"/>
              <a:t> </a:t>
            </a:r>
            <a:r>
              <a:rPr lang="en-US" sz="4300" dirty="0"/>
              <a:t>of the day.  I will address them clearly and directly with </a:t>
            </a:r>
            <a:r>
              <a:rPr lang="en-US" sz="4300" u="sng" dirty="0" smtClean="0"/>
              <a:t>________ ____</a:t>
            </a:r>
            <a:r>
              <a:rPr lang="en-US" sz="4300" dirty="0" smtClean="0"/>
              <a:t>.</a:t>
            </a:r>
            <a:endParaRPr lang="en-US" sz="4300" dirty="0"/>
          </a:p>
        </p:txBody>
      </p:sp>
    </p:spTree>
    <p:extLst>
      <p:ext uri="{BB962C8B-B14F-4D97-AF65-F5344CB8AC3E}">
        <p14:creationId xmlns:p14="http://schemas.microsoft.com/office/powerpoint/2010/main" val="96469347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smtClean="0"/>
              <a:t>10) 	I </a:t>
            </a:r>
            <a:r>
              <a:rPr lang="en-US" sz="4300" dirty="0"/>
              <a:t>will not avoid or neglect the </a:t>
            </a:r>
            <a:r>
              <a:rPr lang="en-US" sz="4300" u="sng" dirty="0"/>
              <a:t>tough issues</a:t>
            </a:r>
            <a:r>
              <a:rPr lang="en-US" sz="4300" dirty="0"/>
              <a:t> of the day. </a:t>
            </a:r>
            <a:r>
              <a:rPr lang="en-US" sz="4300" dirty="0"/>
              <a:t>I will address them clearly and directly with </a:t>
            </a:r>
            <a:r>
              <a:rPr lang="en-US" sz="4300" u="sng" dirty="0"/>
              <a:t>________ ____</a:t>
            </a:r>
            <a:r>
              <a:rPr lang="en-US" sz="4300" dirty="0"/>
              <a:t>.</a:t>
            </a:r>
            <a:endParaRPr lang="en-US" sz="4300" dirty="0"/>
          </a:p>
        </p:txBody>
      </p:sp>
    </p:spTree>
    <p:extLst>
      <p:ext uri="{BB962C8B-B14F-4D97-AF65-F5344CB8AC3E}">
        <p14:creationId xmlns:p14="http://schemas.microsoft.com/office/powerpoint/2010/main" val="305872279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smtClean="0"/>
              <a:t>10) 	I </a:t>
            </a:r>
            <a:r>
              <a:rPr lang="en-US" sz="4300" dirty="0"/>
              <a:t>will not avoid or neglect the </a:t>
            </a:r>
            <a:r>
              <a:rPr lang="en-US" sz="4300" u="sng" dirty="0"/>
              <a:t>tough issues</a:t>
            </a:r>
            <a:r>
              <a:rPr lang="en-US" sz="4300" dirty="0"/>
              <a:t> of the day.  I will address them clearly and directly with </a:t>
            </a:r>
            <a:r>
              <a:rPr lang="en-US" sz="4300" u="sng" dirty="0"/>
              <a:t>grace and truth</a:t>
            </a:r>
            <a:r>
              <a:rPr lang="en-US" sz="4300" dirty="0" smtClean="0"/>
              <a:t>.</a:t>
            </a:r>
            <a:endParaRPr lang="en-US" sz="4300" dirty="0"/>
          </a:p>
        </p:txBody>
      </p:sp>
    </p:spTree>
    <p:extLst>
      <p:ext uri="{BB962C8B-B14F-4D97-AF65-F5344CB8AC3E}">
        <p14:creationId xmlns:p14="http://schemas.microsoft.com/office/powerpoint/2010/main" val="603544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honors the truth of Scripture as it was given by the Holy Spirit.  It’s goal is to discovering the </a:t>
            </a:r>
            <a:r>
              <a:rPr lang="en-US" u="sng" dirty="0"/>
              <a:t>God-inspired meaning</a:t>
            </a:r>
            <a:r>
              <a:rPr lang="en-US" dirty="0"/>
              <a:t> through historical-grammatical-theological </a:t>
            </a:r>
            <a:r>
              <a:rPr lang="en-US" dirty="0"/>
              <a:t>investigation and interpretation.  By means of engaging and compelling exposition and proclamation, the preacher </a:t>
            </a:r>
            <a:r>
              <a:rPr lang="en-US" u="sng" dirty="0"/>
              <a:t>______</a:t>
            </a:r>
            <a:r>
              <a:rPr lang="en-US" dirty="0"/>
              <a:t>, </a:t>
            </a:r>
            <a:r>
              <a:rPr lang="en-US" u="sng" dirty="0"/>
              <a:t>________</a:t>
            </a:r>
            <a:r>
              <a:rPr lang="en-US" dirty="0"/>
              <a:t> and </a:t>
            </a:r>
            <a:r>
              <a:rPr lang="en-US" u="sng" dirty="0"/>
              <a:t>______</a:t>
            </a:r>
            <a:r>
              <a:rPr lang="en-US" dirty="0"/>
              <a:t> the meaning of the biblical text in submission to and in the power of the Holy Spirit, </a:t>
            </a:r>
            <a:r>
              <a:rPr lang="en-US" u="sng" dirty="0"/>
              <a:t>_____________</a:t>
            </a:r>
            <a:r>
              <a:rPr lang="en-US" dirty="0"/>
              <a:t> for a verdict of </a:t>
            </a:r>
            <a:r>
              <a:rPr lang="en-US" u="sng" dirty="0"/>
              <a:t>___________</a:t>
            </a:r>
            <a:r>
              <a:rPr lang="en-US" dirty="0"/>
              <a:t>.”</a:t>
            </a:r>
          </a:p>
        </p:txBody>
      </p:sp>
    </p:spTree>
    <p:extLst>
      <p:ext uri="{BB962C8B-B14F-4D97-AF65-F5344CB8AC3E}">
        <p14:creationId xmlns:p14="http://schemas.microsoft.com/office/powerpoint/2010/main" val="193005009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smtClean="0"/>
              <a:t>10) 	I </a:t>
            </a:r>
            <a:r>
              <a:rPr lang="en-US" sz="4300" dirty="0"/>
              <a:t>will not avoid or neglect the </a:t>
            </a:r>
            <a:r>
              <a:rPr lang="en-US" sz="4300" u="sng" dirty="0"/>
              <a:t>tough issues</a:t>
            </a:r>
            <a:r>
              <a:rPr lang="en-US" sz="4300" dirty="0"/>
              <a:t> of the day.  I will address them clearly and directly with </a:t>
            </a:r>
            <a:r>
              <a:rPr lang="en-US" sz="4300" u="sng" dirty="0"/>
              <a:t>grace and truth</a:t>
            </a:r>
            <a:r>
              <a:rPr lang="en-US" sz="4300" dirty="0"/>
              <a:t>.</a:t>
            </a:r>
          </a:p>
          <a:p>
            <a:pPr marL="1371600" lvl="1" indent="-407988"/>
            <a:r>
              <a:rPr lang="en-US" sz="3600" b="1" dirty="0" smtClean="0"/>
              <a:t>Luther</a:t>
            </a:r>
            <a:r>
              <a:rPr lang="en-US" sz="3600" dirty="0" smtClean="0"/>
              <a:t>: </a:t>
            </a:r>
            <a:r>
              <a:rPr lang="en-US" sz="3600" dirty="0"/>
              <a:t>“If I profess with the loudest voice and clearest exposition every portion of the truth of God except precisely that little point which the world and the devil are at that moment attacking, I am not confessing Christ, however boldly I may be professing Christ” </a:t>
            </a:r>
            <a:endParaRPr lang="en-US" sz="3600" dirty="0"/>
          </a:p>
        </p:txBody>
      </p:sp>
    </p:spTree>
    <p:extLst>
      <p:ext uri="{BB962C8B-B14F-4D97-AF65-F5344CB8AC3E}">
        <p14:creationId xmlns:p14="http://schemas.microsoft.com/office/powerpoint/2010/main" val="257772955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11) </a:t>
            </a:r>
            <a:r>
              <a:rPr lang="en-US" sz="4300" dirty="0" smtClean="0"/>
              <a:t>	I </a:t>
            </a:r>
            <a:r>
              <a:rPr lang="en-US" sz="4300" dirty="0"/>
              <a:t>will put in the </a:t>
            </a:r>
            <a:r>
              <a:rPr lang="en-US" sz="4300" u="sng" dirty="0" smtClean="0"/>
              <a:t>________</a:t>
            </a:r>
            <a:r>
              <a:rPr lang="en-US" sz="4300" dirty="0" smtClean="0"/>
              <a:t> </a:t>
            </a:r>
            <a:r>
              <a:rPr lang="en-US" sz="4300" dirty="0"/>
              <a:t>necessary in the study.  I will commit to a minimum of 10-12 hours a week.</a:t>
            </a:r>
          </a:p>
          <a:p>
            <a:endParaRPr lang="en-US" dirty="0"/>
          </a:p>
        </p:txBody>
      </p:sp>
    </p:spTree>
    <p:extLst>
      <p:ext uri="{BB962C8B-B14F-4D97-AF65-F5344CB8AC3E}">
        <p14:creationId xmlns:p14="http://schemas.microsoft.com/office/powerpoint/2010/main" val="88291906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11) </a:t>
            </a:r>
            <a:r>
              <a:rPr lang="en-US" sz="4300" dirty="0" smtClean="0"/>
              <a:t>	I </a:t>
            </a:r>
            <a:r>
              <a:rPr lang="en-US" sz="4300" dirty="0"/>
              <a:t>will put in the </a:t>
            </a:r>
            <a:r>
              <a:rPr lang="en-US" sz="4300" u="sng" dirty="0"/>
              <a:t>hard work</a:t>
            </a:r>
            <a:r>
              <a:rPr lang="en-US" sz="4300" dirty="0"/>
              <a:t> necessary in the study.  I will commit to a minimum of 10-12 hours a week.</a:t>
            </a:r>
          </a:p>
          <a:p>
            <a:endParaRPr lang="en-US" dirty="0"/>
          </a:p>
        </p:txBody>
      </p:sp>
    </p:spTree>
    <p:extLst>
      <p:ext uri="{BB962C8B-B14F-4D97-AF65-F5344CB8AC3E}">
        <p14:creationId xmlns:p14="http://schemas.microsoft.com/office/powerpoint/2010/main" val="35327574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2057400"/>
            <a:ext cx="13167360" cy="6004560"/>
          </a:xfrm>
        </p:spPr>
        <p:txBody>
          <a:bodyPr>
            <a:normAutofit fontScale="92500" lnSpcReduction="20000"/>
          </a:bodyPr>
          <a:lstStyle/>
          <a:p>
            <a:pPr marL="914400" indent="-914400">
              <a:buNone/>
            </a:pPr>
            <a:r>
              <a:rPr lang="en-US" dirty="0"/>
              <a:t>12) </a:t>
            </a:r>
            <a:r>
              <a:rPr lang="en-US" dirty="0" smtClean="0"/>
              <a:t>	I </a:t>
            </a:r>
            <a:r>
              <a:rPr lang="en-US" dirty="0"/>
              <a:t>will utilize a minimum of </a:t>
            </a:r>
            <a:r>
              <a:rPr lang="en-US" u="sng" dirty="0" smtClean="0"/>
              <a:t>_______________</a:t>
            </a:r>
            <a:r>
              <a:rPr lang="en-US" dirty="0" smtClean="0"/>
              <a:t> </a:t>
            </a:r>
            <a:r>
              <a:rPr lang="en-US" dirty="0"/>
              <a:t>when preparing to preach.  All of us need the help of good and godly men and women who are smarter than we are</a:t>
            </a:r>
            <a:r>
              <a:rPr lang="en-US" dirty="0" smtClean="0"/>
              <a:t>!</a:t>
            </a:r>
            <a:endParaRPr lang="en-US" dirty="0"/>
          </a:p>
        </p:txBody>
      </p:sp>
    </p:spTree>
    <p:extLst>
      <p:ext uri="{BB962C8B-B14F-4D97-AF65-F5344CB8AC3E}">
        <p14:creationId xmlns:p14="http://schemas.microsoft.com/office/powerpoint/2010/main" val="96219646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2057400"/>
            <a:ext cx="13167360" cy="6004560"/>
          </a:xfrm>
        </p:spPr>
        <p:txBody>
          <a:bodyPr>
            <a:normAutofit fontScale="92500" lnSpcReduction="20000"/>
          </a:bodyPr>
          <a:lstStyle/>
          <a:p>
            <a:pPr marL="914400" indent="-914400">
              <a:buNone/>
            </a:pPr>
            <a:r>
              <a:rPr lang="en-US" dirty="0"/>
              <a:t>12) </a:t>
            </a:r>
            <a:r>
              <a:rPr lang="en-US" dirty="0" smtClean="0"/>
              <a:t>	I </a:t>
            </a:r>
            <a:r>
              <a:rPr lang="en-US" dirty="0"/>
              <a:t>will utilize a minimum of </a:t>
            </a:r>
            <a:r>
              <a:rPr lang="en-US" u="sng" dirty="0"/>
              <a:t>5-7 commentaries</a:t>
            </a:r>
            <a:r>
              <a:rPr lang="en-US" dirty="0"/>
              <a:t> when preparing to preach.  All of us need the help of good and godly men and women who are smarter than we are</a:t>
            </a:r>
            <a:r>
              <a:rPr lang="en-US" dirty="0" smtClean="0"/>
              <a:t>!</a:t>
            </a:r>
            <a:endParaRPr lang="en-US" dirty="0"/>
          </a:p>
        </p:txBody>
      </p:sp>
    </p:spTree>
    <p:extLst>
      <p:ext uri="{BB962C8B-B14F-4D97-AF65-F5344CB8AC3E}">
        <p14:creationId xmlns:p14="http://schemas.microsoft.com/office/powerpoint/2010/main" val="216197465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2057400"/>
            <a:ext cx="13167360" cy="6004560"/>
          </a:xfrm>
        </p:spPr>
        <p:txBody>
          <a:bodyPr>
            <a:normAutofit fontScale="92500" lnSpcReduction="20000"/>
          </a:bodyPr>
          <a:lstStyle/>
          <a:p>
            <a:pPr marL="914400" indent="-914400">
              <a:buNone/>
            </a:pPr>
            <a:r>
              <a:rPr lang="en-US" dirty="0"/>
              <a:t>12) </a:t>
            </a:r>
            <a:r>
              <a:rPr lang="en-US" dirty="0" smtClean="0"/>
              <a:t>	I </a:t>
            </a:r>
            <a:r>
              <a:rPr lang="en-US" dirty="0"/>
              <a:t>will utilize a minimum of </a:t>
            </a:r>
            <a:r>
              <a:rPr lang="en-US" u="sng" dirty="0"/>
              <a:t>5-7 commentaries</a:t>
            </a:r>
            <a:r>
              <a:rPr lang="en-US" dirty="0"/>
              <a:t> when preparing to preach.  All of us need the help of good and godly men and women who are smarter than we are!</a:t>
            </a:r>
          </a:p>
          <a:p>
            <a:pPr marL="1371600" lvl="1" indent="-407988"/>
            <a:r>
              <a:rPr lang="en-US" sz="3900" b="1" dirty="0"/>
              <a:t>Don Carson</a:t>
            </a:r>
            <a:r>
              <a:rPr lang="en-US" sz="3900" dirty="0"/>
              <a:t>: “Make a mistake in the interpretation of one of Shakespeare’s plays, falsely scan a piece of Spenserian verse, and there is unlikely to be an entailment of eternal consequences; but we cannot lightly accept the same laxity in the interpretation of the Scripture.  We are dealing with God’s thoughts: we are obligated to take the greatest pains to understand them truly and to explain them clearly.”</a:t>
            </a:r>
            <a:endParaRPr lang="en-US" sz="3900" dirty="0"/>
          </a:p>
        </p:txBody>
      </p:sp>
    </p:spTree>
    <p:extLst>
      <p:ext uri="{BB962C8B-B14F-4D97-AF65-F5344CB8AC3E}">
        <p14:creationId xmlns:p14="http://schemas.microsoft.com/office/powerpoint/2010/main" val="248110877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13) </a:t>
            </a:r>
            <a:r>
              <a:rPr lang="en-US" sz="4300" dirty="0" smtClean="0"/>
              <a:t>	I </a:t>
            </a:r>
            <a:r>
              <a:rPr lang="en-US" sz="4300" dirty="0"/>
              <a:t>will </a:t>
            </a:r>
            <a:r>
              <a:rPr lang="en-US" sz="4300" u="sng" dirty="0" smtClean="0"/>
              <a:t>___</a:t>
            </a:r>
            <a:r>
              <a:rPr lang="en-US" sz="4300" dirty="0" smtClean="0"/>
              <a:t> </a:t>
            </a:r>
            <a:r>
              <a:rPr lang="en-US" sz="4300" dirty="0"/>
              <a:t>and </a:t>
            </a:r>
            <a:r>
              <a:rPr lang="en-US" sz="4300" u="sng" dirty="0" smtClean="0"/>
              <a:t>____</a:t>
            </a:r>
            <a:r>
              <a:rPr lang="en-US" sz="4300" dirty="0" smtClean="0"/>
              <a:t> </a:t>
            </a:r>
            <a:r>
              <a:rPr lang="en-US" sz="4300" dirty="0"/>
              <a:t>to good, faithful preaching.  I will especially take advantage of the excellent resources available that are free.</a:t>
            </a:r>
          </a:p>
          <a:p>
            <a:pPr marL="0" indent="0">
              <a:buNone/>
            </a:pPr>
            <a:endParaRPr lang="en-US" sz="3200" dirty="0" smtClean="0"/>
          </a:p>
        </p:txBody>
      </p:sp>
    </p:spTree>
    <p:extLst>
      <p:ext uri="{BB962C8B-B14F-4D97-AF65-F5344CB8AC3E}">
        <p14:creationId xmlns:p14="http://schemas.microsoft.com/office/powerpoint/2010/main" val="305683783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13) </a:t>
            </a:r>
            <a:r>
              <a:rPr lang="en-US" sz="4300" dirty="0" smtClean="0"/>
              <a:t>	I </a:t>
            </a:r>
            <a:r>
              <a:rPr lang="en-US" sz="4300" dirty="0"/>
              <a:t>will </a:t>
            </a:r>
            <a:r>
              <a:rPr lang="en-US" sz="4300" u="sng" dirty="0"/>
              <a:t>read</a:t>
            </a:r>
            <a:r>
              <a:rPr lang="en-US" sz="4300" dirty="0"/>
              <a:t> </a:t>
            </a:r>
            <a:r>
              <a:rPr lang="en-US" sz="4300" dirty="0"/>
              <a:t>and </a:t>
            </a:r>
            <a:r>
              <a:rPr lang="en-US" sz="4300" u="sng" dirty="0"/>
              <a:t>____</a:t>
            </a:r>
            <a:r>
              <a:rPr lang="en-US" sz="4300" dirty="0"/>
              <a:t> to good, faithful preaching.  I will especially take advantage of the excellent resources available that are free.</a:t>
            </a:r>
          </a:p>
          <a:p>
            <a:pPr marL="0" indent="0">
              <a:buNone/>
            </a:pPr>
            <a:endParaRPr lang="en-US" sz="3200" dirty="0" smtClean="0"/>
          </a:p>
        </p:txBody>
      </p:sp>
    </p:spTree>
    <p:extLst>
      <p:ext uri="{BB962C8B-B14F-4D97-AF65-F5344CB8AC3E}">
        <p14:creationId xmlns:p14="http://schemas.microsoft.com/office/powerpoint/2010/main" val="425723617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13) </a:t>
            </a:r>
            <a:r>
              <a:rPr lang="en-US" sz="4300" dirty="0" smtClean="0"/>
              <a:t>	I </a:t>
            </a:r>
            <a:r>
              <a:rPr lang="en-US" sz="4300" dirty="0"/>
              <a:t>will </a:t>
            </a:r>
            <a:r>
              <a:rPr lang="en-US" sz="4300" u="sng" dirty="0"/>
              <a:t>read</a:t>
            </a:r>
            <a:r>
              <a:rPr lang="en-US" sz="4300" dirty="0"/>
              <a:t> and </a:t>
            </a:r>
            <a:r>
              <a:rPr lang="en-US" sz="4300" u="sng" dirty="0"/>
              <a:t>listen</a:t>
            </a:r>
            <a:r>
              <a:rPr lang="en-US" sz="4300" dirty="0"/>
              <a:t> to good, faithful preaching.  I will especially take advantage of the excellent resources available that are free.</a:t>
            </a:r>
          </a:p>
          <a:p>
            <a:pPr marL="0" indent="0">
              <a:buNone/>
            </a:pPr>
            <a:endParaRPr lang="en-US" sz="3200" dirty="0" smtClean="0"/>
          </a:p>
        </p:txBody>
      </p:sp>
    </p:spTree>
    <p:extLst>
      <p:ext uri="{BB962C8B-B14F-4D97-AF65-F5344CB8AC3E}">
        <p14:creationId xmlns:p14="http://schemas.microsoft.com/office/powerpoint/2010/main" val="70739569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13) </a:t>
            </a:r>
            <a:r>
              <a:rPr lang="en-US" sz="4300" dirty="0" smtClean="0"/>
              <a:t>	I </a:t>
            </a:r>
            <a:r>
              <a:rPr lang="en-US" sz="4300" dirty="0"/>
              <a:t>will </a:t>
            </a:r>
            <a:r>
              <a:rPr lang="en-US" sz="4300" u="sng" dirty="0"/>
              <a:t>read</a:t>
            </a:r>
            <a:r>
              <a:rPr lang="en-US" sz="4300" dirty="0"/>
              <a:t> and </a:t>
            </a:r>
            <a:r>
              <a:rPr lang="en-US" sz="4300" u="sng" dirty="0"/>
              <a:t>listen</a:t>
            </a:r>
            <a:r>
              <a:rPr lang="en-US" sz="4300" dirty="0"/>
              <a:t> to good, faithful preaching.  I will especially take advantage of the excellent resources available that are free.</a:t>
            </a:r>
          </a:p>
          <a:p>
            <a:endParaRPr lang="en-US" sz="3200" dirty="0" smtClean="0"/>
          </a:p>
          <a:p>
            <a:pPr marL="914400" indent="-914400">
              <a:buNone/>
            </a:pPr>
            <a:r>
              <a:rPr lang="en-US" sz="4300" dirty="0"/>
              <a:t>14) </a:t>
            </a:r>
            <a:r>
              <a:rPr lang="en-US" sz="4300" dirty="0" smtClean="0"/>
              <a:t>	I </a:t>
            </a:r>
            <a:r>
              <a:rPr lang="en-US" sz="4300" dirty="0"/>
              <a:t>will </a:t>
            </a:r>
            <a:r>
              <a:rPr lang="en-US" sz="4300" u="sng" dirty="0" smtClean="0"/>
              <a:t>_____</a:t>
            </a:r>
            <a:r>
              <a:rPr lang="en-US" sz="4300" dirty="0" smtClean="0"/>
              <a:t> </a:t>
            </a:r>
            <a:r>
              <a:rPr lang="en-US" sz="4300" dirty="0"/>
              <a:t>my heart and mind and never stop </a:t>
            </a:r>
            <a:r>
              <a:rPr lang="en-US" sz="4300" u="sng" dirty="0" smtClean="0"/>
              <a:t>_______</a:t>
            </a:r>
            <a:r>
              <a:rPr lang="en-US" sz="4300" dirty="0" smtClean="0"/>
              <a:t> </a:t>
            </a:r>
            <a:r>
              <a:rPr lang="en-US" sz="4300" dirty="0"/>
              <a:t>as a man of God who is being conformed more and more into the image of Christ (Rom 8:29; 1 John 3:1-3).</a:t>
            </a:r>
          </a:p>
          <a:p>
            <a:endParaRPr lang="en-US" dirty="0"/>
          </a:p>
        </p:txBody>
      </p:sp>
    </p:spTree>
    <p:extLst>
      <p:ext uri="{BB962C8B-B14F-4D97-AF65-F5344CB8AC3E}">
        <p14:creationId xmlns:p14="http://schemas.microsoft.com/office/powerpoint/2010/main" val="2492732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definition to guide </a:t>
            </a:r>
            <a:r>
              <a:rPr lang="en-US" dirty="0" smtClean="0"/>
              <a:t>us:</a:t>
            </a:r>
            <a:endParaRPr lang="en-US" dirty="0"/>
          </a:p>
        </p:txBody>
      </p:sp>
      <p:sp>
        <p:nvSpPr>
          <p:cNvPr id="3" name="Content Placeholder 2"/>
          <p:cNvSpPr>
            <a:spLocks noGrp="1"/>
          </p:cNvSpPr>
          <p:nvPr>
            <p:ph idx="1"/>
          </p:nvPr>
        </p:nvSpPr>
        <p:spPr/>
        <p:txBody>
          <a:bodyPr>
            <a:normAutofit fontScale="62500" lnSpcReduction="20000"/>
          </a:bodyPr>
          <a:lstStyle/>
          <a:p>
            <a:pPr>
              <a:lnSpc>
                <a:spcPct val="170000"/>
              </a:lnSpc>
            </a:pPr>
            <a:r>
              <a:rPr lang="en-US" b="1" dirty="0"/>
              <a:t>A longer definition/description</a:t>
            </a:r>
            <a:r>
              <a:rPr lang="en-US" dirty="0"/>
              <a:t>: “Faithful preaching is </a:t>
            </a:r>
            <a:r>
              <a:rPr lang="en-US" u="sng" dirty="0"/>
              <a:t>text driven</a:t>
            </a:r>
            <a:r>
              <a:rPr lang="en-US" dirty="0"/>
              <a:t> preaching that honors the truth of Scripture as it was given by the Holy Spirit.  It’s goal is to discovering the </a:t>
            </a:r>
            <a:r>
              <a:rPr lang="en-US" u="sng" dirty="0"/>
              <a:t>God-inspired meaning</a:t>
            </a:r>
            <a:r>
              <a:rPr lang="en-US" dirty="0"/>
              <a:t> through historical-grammatical-theological investigation and interpretation.  By means of engaging and compelling exposition and </a:t>
            </a:r>
            <a:r>
              <a:rPr lang="en-US" dirty="0" smtClean="0"/>
              <a:t>proclamation</a:t>
            </a:r>
            <a:r>
              <a:rPr lang="en-US" dirty="0"/>
              <a:t>, the preacher </a:t>
            </a:r>
            <a:r>
              <a:rPr lang="en-US" u="sng" dirty="0"/>
              <a:t>explains</a:t>
            </a:r>
            <a:r>
              <a:rPr lang="en-US" dirty="0"/>
              <a:t>, </a:t>
            </a:r>
            <a:r>
              <a:rPr lang="en-US" u="sng" dirty="0" smtClean="0"/>
              <a:t>_______</a:t>
            </a:r>
            <a:r>
              <a:rPr lang="en-US" dirty="0" smtClean="0"/>
              <a:t> </a:t>
            </a:r>
            <a:r>
              <a:rPr lang="en-US" dirty="0"/>
              <a:t>and </a:t>
            </a:r>
            <a:r>
              <a:rPr lang="en-US" u="sng" dirty="0"/>
              <a:t>______</a:t>
            </a:r>
            <a:r>
              <a:rPr lang="en-US" dirty="0"/>
              <a:t> the meaning of the biblical text in submission to and in the power of the Holy Spirit, </a:t>
            </a:r>
            <a:r>
              <a:rPr lang="en-US" u="sng" dirty="0"/>
              <a:t>_____________</a:t>
            </a:r>
            <a:r>
              <a:rPr lang="en-US" dirty="0"/>
              <a:t> for a verdict of </a:t>
            </a:r>
            <a:r>
              <a:rPr lang="en-US" u="sng" dirty="0"/>
              <a:t>___________</a:t>
            </a:r>
            <a:r>
              <a:rPr lang="en-US" dirty="0"/>
              <a:t>.”</a:t>
            </a:r>
          </a:p>
        </p:txBody>
      </p:sp>
    </p:spTree>
    <p:extLst>
      <p:ext uri="{BB962C8B-B14F-4D97-AF65-F5344CB8AC3E}">
        <p14:creationId xmlns:p14="http://schemas.microsoft.com/office/powerpoint/2010/main" val="383829937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13) </a:t>
            </a:r>
            <a:r>
              <a:rPr lang="en-US" sz="4300" dirty="0" smtClean="0"/>
              <a:t>	I </a:t>
            </a:r>
            <a:r>
              <a:rPr lang="en-US" sz="4300" dirty="0"/>
              <a:t>will </a:t>
            </a:r>
            <a:r>
              <a:rPr lang="en-US" sz="4300" u="sng" dirty="0"/>
              <a:t>read</a:t>
            </a:r>
            <a:r>
              <a:rPr lang="en-US" sz="4300" dirty="0"/>
              <a:t> and </a:t>
            </a:r>
            <a:r>
              <a:rPr lang="en-US" sz="4300" u="sng" dirty="0"/>
              <a:t>listen</a:t>
            </a:r>
            <a:r>
              <a:rPr lang="en-US" sz="4300" dirty="0"/>
              <a:t> to good, faithful preaching.  I will especially take advantage of the excellent resources available that are free.</a:t>
            </a:r>
          </a:p>
          <a:p>
            <a:endParaRPr lang="en-US" sz="3200" dirty="0" smtClean="0"/>
          </a:p>
          <a:p>
            <a:pPr marL="914400" indent="-914400">
              <a:buNone/>
            </a:pPr>
            <a:r>
              <a:rPr lang="en-US" sz="4300" dirty="0"/>
              <a:t>14) </a:t>
            </a:r>
            <a:r>
              <a:rPr lang="en-US" sz="4300" dirty="0" smtClean="0"/>
              <a:t>	I </a:t>
            </a:r>
            <a:r>
              <a:rPr lang="en-US" sz="4300" dirty="0"/>
              <a:t>will </a:t>
            </a:r>
            <a:r>
              <a:rPr lang="en-US" sz="4300" u="sng" dirty="0"/>
              <a:t>guard</a:t>
            </a:r>
            <a:r>
              <a:rPr lang="en-US" sz="4300" dirty="0"/>
              <a:t> my heart and mind and never stop </a:t>
            </a:r>
            <a:r>
              <a:rPr lang="en-US" sz="4300" u="sng" dirty="0" smtClean="0"/>
              <a:t>_______</a:t>
            </a:r>
            <a:r>
              <a:rPr lang="en-US" sz="4300" dirty="0" smtClean="0"/>
              <a:t> </a:t>
            </a:r>
            <a:r>
              <a:rPr lang="en-US" sz="4300" dirty="0"/>
              <a:t>as a man of God who is being conformed more and more into the image of Christ (Rom 8:29; 1 John 3:1-3).</a:t>
            </a:r>
          </a:p>
          <a:p>
            <a:endParaRPr lang="en-US" dirty="0"/>
          </a:p>
        </p:txBody>
      </p:sp>
    </p:spTree>
    <p:extLst>
      <p:ext uri="{BB962C8B-B14F-4D97-AF65-F5344CB8AC3E}">
        <p14:creationId xmlns:p14="http://schemas.microsoft.com/office/powerpoint/2010/main" val="273605843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13) </a:t>
            </a:r>
            <a:r>
              <a:rPr lang="en-US" sz="4300" dirty="0" smtClean="0"/>
              <a:t>	I </a:t>
            </a:r>
            <a:r>
              <a:rPr lang="en-US" sz="4300" dirty="0"/>
              <a:t>will </a:t>
            </a:r>
            <a:r>
              <a:rPr lang="en-US" sz="4300" u="sng" dirty="0"/>
              <a:t>read</a:t>
            </a:r>
            <a:r>
              <a:rPr lang="en-US" sz="4300" dirty="0"/>
              <a:t> and </a:t>
            </a:r>
            <a:r>
              <a:rPr lang="en-US" sz="4300" u="sng" dirty="0"/>
              <a:t>listen</a:t>
            </a:r>
            <a:r>
              <a:rPr lang="en-US" sz="4300" dirty="0"/>
              <a:t> to good, faithful preaching.  I will especially take advantage of the excellent resources available that are free.</a:t>
            </a:r>
          </a:p>
          <a:p>
            <a:endParaRPr lang="en-US" sz="3200" dirty="0" smtClean="0"/>
          </a:p>
          <a:p>
            <a:pPr marL="914400" indent="-914400">
              <a:buNone/>
            </a:pPr>
            <a:r>
              <a:rPr lang="en-US" sz="4300" dirty="0"/>
              <a:t>14) </a:t>
            </a:r>
            <a:r>
              <a:rPr lang="en-US" sz="4300" dirty="0" smtClean="0"/>
              <a:t>	I </a:t>
            </a:r>
            <a:r>
              <a:rPr lang="en-US" sz="4300" dirty="0"/>
              <a:t>will </a:t>
            </a:r>
            <a:r>
              <a:rPr lang="en-US" sz="4300" u="sng" dirty="0"/>
              <a:t>guard</a:t>
            </a:r>
            <a:r>
              <a:rPr lang="en-US" sz="4300" dirty="0"/>
              <a:t> my heart and mind and never stop </a:t>
            </a:r>
            <a:r>
              <a:rPr lang="en-US" sz="4300" u="sng" dirty="0"/>
              <a:t>growing</a:t>
            </a:r>
            <a:r>
              <a:rPr lang="en-US" sz="4300" dirty="0"/>
              <a:t> as a man of God who is being conformed more and more into the image of Christ (Rom 8:29; 1 John 3:1-3).</a:t>
            </a:r>
          </a:p>
          <a:p>
            <a:endParaRPr lang="en-US" dirty="0"/>
          </a:p>
        </p:txBody>
      </p:sp>
    </p:spTree>
    <p:extLst>
      <p:ext uri="{BB962C8B-B14F-4D97-AF65-F5344CB8AC3E}">
        <p14:creationId xmlns:p14="http://schemas.microsoft.com/office/powerpoint/2010/main" val="20612677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15) </a:t>
            </a:r>
            <a:r>
              <a:rPr lang="en-US" sz="4300" dirty="0" smtClean="0"/>
              <a:t>	I </a:t>
            </a:r>
            <a:r>
              <a:rPr lang="en-US" sz="4300" dirty="0"/>
              <a:t>will cultivate a </a:t>
            </a:r>
            <a:r>
              <a:rPr lang="en-US" sz="4300" u="sng" dirty="0" smtClean="0"/>
              <a:t>___________</a:t>
            </a:r>
            <a:r>
              <a:rPr lang="en-US" sz="4300" dirty="0" smtClean="0"/>
              <a:t> </a:t>
            </a:r>
            <a:r>
              <a:rPr lang="en-US" sz="4300" dirty="0"/>
              <a:t>and love my people the way Jesus loves them.</a:t>
            </a:r>
          </a:p>
          <a:p>
            <a:endParaRPr lang="en-US" dirty="0" smtClean="0"/>
          </a:p>
        </p:txBody>
      </p:sp>
    </p:spTree>
    <p:extLst>
      <p:ext uri="{BB962C8B-B14F-4D97-AF65-F5344CB8AC3E}">
        <p14:creationId xmlns:p14="http://schemas.microsoft.com/office/powerpoint/2010/main" val="23992168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15) </a:t>
            </a:r>
            <a:r>
              <a:rPr lang="en-US" sz="4300" dirty="0" smtClean="0"/>
              <a:t>	I </a:t>
            </a:r>
            <a:r>
              <a:rPr lang="en-US" sz="4300" dirty="0"/>
              <a:t>will cultivate a </a:t>
            </a:r>
            <a:r>
              <a:rPr lang="en-US" sz="4300" u="sng" dirty="0"/>
              <a:t>pastor’s heart</a:t>
            </a:r>
            <a:r>
              <a:rPr lang="en-US" sz="4300" dirty="0"/>
              <a:t> and love my people the way Jesus loves them.</a:t>
            </a:r>
          </a:p>
          <a:p>
            <a:endParaRPr lang="en-US" dirty="0" smtClean="0"/>
          </a:p>
        </p:txBody>
      </p:sp>
    </p:spTree>
    <p:extLst>
      <p:ext uri="{BB962C8B-B14F-4D97-AF65-F5344CB8AC3E}">
        <p14:creationId xmlns:p14="http://schemas.microsoft.com/office/powerpoint/2010/main" val="246073254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15) </a:t>
            </a:r>
            <a:r>
              <a:rPr lang="en-US" sz="4300" dirty="0" smtClean="0"/>
              <a:t>	I </a:t>
            </a:r>
            <a:r>
              <a:rPr lang="en-US" sz="4300" dirty="0"/>
              <a:t>will cultivate a </a:t>
            </a:r>
            <a:r>
              <a:rPr lang="en-US" sz="4300" u="sng" dirty="0"/>
              <a:t>pastor’s heart</a:t>
            </a:r>
            <a:r>
              <a:rPr lang="en-US" sz="4300" dirty="0"/>
              <a:t> and love my people the way Jesus loves them.</a:t>
            </a:r>
          </a:p>
          <a:p>
            <a:endParaRPr lang="en-US" dirty="0" smtClean="0"/>
          </a:p>
          <a:p>
            <a:pPr marL="914400" indent="-914400">
              <a:buNone/>
            </a:pPr>
            <a:r>
              <a:rPr lang="en-US" sz="4300" dirty="0"/>
              <a:t>16) </a:t>
            </a:r>
            <a:r>
              <a:rPr lang="en-US" sz="4300" dirty="0" smtClean="0"/>
              <a:t>	I </a:t>
            </a:r>
            <a:r>
              <a:rPr lang="en-US" sz="4300" dirty="0"/>
              <a:t>will continually remind myself: </a:t>
            </a:r>
            <a:r>
              <a:rPr lang="en-US" sz="4300" u="sng" dirty="0" smtClean="0"/>
              <a:t>____</a:t>
            </a:r>
            <a:r>
              <a:rPr lang="en-US" sz="4300" dirty="0" smtClean="0"/>
              <a:t> </a:t>
            </a:r>
            <a:r>
              <a:rPr lang="en-US" sz="4300" dirty="0"/>
              <a:t>you say is more important than </a:t>
            </a:r>
            <a:r>
              <a:rPr lang="en-US" sz="4300" u="sng" dirty="0" smtClean="0"/>
              <a:t>___</a:t>
            </a:r>
            <a:r>
              <a:rPr lang="en-US" sz="4300" dirty="0" smtClean="0"/>
              <a:t> </a:t>
            </a:r>
            <a:r>
              <a:rPr lang="en-US" sz="4300" dirty="0"/>
              <a:t>you say it, but </a:t>
            </a:r>
            <a:r>
              <a:rPr lang="en-US" sz="4300" u="sng" dirty="0" smtClean="0"/>
              <a:t>___</a:t>
            </a:r>
            <a:r>
              <a:rPr lang="en-US" sz="4300" dirty="0" smtClean="0"/>
              <a:t> </a:t>
            </a:r>
            <a:r>
              <a:rPr lang="en-US" sz="4300" dirty="0"/>
              <a:t>you say it has never been more important!</a:t>
            </a:r>
          </a:p>
          <a:p>
            <a:endParaRPr lang="en-US" dirty="0"/>
          </a:p>
        </p:txBody>
      </p:sp>
    </p:spTree>
    <p:extLst>
      <p:ext uri="{BB962C8B-B14F-4D97-AF65-F5344CB8AC3E}">
        <p14:creationId xmlns:p14="http://schemas.microsoft.com/office/powerpoint/2010/main" val="195883530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15) </a:t>
            </a:r>
            <a:r>
              <a:rPr lang="en-US" sz="4300" dirty="0" smtClean="0"/>
              <a:t>	I </a:t>
            </a:r>
            <a:r>
              <a:rPr lang="en-US" sz="4300" dirty="0"/>
              <a:t>will cultivate a </a:t>
            </a:r>
            <a:r>
              <a:rPr lang="en-US" sz="4300" u="sng" dirty="0"/>
              <a:t>pastor’s heart</a:t>
            </a:r>
            <a:r>
              <a:rPr lang="en-US" sz="4300" dirty="0"/>
              <a:t> and love my people the way Jesus loves them.</a:t>
            </a:r>
          </a:p>
          <a:p>
            <a:endParaRPr lang="en-US" dirty="0" smtClean="0"/>
          </a:p>
          <a:p>
            <a:pPr marL="914400" indent="-914400">
              <a:buNone/>
            </a:pPr>
            <a:r>
              <a:rPr lang="en-US" sz="4300" dirty="0"/>
              <a:t>16) </a:t>
            </a:r>
            <a:r>
              <a:rPr lang="en-US" sz="4300" dirty="0" smtClean="0"/>
              <a:t>	I </a:t>
            </a:r>
            <a:r>
              <a:rPr lang="en-US" sz="4300" dirty="0"/>
              <a:t>will continually remind myself: </a:t>
            </a:r>
            <a:r>
              <a:rPr lang="en-US" sz="4300" u="sng" dirty="0"/>
              <a:t>what</a:t>
            </a:r>
            <a:r>
              <a:rPr lang="en-US" sz="4300" dirty="0"/>
              <a:t> you say is more important than </a:t>
            </a:r>
            <a:r>
              <a:rPr lang="en-US" sz="4300" u="sng" dirty="0"/>
              <a:t>___</a:t>
            </a:r>
            <a:r>
              <a:rPr lang="en-US" sz="4300" dirty="0"/>
              <a:t> you say it, but </a:t>
            </a:r>
            <a:r>
              <a:rPr lang="en-US" sz="4300" u="sng" dirty="0" smtClean="0"/>
              <a:t>___</a:t>
            </a:r>
            <a:r>
              <a:rPr lang="en-US" sz="4300" dirty="0" smtClean="0"/>
              <a:t> </a:t>
            </a:r>
            <a:r>
              <a:rPr lang="en-US" sz="4300" dirty="0"/>
              <a:t>you say it has never been more important!</a:t>
            </a:r>
          </a:p>
          <a:p>
            <a:endParaRPr lang="en-US" dirty="0"/>
          </a:p>
        </p:txBody>
      </p:sp>
    </p:spTree>
    <p:extLst>
      <p:ext uri="{BB962C8B-B14F-4D97-AF65-F5344CB8AC3E}">
        <p14:creationId xmlns:p14="http://schemas.microsoft.com/office/powerpoint/2010/main" val="151598875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15) </a:t>
            </a:r>
            <a:r>
              <a:rPr lang="en-US" sz="4300" dirty="0" smtClean="0"/>
              <a:t>	I </a:t>
            </a:r>
            <a:r>
              <a:rPr lang="en-US" sz="4300" dirty="0"/>
              <a:t>will cultivate a </a:t>
            </a:r>
            <a:r>
              <a:rPr lang="en-US" sz="4300" u="sng" dirty="0"/>
              <a:t>pastor’s heart</a:t>
            </a:r>
            <a:r>
              <a:rPr lang="en-US" sz="4300" dirty="0"/>
              <a:t> and love my people the way Jesus loves them.</a:t>
            </a:r>
          </a:p>
          <a:p>
            <a:endParaRPr lang="en-US" dirty="0" smtClean="0"/>
          </a:p>
          <a:p>
            <a:pPr marL="914400" indent="-914400">
              <a:buNone/>
            </a:pPr>
            <a:r>
              <a:rPr lang="en-US" sz="4300" dirty="0"/>
              <a:t>16) </a:t>
            </a:r>
            <a:r>
              <a:rPr lang="en-US" sz="4300" dirty="0" smtClean="0"/>
              <a:t>	I </a:t>
            </a:r>
            <a:r>
              <a:rPr lang="en-US" sz="4300" dirty="0"/>
              <a:t>will continually remind myself: </a:t>
            </a:r>
            <a:r>
              <a:rPr lang="en-US" sz="4300" u="sng" dirty="0"/>
              <a:t>what</a:t>
            </a:r>
            <a:r>
              <a:rPr lang="en-US" sz="4300" dirty="0"/>
              <a:t> you say is more important than </a:t>
            </a:r>
            <a:r>
              <a:rPr lang="en-US" sz="4300" u="sng" dirty="0"/>
              <a:t>how</a:t>
            </a:r>
            <a:r>
              <a:rPr lang="en-US" sz="4300" dirty="0"/>
              <a:t> you say it, but </a:t>
            </a:r>
            <a:r>
              <a:rPr lang="en-US" sz="4300" u="sng" dirty="0" smtClean="0"/>
              <a:t>___</a:t>
            </a:r>
            <a:r>
              <a:rPr lang="en-US" sz="4300" dirty="0" smtClean="0"/>
              <a:t> </a:t>
            </a:r>
            <a:r>
              <a:rPr lang="en-US" sz="4300" dirty="0"/>
              <a:t>you say it has never been more important!</a:t>
            </a:r>
            <a:endParaRPr lang="en-US" sz="4300" dirty="0"/>
          </a:p>
          <a:p>
            <a:endParaRPr lang="en-US" dirty="0"/>
          </a:p>
        </p:txBody>
      </p:sp>
    </p:spTree>
    <p:extLst>
      <p:ext uri="{BB962C8B-B14F-4D97-AF65-F5344CB8AC3E}">
        <p14:creationId xmlns:p14="http://schemas.microsoft.com/office/powerpoint/2010/main" val="158226479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t>16 Theses for a Faithful Ministry of Preaching</a:t>
            </a:r>
            <a:endParaRPr lang="en-US" sz="5400" dirty="0"/>
          </a:p>
        </p:txBody>
      </p:sp>
      <p:sp>
        <p:nvSpPr>
          <p:cNvPr id="3" name="Content Placeholder 2"/>
          <p:cNvSpPr>
            <a:spLocks noGrp="1"/>
          </p:cNvSpPr>
          <p:nvPr>
            <p:ph idx="1"/>
          </p:nvPr>
        </p:nvSpPr>
        <p:spPr>
          <a:xfrm>
            <a:off x="731520" y="1920240"/>
            <a:ext cx="13167360" cy="6004560"/>
          </a:xfrm>
        </p:spPr>
        <p:txBody>
          <a:bodyPr>
            <a:normAutofit/>
          </a:bodyPr>
          <a:lstStyle/>
          <a:p>
            <a:pPr marL="914400" indent="-914400">
              <a:buNone/>
            </a:pPr>
            <a:r>
              <a:rPr lang="en-US" sz="4300" dirty="0"/>
              <a:t>15) </a:t>
            </a:r>
            <a:r>
              <a:rPr lang="en-US" sz="4300" dirty="0" smtClean="0"/>
              <a:t>	I </a:t>
            </a:r>
            <a:r>
              <a:rPr lang="en-US" sz="4300" dirty="0"/>
              <a:t>will cultivate a </a:t>
            </a:r>
            <a:r>
              <a:rPr lang="en-US" sz="4300" u="sng" dirty="0"/>
              <a:t>pastor’s heart</a:t>
            </a:r>
            <a:r>
              <a:rPr lang="en-US" sz="4300" dirty="0"/>
              <a:t> and love my people the way Jesus loves them.</a:t>
            </a:r>
          </a:p>
          <a:p>
            <a:endParaRPr lang="en-US" dirty="0" smtClean="0"/>
          </a:p>
          <a:p>
            <a:pPr marL="914400" indent="-914400">
              <a:buNone/>
            </a:pPr>
            <a:r>
              <a:rPr lang="en-US" sz="4300" dirty="0"/>
              <a:t>16) </a:t>
            </a:r>
            <a:r>
              <a:rPr lang="en-US" sz="4300" dirty="0" smtClean="0"/>
              <a:t>	I </a:t>
            </a:r>
            <a:r>
              <a:rPr lang="en-US" sz="4300" dirty="0"/>
              <a:t>will continually remind myself: </a:t>
            </a:r>
            <a:r>
              <a:rPr lang="en-US" sz="4300" u="sng" dirty="0"/>
              <a:t>what</a:t>
            </a:r>
            <a:r>
              <a:rPr lang="en-US" sz="4300" dirty="0"/>
              <a:t> you say is more important than </a:t>
            </a:r>
            <a:r>
              <a:rPr lang="en-US" sz="4300" u="sng" dirty="0"/>
              <a:t>how</a:t>
            </a:r>
            <a:r>
              <a:rPr lang="en-US" sz="4300" dirty="0"/>
              <a:t> you say it, but </a:t>
            </a:r>
            <a:r>
              <a:rPr lang="en-US" sz="4300" u="sng" dirty="0"/>
              <a:t>how</a:t>
            </a:r>
            <a:r>
              <a:rPr lang="en-US" sz="4300" dirty="0"/>
              <a:t> you say it has never been more important!</a:t>
            </a:r>
          </a:p>
          <a:p>
            <a:endParaRPr lang="en-US" dirty="0"/>
          </a:p>
        </p:txBody>
      </p:sp>
    </p:spTree>
    <p:extLst>
      <p:ext uri="{BB962C8B-B14F-4D97-AF65-F5344CB8AC3E}">
        <p14:creationId xmlns:p14="http://schemas.microsoft.com/office/powerpoint/2010/main" val="414538688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smtClean="0"/>
              <a:t>Conclusion</a:t>
            </a:r>
            <a:endParaRPr lang="en-US" sz="5400" dirty="0"/>
          </a:p>
        </p:txBody>
      </p:sp>
      <p:sp>
        <p:nvSpPr>
          <p:cNvPr id="3" name="Content Placeholder 2"/>
          <p:cNvSpPr>
            <a:spLocks noGrp="1"/>
          </p:cNvSpPr>
          <p:nvPr>
            <p:ph idx="1"/>
          </p:nvPr>
        </p:nvSpPr>
        <p:spPr>
          <a:xfrm>
            <a:off x="731520" y="1920240"/>
            <a:ext cx="13167360" cy="6004560"/>
          </a:xfrm>
        </p:spPr>
        <p:txBody>
          <a:bodyPr>
            <a:normAutofit lnSpcReduction="10000"/>
          </a:bodyPr>
          <a:lstStyle/>
          <a:p>
            <a:r>
              <a:rPr lang="en-US" sz="4000" b="1" dirty="0" smtClean="0"/>
              <a:t>Luther</a:t>
            </a:r>
            <a:r>
              <a:rPr lang="en-US" sz="4000" dirty="0" smtClean="0"/>
              <a:t>: “Let </a:t>
            </a:r>
            <a:r>
              <a:rPr lang="en-US" sz="4000" dirty="0"/>
              <a:t>us then consider it certain and conclusively established that the soul can do without all things except the Word of God, and that where this is not there is no help for the soul in anything else whatever.  But if it has the Word it is right and lacks nothing, since this Word is the Word of life, of truth, of light, of peace, of righteousness, of salvation, of joy, of liberty, of wisdom, of power, of grace, of glory, and of every blessing beyond our power to estimate.”</a:t>
            </a:r>
          </a:p>
          <a:p>
            <a:endParaRPr lang="en-US" dirty="0"/>
          </a:p>
        </p:txBody>
      </p:sp>
    </p:spTree>
    <p:extLst>
      <p:ext uri="{BB962C8B-B14F-4D97-AF65-F5344CB8AC3E}">
        <p14:creationId xmlns:p14="http://schemas.microsoft.com/office/powerpoint/2010/main" val="284963293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a:t>Preaching </a:t>
            </a:r>
            <a:r>
              <a:rPr lang="en-US" dirty="0"/>
              <a:t>i</a:t>
            </a:r>
            <a:r>
              <a:rPr lang="en-US" dirty="0" smtClean="0"/>
              <a:t>n a </a:t>
            </a:r>
            <a:r>
              <a:rPr lang="en-US" dirty="0"/>
              <a:t>21</a:t>
            </a:r>
            <a:r>
              <a:rPr lang="en-US" baseline="30000" dirty="0"/>
              <a:t>st</a:t>
            </a:r>
            <a:r>
              <a:rPr lang="en-US" dirty="0"/>
              <a:t> Century Context</a:t>
            </a:r>
            <a:br>
              <a:rPr lang="en-US" dirty="0"/>
            </a:br>
            <a:r>
              <a:rPr lang="en-US" dirty="0"/>
              <a:t>(A Pastoral Manifesto)</a:t>
            </a:r>
            <a:endParaRPr lang="en-US" dirty="0"/>
          </a:p>
        </p:txBody>
      </p:sp>
      <p:sp>
        <p:nvSpPr>
          <p:cNvPr id="6" name="Subtitle 5"/>
          <p:cNvSpPr>
            <a:spLocks noGrp="1"/>
          </p:cNvSpPr>
          <p:nvPr>
            <p:ph type="subTitle" idx="1"/>
          </p:nvPr>
        </p:nvSpPr>
        <p:spPr/>
        <p:txBody>
          <a:bodyPr/>
          <a:lstStyle/>
          <a:p>
            <a:endParaRPr lang="en-US" dirty="0" smtClean="0"/>
          </a:p>
          <a:p>
            <a:r>
              <a:rPr lang="en-US" dirty="0" smtClean="0"/>
              <a:t>Danny Akin</a:t>
            </a:r>
            <a:endParaRPr lang="en-US" dirty="0"/>
          </a:p>
        </p:txBody>
      </p:sp>
    </p:spTree>
    <p:extLst>
      <p:ext uri="{BB962C8B-B14F-4D97-AF65-F5344CB8AC3E}">
        <p14:creationId xmlns:p14="http://schemas.microsoft.com/office/powerpoint/2010/main" val="2013748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2589</Words>
  <Application>Microsoft Office PowerPoint</Application>
  <PresentationFormat>Custom</PresentationFormat>
  <Paragraphs>510</Paragraphs>
  <Slides>99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99</vt:i4>
      </vt:variant>
    </vt:vector>
  </HeadingPairs>
  <TitlesOfParts>
    <vt:vector size="102" baseType="lpstr">
      <vt:lpstr>Arial</vt:lpstr>
      <vt:lpstr>Calibri</vt:lpstr>
      <vt:lpstr>Office Theme</vt:lpstr>
      <vt:lpstr>Preaching in a 21st Century Context (A Pastoral Manifesto)</vt:lpstr>
      <vt:lpstr>A definition to guide us:</vt:lpstr>
      <vt:lpstr>A definition to guide us:</vt:lpstr>
      <vt:lpstr>A definition to guide us:</vt:lpstr>
      <vt:lpstr>A definition to guide us:</vt:lpstr>
      <vt:lpstr>A definition to guide us:</vt:lpstr>
      <vt:lpstr>A definition to guide us:</vt:lpstr>
      <vt:lpstr>A definition to guide us:</vt:lpstr>
      <vt:lpstr>A definition to guide us:</vt:lpstr>
      <vt:lpstr>A definition to guide us:</vt:lpstr>
      <vt:lpstr>A definition to guide us:</vt:lpstr>
      <vt:lpstr>A definition to guide us:</vt:lpstr>
      <vt:lpstr>A definition to guide us:</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16 Theses for a Faithful Ministry of Preaching</vt:lpstr>
      <vt:lpstr>Conclusion</vt:lpstr>
      <vt:lpstr>Preaching in a 21st Century Context (A Pastoral Manifesto)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Student Orientation</dc:title>
  <dc:creator>binkley</dc:creator>
  <cp:lastModifiedBy>Shane Shaddix</cp:lastModifiedBy>
  <cp:revision>76</cp:revision>
  <dcterms:created xsi:type="dcterms:W3CDTF">2009-08-07T17:29:45Z</dcterms:created>
  <dcterms:modified xsi:type="dcterms:W3CDTF">2015-07-24T20:18:45Z</dcterms:modified>
</cp:coreProperties>
</file>