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11" r:id="rId3"/>
    <p:sldId id="258" r:id="rId4"/>
    <p:sldId id="282" r:id="rId5"/>
    <p:sldId id="284" r:id="rId6"/>
    <p:sldId id="314" r:id="rId7"/>
    <p:sldId id="285" r:id="rId8"/>
    <p:sldId id="286" r:id="rId9"/>
    <p:sldId id="315" r:id="rId10"/>
    <p:sldId id="257" r:id="rId11"/>
    <p:sldId id="259" r:id="rId12"/>
    <p:sldId id="287" r:id="rId13"/>
    <p:sldId id="288" r:id="rId14"/>
    <p:sldId id="289" r:id="rId15"/>
    <p:sldId id="290" r:id="rId16"/>
    <p:sldId id="291" r:id="rId17"/>
    <p:sldId id="292" r:id="rId18"/>
    <p:sldId id="293" r:id="rId19"/>
    <p:sldId id="294" r:id="rId20"/>
    <p:sldId id="295" r:id="rId21"/>
    <p:sldId id="316" r:id="rId22"/>
    <p:sldId id="296" r:id="rId23"/>
    <p:sldId id="297" r:id="rId24"/>
    <p:sldId id="298" r:id="rId25"/>
    <p:sldId id="299" r:id="rId26"/>
    <p:sldId id="260" r:id="rId27"/>
    <p:sldId id="312" r:id="rId28"/>
    <p:sldId id="313" r:id="rId29"/>
    <p:sldId id="261" r:id="rId30"/>
    <p:sldId id="300" r:id="rId31"/>
    <p:sldId id="302" r:id="rId32"/>
    <p:sldId id="303" r:id="rId33"/>
    <p:sldId id="304" r:id="rId34"/>
    <p:sldId id="301" r:id="rId35"/>
    <p:sldId id="305" r:id="rId36"/>
    <p:sldId id="306" r:id="rId37"/>
    <p:sldId id="307" r:id="rId38"/>
    <p:sldId id="308" r:id="rId39"/>
    <p:sldId id="309" r:id="rId40"/>
    <p:sldId id="310" r:id="rId41"/>
    <p:sldId id="317" r:id="rId42"/>
    <p:sldId id="264" r:id="rId43"/>
    <p:sldId id="318" r:id="rId4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3"/>
  </p:normalViewPr>
  <p:slideViewPr>
    <p:cSldViewPr snapToGrid="0" snapToObjects="1">
      <p:cViewPr varScale="1">
        <p:scale>
          <a:sx n="115" d="100"/>
          <a:sy n="115" d="100"/>
        </p:scale>
        <p:origin x="684"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8689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6246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374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42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1610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195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587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63817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30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8556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691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237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240"/>
            <a:ext cx="7772400" cy="1102519"/>
          </a:xfrm>
        </p:spPr>
        <p:txBody>
          <a:bodyPr/>
          <a:lstStyle/>
          <a:p>
            <a:r>
              <a:rPr lang="en-US" sz="3000" dirty="0">
                <a:solidFill>
                  <a:schemeClr val="bg1"/>
                </a:solidFill>
                <a:latin typeface="Georgia" panose="02040502050405020303" pitchFamily="18" charset="0"/>
                <a:ea typeface="Calibri" panose="020F0502020204030204" pitchFamily="34" charset="0"/>
                <a:cs typeface="Times New Roman" panose="02020603050405020304" pitchFamily="18" charset="0"/>
              </a:rPr>
              <a:t>The Little Missions Psalm Gloriously Displayed in the Life of John Gibson Patton: Missionary to Cannibals!</a:t>
            </a:r>
            <a:endParaRPr lang="en-US" sz="3000" dirty="0">
              <a:solidFill>
                <a:schemeClr val="bg1"/>
              </a:solidFill>
              <a:latin typeface="Georgia Bold" panose="02040802050405020203" pitchFamily="18" charset="0"/>
            </a:endParaRPr>
          </a:p>
        </p:txBody>
      </p:sp>
      <p:sp>
        <p:nvSpPr>
          <p:cNvPr id="3" name="Subtitle 2"/>
          <p:cNvSpPr>
            <a:spLocks noGrp="1"/>
          </p:cNvSpPr>
          <p:nvPr>
            <p:ph type="subTitle" idx="1"/>
          </p:nvPr>
        </p:nvSpPr>
        <p:spPr>
          <a:xfrm>
            <a:off x="1371600" y="1668378"/>
            <a:ext cx="6400800" cy="780047"/>
          </a:xfrm>
        </p:spPr>
        <p:txBody>
          <a:bodyPr/>
          <a:lstStyle/>
          <a:p>
            <a:r>
              <a:rPr lang="en-US" sz="3300" b="1" dirty="0">
                <a:solidFill>
                  <a:schemeClr val="bg1"/>
                </a:solidFill>
                <a:latin typeface="Arial" panose="020B0604020202020204" pitchFamily="34" charset="0"/>
                <a:cs typeface="Arial" panose="020B0604020202020204" pitchFamily="34" charset="0"/>
              </a:rPr>
              <a:t>Psalm 117</a:t>
            </a:r>
          </a:p>
        </p:txBody>
      </p:sp>
      <p:sp>
        <p:nvSpPr>
          <p:cNvPr id="4" name="Title 1">
            <a:extLst>
              <a:ext uri="{FF2B5EF4-FFF2-40B4-BE49-F238E27FC236}">
                <a16:creationId xmlns:a16="http://schemas.microsoft.com/office/drawing/2014/main" xmlns="" id="{C5360466-3D19-4C4C-AD0B-ADEC0062710D}"/>
              </a:ext>
            </a:extLst>
          </p:cNvPr>
          <p:cNvSpPr txBox="1">
            <a:spLocks/>
          </p:cNvSpPr>
          <p:nvPr/>
        </p:nvSpPr>
        <p:spPr>
          <a:xfrm>
            <a:off x="685800" y="3503437"/>
            <a:ext cx="7772400" cy="389784"/>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panose="020B0604020202020204" pitchFamily="34" charset="0"/>
              <a:buChar char="•"/>
            </a:pPr>
            <a:r>
              <a:rPr lang="en-US" sz="1600" i="1" dirty="0">
                <a:solidFill>
                  <a:schemeClr val="bg1"/>
                </a:solidFill>
                <a:latin typeface="Arial" panose="020B0604020202020204" pitchFamily="34" charset="0"/>
                <a:cs typeface="Arial" panose="020B0604020202020204" pitchFamily="34" charset="0"/>
              </a:rPr>
              <a:t>John G. Paton, D.D., Missionary to the New Hebrides: An Autobiography</a:t>
            </a:r>
          </a:p>
        </p:txBody>
      </p:sp>
      <p:sp>
        <p:nvSpPr>
          <p:cNvPr id="5" name="Title 1">
            <a:extLst>
              <a:ext uri="{FF2B5EF4-FFF2-40B4-BE49-F238E27FC236}">
                <a16:creationId xmlns:a16="http://schemas.microsoft.com/office/drawing/2014/main" xmlns="" id="{39A819C8-26C2-BD47-90E2-2334B39610A6}"/>
              </a:ext>
            </a:extLst>
          </p:cNvPr>
          <p:cNvSpPr txBox="1">
            <a:spLocks/>
          </p:cNvSpPr>
          <p:nvPr/>
        </p:nvSpPr>
        <p:spPr>
          <a:xfrm>
            <a:off x="685800" y="3817265"/>
            <a:ext cx="7772400" cy="280737"/>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panose="020B0604020202020204" pitchFamily="34" charset="0"/>
              <a:buChar char="•"/>
            </a:pPr>
            <a:r>
              <a:rPr lang="en-US" sz="1600" i="1" dirty="0">
                <a:solidFill>
                  <a:schemeClr val="bg1"/>
                </a:solidFill>
                <a:latin typeface="Arial" panose="020B0604020202020204" pitchFamily="34" charset="0"/>
                <a:cs typeface="Arial" panose="020B0604020202020204" pitchFamily="34" charset="0"/>
              </a:rPr>
              <a:t>John G. Paton </a:t>
            </a:r>
            <a:r>
              <a:rPr lang="en-US" sz="1600" dirty="0">
                <a:solidFill>
                  <a:schemeClr val="bg1"/>
                </a:solidFill>
                <a:latin typeface="Arial" panose="020B0604020202020204" pitchFamily="34" charset="0"/>
                <a:cs typeface="Arial" panose="020B0604020202020204" pitchFamily="34" charset="0"/>
              </a:rPr>
              <a:t>by Paul </a:t>
            </a:r>
            <a:r>
              <a:rPr lang="en-US" sz="1600" dirty="0" err="1">
                <a:solidFill>
                  <a:schemeClr val="bg1"/>
                </a:solidFill>
                <a:latin typeface="Arial" panose="020B0604020202020204" pitchFamily="34" charset="0"/>
                <a:cs typeface="Arial" panose="020B0604020202020204" pitchFamily="34" charset="0"/>
              </a:rPr>
              <a:t>Schlehlein</a:t>
            </a:r>
            <a:endParaRPr lang="en-US" sz="1600" i="1" dirty="0">
              <a:solidFill>
                <a:schemeClr val="bg1"/>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xmlns="" id="{592623CC-84FE-8D48-8D90-1ABED03DD669}"/>
              </a:ext>
            </a:extLst>
          </p:cNvPr>
          <p:cNvSpPr txBox="1">
            <a:spLocks/>
          </p:cNvSpPr>
          <p:nvPr/>
        </p:nvSpPr>
        <p:spPr>
          <a:xfrm>
            <a:off x="685800" y="4131093"/>
            <a:ext cx="7772400" cy="280737"/>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panose="020B0604020202020204" pitchFamily="34" charset="0"/>
              <a:buChar char="•"/>
            </a:pPr>
            <a:r>
              <a:rPr lang="en-US" sz="1600" i="1" dirty="0">
                <a:solidFill>
                  <a:schemeClr val="bg1"/>
                </a:solidFill>
                <a:latin typeface="Arial" panose="020B0604020202020204" pitchFamily="34" charset="0"/>
                <a:cs typeface="Arial" panose="020B0604020202020204" pitchFamily="34" charset="0"/>
              </a:rPr>
              <a:t>You will be eaten by Cannibals! Lessons from the Life of John G. Paton </a:t>
            </a:r>
            <a:r>
              <a:rPr lang="en-US" sz="1600" dirty="0">
                <a:solidFill>
                  <a:schemeClr val="bg1"/>
                </a:solidFill>
                <a:latin typeface="Arial" panose="020B0604020202020204" pitchFamily="34" charset="0"/>
                <a:cs typeface="Arial" panose="020B0604020202020204" pitchFamily="34" charset="0"/>
              </a:rPr>
              <a:t>by John Piper</a:t>
            </a:r>
            <a:endParaRPr lang="en-US" sz="1600" i="1" dirty="0">
              <a:solidFill>
                <a:schemeClr val="bg1"/>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xmlns="" id="{5D7015D4-50C7-F041-845E-7C7BF49CA1E1}"/>
              </a:ext>
            </a:extLst>
          </p:cNvPr>
          <p:cNvSpPr/>
          <p:nvPr/>
        </p:nvSpPr>
        <p:spPr>
          <a:xfrm>
            <a:off x="60157" y="3134105"/>
            <a:ext cx="8398043" cy="369332"/>
          </a:xfrm>
          <a:prstGeom prst="rect">
            <a:avLst/>
          </a:prstGeom>
        </p:spPr>
        <p:txBody>
          <a:bodyPr wrap="square">
            <a:spAutoFit/>
          </a:bodyPr>
          <a:lstStyle/>
          <a:p>
            <a:r>
              <a:rPr lang="en-US" dirty="0">
                <a:solidFill>
                  <a:schemeClr val="bg1"/>
                </a:solidFill>
                <a:latin typeface="Georgia" panose="02040502050405020303" pitchFamily="18" charset="0"/>
                <a:ea typeface="Calibri" panose="020F0502020204030204" pitchFamily="34" charset="0"/>
                <a:cs typeface="Times New Roman" panose="02020603050405020304" pitchFamily="18" charset="0"/>
              </a:rPr>
              <a:t>Three excellent resources on the life of John Paton from longest to shortest:</a:t>
            </a:r>
            <a:endParaRPr lang="en-US" dirty="0">
              <a:solidFill>
                <a:schemeClr val="bg1"/>
              </a:solidFill>
              <a:latin typeface="Georgia Bold" panose="02040802050405020203" pitchFamily="18" charset="0"/>
            </a:endParaRPr>
          </a:p>
        </p:txBody>
      </p:sp>
    </p:spTree>
    <p:extLst>
      <p:ext uri="{BB962C8B-B14F-4D97-AF65-F5344CB8AC3E}">
        <p14:creationId xmlns:p14="http://schemas.microsoft.com/office/powerpoint/2010/main" val="5125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1382189"/>
          </a:xfrm>
        </p:spPr>
        <p:txBody>
          <a:bodyPr/>
          <a:lstStyle/>
          <a:p>
            <a:r>
              <a:rPr lang="en-US" sz="4000" dirty="0">
                <a:solidFill>
                  <a:schemeClr val="bg1"/>
                </a:solidFill>
                <a:latin typeface="Georgia Bold" panose="02040802050405020203" pitchFamily="18" charset="0"/>
              </a:rPr>
              <a:t>I. The Lord is to be magnified among the nations (117:1)</a:t>
            </a:r>
          </a:p>
        </p:txBody>
      </p:sp>
    </p:spTree>
    <p:extLst>
      <p:ext uri="{BB962C8B-B14F-4D97-AF65-F5344CB8AC3E}">
        <p14:creationId xmlns:p14="http://schemas.microsoft.com/office/powerpoint/2010/main" val="1341865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38" y="1272779"/>
            <a:ext cx="8229600" cy="1165621"/>
          </a:xfrm>
        </p:spPr>
        <p:txBody>
          <a:bodyPr/>
          <a:lstStyle/>
          <a:p>
            <a:r>
              <a:rPr lang="en-US" sz="3200" dirty="0">
                <a:solidFill>
                  <a:schemeClr val="bg1"/>
                </a:solidFill>
                <a:latin typeface="Georgia Bold" panose="02040802050405020203" pitchFamily="18" charset="0"/>
              </a:rPr>
              <a:t>1) God desires that all the nations </a:t>
            </a:r>
            <a:r>
              <a:rPr lang="en-US" sz="3200" u="sng" dirty="0">
                <a:solidFill>
                  <a:schemeClr val="bg1"/>
                </a:solidFill>
                <a:latin typeface="Georgia Bold" panose="02040802050405020203" pitchFamily="18" charset="0"/>
              </a:rPr>
              <a:t>praise</a:t>
            </a:r>
            <a:r>
              <a:rPr lang="en-US" sz="3200" dirty="0">
                <a:solidFill>
                  <a:schemeClr val="bg1"/>
                </a:solidFill>
                <a:latin typeface="Georgia Bold" panose="02040802050405020203" pitchFamily="18" charset="0"/>
              </a:rPr>
              <a:t> him</a:t>
            </a:r>
          </a:p>
        </p:txBody>
      </p:sp>
    </p:spTree>
    <p:extLst>
      <p:ext uri="{BB962C8B-B14F-4D97-AF65-F5344CB8AC3E}">
        <p14:creationId xmlns:p14="http://schemas.microsoft.com/office/powerpoint/2010/main" val="25820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38" y="1272779"/>
            <a:ext cx="8229600" cy="1165621"/>
          </a:xfrm>
        </p:spPr>
        <p:txBody>
          <a:bodyPr/>
          <a:lstStyle/>
          <a:p>
            <a:r>
              <a:rPr lang="en-US" sz="3200" dirty="0">
                <a:solidFill>
                  <a:schemeClr val="bg1"/>
                </a:solidFill>
                <a:latin typeface="Georgia Bold" panose="02040802050405020203" pitchFamily="18" charset="0"/>
              </a:rPr>
              <a:t>1) God desires that all the nations </a:t>
            </a:r>
            <a:r>
              <a:rPr lang="en-US" sz="3200" u="sng" dirty="0">
                <a:solidFill>
                  <a:schemeClr val="bg1"/>
                </a:solidFill>
                <a:latin typeface="Georgia Bold" panose="02040802050405020203" pitchFamily="18" charset="0"/>
              </a:rPr>
              <a:t>praise</a:t>
            </a:r>
            <a:r>
              <a:rPr lang="en-US" sz="3200" dirty="0">
                <a:solidFill>
                  <a:schemeClr val="bg1"/>
                </a:solidFill>
                <a:latin typeface="Georgia Bold" panose="02040802050405020203" pitchFamily="18" charset="0"/>
              </a:rPr>
              <a:t> him</a:t>
            </a:r>
          </a:p>
        </p:txBody>
      </p:sp>
      <p:sp>
        <p:nvSpPr>
          <p:cNvPr id="3" name="Title 1">
            <a:extLst>
              <a:ext uri="{FF2B5EF4-FFF2-40B4-BE49-F238E27FC236}">
                <a16:creationId xmlns:a16="http://schemas.microsoft.com/office/drawing/2014/main" xmlns="" id="{81D0043E-A9C1-024C-9B05-6C230DC12A3C}"/>
              </a:ext>
            </a:extLst>
          </p:cNvPr>
          <p:cNvSpPr txBox="1">
            <a:spLocks/>
          </p:cNvSpPr>
          <p:nvPr/>
        </p:nvSpPr>
        <p:spPr>
          <a:xfrm>
            <a:off x="433138" y="2620316"/>
            <a:ext cx="8229600" cy="116562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a:solidFill>
                  <a:schemeClr val="bg1"/>
                </a:solidFill>
                <a:latin typeface="Georgia Bold" panose="02040802050405020203" pitchFamily="18" charset="0"/>
              </a:rPr>
              <a:t>2) God desires that all the nations </a:t>
            </a:r>
            <a:r>
              <a:rPr lang="en-US" sz="3200" u="sng" dirty="0">
                <a:solidFill>
                  <a:schemeClr val="bg1"/>
                </a:solidFill>
                <a:latin typeface="Georgia Bold" panose="02040802050405020203" pitchFamily="18" charset="0"/>
              </a:rPr>
              <a:t>extol</a:t>
            </a:r>
            <a:r>
              <a:rPr lang="en-US" sz="3200" dirty="0">
                <a:solidFill>
                  <a:schemeClr val="bg1"/>
                </a:solidFill>
                <a:latin typeface="Georgia Bold" panose="02040802050405020203" pitchFamily="18" charset="0"/>
              </a:rPr>
              <a:t> Him</a:t>
            </a:r>
          </a:p>
        </p:txBody>
      </p:sp>
    </p:spTree>
    <p:extLst>
      <p:ext uri="{BB962C8B-B14F-4D97-AF65-F5344CB8AC3E}">
        <p14:creationId xmlns:p14="http://schemas.microsoft.com/office/powerpoint/2010/main" val="1190426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“My dear Green Street people grieved excessively at the thought of my leaving them, and daily pled with me to remain. Indeed, the opposition was so strong from nearly all, and many of them Warm Christian friends, that I was sorely tempted to question whether I was carrying out the Divine will, or only some headstrong wish of my own . . .”</a:t>
            </a:r>
          </a:p>
        </p:txBody>
      </p:sp>
    </p:spTree>
    <p:extLst>
      <p:ext uri="{BB962C8B-B14F-4D97-AF65-F5344CB8AC3E}">
        <p14:creationId xmlns:p14="http://schemas.microsoft.com/office/powerpoint/2010/main" val="4294555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	“Some retorted upon me, ‘There are Heathen at home; let us seek and save, first of all, the lost ones perishing at our doors.’” This I felt to be most true, and an appalling fact; but I unfailingly observed that those who made this retort neglected these Home Heathen themselves; and so the objection, as from them, lost all its power.”</a:t>
            </a:r>
          </a:p>
        </p:txBody>
      </p:sp>
    </p:spTree>
    <p:extLst>
      <p:ext uri="{BB962C8B-B14F-4D97-AF65-F5344CB8AC3E}">
        <p14:creationId xmlns:p14="http://schemas.microsoft.com/office/powerpoint/2010/main" val="3509546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“They would ungrudgingly spend more on a fashionable party at dinner or tea, on concert or ball or theatre, or on some ostentatious display, or worldly and selfish indulgence, ten times more, perhaps in a single day, than they would give in a year, or in half a lifetime, for the conversion of the whole Heathen World, either at home or abroad.”</a:t>
            </a:r>
          </a:p>
        </p:txBody>
      </p:sp>
    </p:spTree>
    <p:extLst>
      <p:ext uri="{BB962C8B-B14F-4D97-AF65-F5344CB8AC3E}">
        <p14:creationId xmlns:p14="http://schemas.microsoft.com/office/powerpoint/2010/main" val="574089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“Objections from all such people must, of course, always count for nothing among men to whom spiritual things are realities. For these people themselves – I do, and always did, only pity them, as God’s stewards, making such a miserable use of time and money entrusted to their care.”</a:t>
            </a:r>
          </a:p>
        </p:txBody>
      </p:sp>
    </p:spTree>
    <p:extLst>
      <p:ext uri="{BB962C8B-B14F-4D97-AF65-F5344CB8AC3E}">
        <p14:creationId xmlns:p14="http://schemas.microsoft.com/office/powerpoint/2010/main" val="3494667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	“On meeting with so many obstructing influences, I again laid the whole matter before my dear parents, and their reply was to this effect: ‘Heretofore we feared to bias you, but now we must tell you why we praise God for the decision to which you have been led. Your father’s heart was set upon being a Minister, but other claims forced him to give it up.’”</a:t>
            </a:r>
          </a:p>
        </p:txBody>
      </p:sp>
    </p:spTree>
    <p:extLst>
      <p:ext uri="{BB962C8B-B14F-4D97-AF65-F5344CB8AC3E}">
        <p14:creationId xmlns:p14="http://schemas.microsoft.com/office/powerpoint/2010/main" val="638601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“‘When you were given to them, your father and mother laid you upon the altar, their first-born, to be consecrated, if God saw fit, as a Missionary of the Cross; and it has been their constant prayer that you might be prepared, qualified, and led to this very decision; and we pray with all our heart that the Lord may accept your offering, long spare you, and give you many souls from the heathen World for your hire.’”</a:t>
            </a:r>
          </a:p>
        </p:txBody>
      </p:sp>
    </p:spTree>
    <p:extLst>
      <p:ext uri="{BB962C8B-B14F-4D97-AF65-F5344CB8AC3E}">
        <p14:creationId xmlns:p14="http://schemas.microsoft.com/office/powerpoint/2010/main" val="2285880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“From that moment, every doubt as to my path of duty forever vanished. I saw the hand of God very visibly, not only preparing me for, but now leading me to, the Foreign Mission field.”</a:t>
            </a:r>
          </a:p>
        </p:txBody>
      </p:sp>
    </p:spTree>
    <p:extLst>
      <p:ext uri="{BB962C8B-B14F-4D97-AF65-F5344CB8AC3E}">
        <p14:creationId xmlns:p14="http://schemas.microsoft.com/office/powerpoint/2010/main" val="113769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240"/>
            <a:ext cx="7772400" cy="1102519"/>
          </a:xfrm>
        </p:spPr>
        <p:txBody>
          <a:bodyPr/>
          <a:lstStyle/>
          <a:p>
            <a:r>
              <a:rPr lang="en-US" sz="3000" dirty="0">
                <a:solidFill>
                  <a:schemeClr val="bg1"/>
                </a:solidFill>
                <a:latin typeface="Georgia" panose="02040502050405020303" pitchFamily="18" charset="0"/>
                <a:ea typeface="Calibri" panose="020F0502020204030204" pitchFamily="34" charset="0"/>
                <a:cs typeface="Times New Roman" panose="02020603050405020304" pitchFamily="18" charset="0"/>
              </a:rPr>
              <a:t>The Little Missions Psalm Gloriously Displayed in the Life of John Gibson Patton: Missionary to Cannibals!</a:t>
            </a:r>
            <a:endParaRPr lang="en-US" sz="3000" dirty="0">
              <a:solidFill>
                <a:schemeClr val="bg1"/>
              </a:solidFill>
              <a:latin typeface="Georgia Bold" panose="02040802050405020203" pitchFamily="18" charset="0"/>
            </a:endParaRPr>
          </a:p>
        </p:txBody>
      </p:sp>
      <p:sp>
        <p:nvSpPr>
          <p:cNvPr id="3" name="Subtitle 2"/>
          <p:cNvSpPr>
            <a:spLocks noGrp="1"/>
          </p:cNvSpPr>
          <p:nvPr>
            <p:ph type="subTitle" idx="1"/>
          </p:nvPr>
        </p:nvSpPr>
        <p:spPr>
          <a:xfrm>
            <a:off x="1371600" y="1668378"/>
            <a:ext cx="6400800" cy="780047"/>
          </a:xfrm>
        </p:spPr>
        <p:txBody>
          <a:bodyPr/>
          <a:lstStyle/>
          <a:p>
            <a:r>
              <a:rPr lang="en-US" sz="3300" b="1" dirty="0">
                <a:solidFill>
                  <a:schemeClr val="bg1"/>
                </a:solidFill>
                <a:latin typeface="Arial" panose="020B0604020202020204" pitchFamily="34" charset="0"/>
                <a:cs typeface="Arial" panose="020B0604020202020204" pitchFamily="34" charset="0"/>
              </a:rPr>
              <a:t>Psalm 117</a:t>
            </a:r>
          </a:p>
        </p:txBody>
      </p:sp>
    </p:spTree>
    <p:extLst>
      <p:ext uri="{BB962C8B-B14F-4D97-AF65-F5344CB8AC3E}">
        <p14:creationId xmlns:p14="http://schemas.microsoft.com/office/powerpoint/2010/main" val="660661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“As we rose, from our knees [in prayer], I used to look at the light on my Father’s face, and wish I were like him in spirit – hoping that, in answers to his prayers, I might be privileged and prepared to carry the blessed gospel to some portion of the heathen world.”</a:t>
            </a:r>
          </a:p>
        </p:txBody>
      </p:sp>
    </p:spTree>
    <p:extLst>
      <p:ext uri="{BB962C8B-B14F-4D97-AF65-F5344CB8AC3E}">
        <p14:creationId xmlns:p14="http://schemas.microsoft.com/office/powerpoint/2010/main" val="4023996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60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	“‘The cannibals, you will be eaten by the cannibals!’</a:t>
            </a:r>
            <a:br>
              <a:rPr lang="en-US" sz="2800" dirty="0">
                <a:solidFill>
                  <a:schemeClr val="bg1"/>
                </a:solidFill>
                <a:latin typeface="Georgia" panose="02040502050405020303" pitchFamily="18" charset="0"/>
              </a:rPr>
            </a:br>
            <a:r>
              <a:rPr lang="en-US" sz="2800" dirty="0">
                <a:solidFill>
                  <a:schemeClr val="bg1"/>
                </a:solidFill>
                <a:latin typeface="Georgia" panose="02040502050405020303" pitchFamily="18" charset="0"/>
              </a:rPr>
              <a:t>	Paton calmly replied: ‘Mr. Dickson, you are advanced in years now, and your own prospect is soon to be laid in the grave, there to be eaten by worms; I confess to you, that if I can but live and die serving and honoring the Lord Jesus, it will make no difference to me whether I am eaten by Cannibals or by worms. . .’</a:t>
            </a:r>
          </a:p>
        </p:txBody>
      </p:sp>
    </p:spTree>
    <p:extLst>
      <p:ext uri="{BB962C8B-B14F-4D97-AF65-F5344CB8AC3E}">
        <p14:creationId xmlns:p14="http://schemas.microsoft.com/office/powerpoint/2010/main" val="3095751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 . . and in the Great Day my Resurrection body will rise as fair as yours in the likeness of our risen Redeemer.’ The old gentleman, raising his hands in a deprecating attitude, left the room exclaiming, ‘After that I have nothing more to say!’”</a:t>
            </a:r>
          </a:p>
        </p:txBody>
      </p:sp>
    </p:spTree>
    <p:extLst>
      <p:ext uri="{BB962C8B-B14F-4D97-AF65-F5344CB8AC3E}">
        <p14:creationId xmlns:p14="http://schemas.microsoft.com/office/powerpoint/2010/main" val="1981358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“In a moment, altogether unexpectedly, she [my wife] died on March 3. To crown my sorrows, and complete my loneliness, the dear baby-boy, whom we had named after her father, Peter Robert Robson, was taken from me after one week’s sickness, on the 20</a:t>
            </a:r>
            <a:r>
              <a:rPr lang="en-US" sz="2800" baseline="30000" dirty="0">
                <a:solidFill>
                  <a:schemeClr val="bg1"/>
                </a:solidFill>
                <a:latin typeface="Georgia" panose="02040502050405020303" pitchFamily="18" charset="0"/>
              </a:rPr>
              <a:t>th</a:t>
            </a:r>
            <a:r>
              <a:rPr lang="en-US" sz="2800" dirty="0">
                <a:solidFill>
                  <a:schemeClr val="bg1"/>
                </a:solidFill>
                <a:latin typeface="Georgia" panose="02040502050405020303" pitchFamily="18" charset="0"/>
              </a:rPr>
              <a:t> of March. Let those who have ever passed through any similar darkness as of midnight feel for me; as for all others, it would be more than vain to try to paint my sorrows!”</a:t>
            </a:r>
          </a:p>
        </p:txBody>
      </p:sp>
    </p:spTree>
    <p:extLst>
      <p:ext uri="{BB962C8B-B14F-4D97-AF65-F5344CB8AC3E}">
        <p14:creationId xmlns:p14="http://schemas.microsoft.com/office/powerpoint/2010/main" val="4004367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“Stunned by that dreadful loss, in entering upon this field of labor to which the Lord had Himself so evidently led me, my reason seemed for a time almost to give way. The ever-merciful Lord sustained me . . . and that spot became my sacred and much-frequented shrine, during all the following months and years when I labored on for the salvation of the savage Islanders amidst difficulties, dangers, and deaths. . .”</a:t>
            </a:r>
          </a:p>
        </p:txBody>
      </p:sp>
    </p:spTree>
    <p:extLst>
      <p:ext uri="{BB962C8B-B14F-4D97-AF65-F5344CB8AC3E}">
        <p14:creationId xmlns:p14="http://schemas.microsoft.com/office/powerpoint/2010/main" val="1133248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6480"/>
            <a:ext cx="8229600" cy="2096646"/>
          </a:xfrm>
        </p:spPr>
        <p:txBody>
          <a:bodyPr/>
          <a:lstStyle/>
          <a:p>
            <a:pPr algn="l"/>
            <a:r>
              <a:rPr lang="en-US" sz="3200" dirty="0">
                <a:solidFill>
                  <a:schemeClr val="bg1"/>
                </a:solidFill>
                <a:latin typeface="Georgia" panose="02040502050405020303" pitchFamily="18" charset="0"/>
              </a:rPr>
              <a:t>“. . . But for Jesus, and the fellowship he vouchsafed to me there, I must have gone mad and died beside the lonely grave!”</a:t>
            </a:r>
          </a:p>
        </p:txBody>
      </p:sp>
    </p:spTree>
    <p:extLst>
      <p:ext uri="{BB962C8B-B14F-4D97-AF65-F5344CB8AC3E}">
        <p14:creationId xmlns:p14="http://schemas.microsoft.com/office/powerpoint/2010/main" val="981139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“I felt her loss beyond all conception or description, in that dark land. It was very difficult to be resigned, left alone, and in sorrowful circumstances; but feeling immovably assured that my God and Father was too wise and loving to err in anything that he does or permits, I looked up to the Lord for help, and struggled on in His work. . ."</a:t>
            </a:r>
          </a:p>
        </p:txBody>
      </p:sp>
    </p:spTree>
    <p:extLst>
      <p:ext uri="{BB962C8B-B14F-4D97-AF65-F5344CB8AC3E}">
        <p14:creationId xmlns:p14="http://schemas.microsoft.com/office/powerpoint/2010/main" val="3832530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 . . I do not pretend to see through the mystery of such visitations – wherein God calls away the young, the promising, and those sorely needed for his service here; but this I do know and feel, that, in the light of such dispensations, it becomes us all to love and serve our blessed Lord Jesus so that we may be ready at his call for death and eternity."</a:t>
            </a:r>
          </a:p>
        </p:txBody>
      </p:sp>
    </p:spTree>
    <p:extLst>
      <p:ext uri="{BB962C8B-B14F-4D97-AF65-F5344CB8AC3E}">
        <p14:creationId xmlns:p14="http://schemas.microsoft.com/office/powerpoint/2010/main" val="1752207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2096646"/>
          </a:xfrm>
        </p:spPr>
        <p:txBody>
          <a:bodyPr/>
          <a:lstStyle/>
          <a:p>
            <a:r>
              <a:rPr lang="en-US" sz="4000" dirty="0">
                <a:solidFill>
                  <a:schemeClr val="bg1"/>
                </a:solidFill>
                <a:latin typeface="Georgia Bold" panose="02040802050405020203" pitchFamily="18" charset="0"/>
              </a:rPr>
              <a:t>II. The Lord is to be magnified because of His nature (117:2)</a:t>
            </a:r>
          </a:p>
        </p:txBody>
      </p:sp>
    </p:spTree>
    <p:extLst>
      <p:ext uri="{BB962C8B-B14F-4D97-AF65-F5344CB8AC3E}">
        <p14:creationId xmlns:p14="http://schemas.microsoft.com/office/powerpoint/2010/main" val="3954809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664488"/>
          </a:xfrm>
        </p:spPr>
        <p:txBody>
          <a:bodyPr/>
          <a:lstStyle/>
          <a:p>
            <a:pPr algn="l"/>
            <a:r>
              <a:rPr lang="en-US" sz="2800" dirty="0">
                <a:solidFill>
                  <a:schemeClr val="bg1"/>
                </a:solidFill>
                <a:latin typeface="Georgia" panose="02040502050405020303" pitchFamily="18" charset="0"/>
              </a:rPr>
              <a:t>“Let me record my immovable conviction that this is the noblest service in which any human being, can spend or be spent; and that, if God gave me back my life to be lived over again, I would without one quiver of hesitation lay it on the altar to Christ, that he might use it as before in similar ministries of love, especially amongst those who have never yet heard the Name of Jesus.”</a:t>
            </a:r>
          </a:p>
        </p:txBody>
      </p:sp>
    </p:spTree>
    <p:extLst>
      <p:ext uri="{BB962C8B-B14F-4D97-AF65-F5344CB8AC3E}">
        <p14:creationId xmlns:p14="http://schemas.microsoft.com/office/powerpoint/2010/main" val="3487410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38" y="1272779"/>
            <a:ext cx="8229600" cy="1165621"/>
          </a:xfrm>
        </p:spPr>
        <p:txBody>
          <a:bodyPr/>
          <a:lstStyle/>
          <a:p>
            <a:r>
              <a:rPr lang="en-US" sz="3200" dirty="0">
                <a:solidFill>
                  <a:schemeClr val="bg1"/>
                </a:solidFill>
                <a:latin typeface="Georgia Bold" panose="02040802050405020203" pitchFamily="18" charset="0"/>
              </a:rPr>
              <a:t>1) Our God is a God of </a:t>
            </a:r>
            <a:r>
              <a:rPr lang="en-US" sz="3200" u="sng" dirty="0">
                <a:solidFill>
                  <a:schemeClr val="bg1"/>
                </a:solidFill>
                <a:latin typeface="Georgia Bold" panose="02040802050405020203" pitchFamily="18" charset="0"/>
              </a:rPr>
              <a:t>steadfast love</a:t>
            </a:r>
          </a:p>
        </p:txBody>
      </p:sp>
    </p:spTree>
    <p:extLst>
      <p:ext uri="{BB962C8B-B14F-4D97-AF65-F5344CB8AC3E}">
        <p14:creationId xmlns:p14="http://schemas.microsoft.com/office/powerpoint/2010/main" val="1200701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“Being entirely at the mercy of such doubtful and vacillating friends, I, though perplexed, felt it best to obey. I climbed into the tree and was left there alone in the bush. The hours I spent there live all before me as if it were but of yesterday. I heard the frequent discharging of muskets, and the yells of the Savages. Yet I sat there among the branches, as safe as in the arms of Jesus."</a:t>
            </a:r>
          </a:p>
        </p:txBody>
      </p:sp>
    </p:spTree>
    <p:extLst>
      <p:ext uri="{BB962C8B-B14F-4D97-AF65-F5344CB8AC3E}">
        <p14:creationId xmlns:p14="http://schemas.microsoft.com/office/powerpoint/2010/main" val="3424770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“Never, in all my sorrows, did my Lord draw nearer to me, and speak more soothingly in my soul, than when the moonlight flickered among those chestnut leaves, and the night air played on my throbbing brow, as I told all my heart to Jesus. Alone, yet not alone!”</a:t>
            </a:r>
          </a:p>
        </p:txBody>
      </p:sp>
    </p:spTree>
    <p:extLst>
      <p:ext uri="{BB962C8B-B14F-4D97-AF65-F5344CB8AC3E}">
        <p14:creationId xmlns:p14="http://schemas.microsoft.com/office/powerpoint/2010/main" val="583272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“If it be to glorify my God, I will not grudge to spend many nights alone in such a tree, to feel again my Savior’s spiritual presence, to enjoy His consoling fellowship. If thus thrown back upon your own soul, alone, all alone, in the midnight, in the bush, in the very embrace of death itself, have you a Friend that will not fail you then?”</a:t>
            </a:r>
          </a:p>
        </p:txBody>
      </p:sp>
    </p:spTree>
    <p:extLst>
      <p:ext uri="{BB962C8B-B14F-4D97-AF65-F5344CB8AC3E}">
        <p14:creationId xmlns:p14="http://schemas.microsoft.com/office/powerpoint/2010/main" val="3915498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38" y="1272779"/>
            <a:ext cx="8229600" cy="1165621"/>
          </a:xfrm>
        </p:spPr>
        <p:txBody>
          <a:bodyPr/>
          <a:lstStyle/>
          <a:p>
            <a:r>
              <a:rPr lang="en-US" sz="3200" dirty="0">
                <a:solidFill>
                  <a:schemeClr val="bg1"/>
                </a:solidFill>
                <a:latin typeface="Georgia Bold" panose="02040802050405020203" pitchFamily="18" charset="0"/>
              </a:rPr>
              <a:t>2) Our God is a God of </a:t>
            </a:r>
            <a:r>
              <a:rPr lang="en-US" sz="3200" u="sng" dirty="0">
                <a:solidFill>
                  <a:schemeClr val="bg1"/>
                </a:solidFill>
                <a:latin typeface="Georgia Bold" panose="02040802050405020203" pitchFamily="18" charset="0"/>
              </a:rPr>
              <a:t>faithfulness</a:t>
            </a:r>
          </a:p>
        </p:txBody>
      </p:sp>
      <p:sp>
        <p:nvSpPr>
          <p:cNvPr id="3" name="Title 1">
            <a:extLst>
              <a:ext uri="{FF2B5EF4-FFF2-40B4-BE49-F238E27FC236}">
                <a16:creationId xmlns:a16="http://schemas.microsoft.com/office/drawing/2014/main" xmlns="" id="{81D0043E-A9C1-024C-9B05-6C230DC12A3C}"/>
              </a:ext>
            </a:extLst>
          </p:cNvPr>
          <p:cNvSpPr txBox="1">
            <a:spLocks/>
          </p:cNvSpPr>
          <p:nvPr/>
        </p:nvSpPr>
        <p:spPr>
          <a:xfrm>
            <a:off x="433138" y="2620316"/>
            <a:ext cx="8229600" cy="116562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3200" dirty="0">
              <a:solidFill>
                <a:schemeClr val="bg1"/>
              </a:solidFill>
              <a:latin typeface="Georgia Bold" panose="02040802050405020203" pitchFamily="18" charset="0"/>
            </a:endParaRPr>
          </a:p>
        </p:txBody>
      </p:sp>
    </p:spTree>
    <p:extLst>
      <p:ext uri="{BB962C8B-B14F-4D97-AF65-F5344CB8AC3E}">
        <p14:creationId xmlns:p14="http://schemas.microsoft.com/office/powerpoint/2010/main" val="589247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“Nothing so clears the vision and lifts up the life, as a decision to move forward in what you know to be entirely the will of the Lord.”</a:t>
            </a:r>
          </a:p>
        </p:txBody>
      </p:sp>
    </p:spTree>
    <p:extLst>
      <p:ext uri="{BB962C8B-B14F-4D97-AF65-F5344CB8AC3E}">
        <p14:creationId xmlns:p14="http://schemas.microsoft.com/office/powerpoint/2010/main" val="2503908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“Our continuous danger caused me now oftentimes to sleep with my clothes on, that I might start at a moment’s warning. My faithful dog Clutha would give a sharp bark and awake me . . . God made them fear this precious creature, and often used her in saving </a:t>
            </a:r>
            <a:r>
              <a:rPr lang="en-US" sz="2800">
                <a:solidFill>
                  <a:schemeClr val="bg1"/>
                </a:solidFill>
                <a:latin typeface="Georgia" panose="02040502050405020303" pitchFamily="18" charset="0"/>
              </a:rPr>
              <a:t>our </a:t>
            </a:r>
            <a:r>
              <a:rPr lang="en-US" sz="2800" smtClean="0">
                <a:solidFill>
                  <a:schemeClr val="bg1"/>
                </a:solidFill>
                <a:latin typeface="Georgia" panose="02040502050405020303" pitchFamily="18" charset="0"/>
              </a:rPr>
              <a:t>lives.”</a:t>
            </a:r>
            <a:endParaRPr lang="en-US" sz="2800" dirty="0">
              <a:solidFill>
                <a:schemeClr val="bg1"/>
              </a:solidFill>
              <a:latin typeface="Georgia" panose="02040502050405020303" pitchFamily="18" charset="0"/>
            </a:endParaRPr>
          </a:p>
        </p:txBody>
      </p:sp>
    </p:spTree>
    <p:extLst>
      <p:ext uri="{BB962C8B-B14F-4D97-AF65-F5344CB8AC3E}">
        <p14:creationId xmlns:p14="http://schemas.microsoft.com/office/powerpoint/2010/main" val="21473852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378122"/>
            <a:ext cx="8229600" cy="3921162"/>
          </a:xfrm>
        </p:spPr>
        <p:txBody>
          <a:bodyPr/>
          <a:lstStyle/>
          <a:p>
            <a:pPr algn="l"/>
            <a:r>
              <a:rPr lang="en-US" sz="2800" dirty="0">
                <a:solidFill>
                  <a:schemeClr val="bg1"/>
                </a:solidFill>
                <a:latin typeface="Georgia" panose="02040502050405020303" pitchFamily="18" charset="0"/>
              </a:rPr>
              <a:t>“My enemies seldom slackened their hateful designs against my life, however calmed or baffled for the moment . . . A wild chief followed me around for four hours with his loaded musket, and, though often directed towards me, God restrained his hand. I spoke kindly to him, and attended to my work as if he had not been there, fully persuaded that my God had placed me there, and would protect me till my allotted task was finished.”</a:t>
            </a:r>
          </a:p>
        </p:txBody>
      </p:sp>
    </p:spTree>
    <p:extLst>
      <p:ext uri="{BB962C8B-B14F-4D97-AF65-F5344CB8AC3E}">
        <p14:creationId xmlns:p14="http://schemas.microsoft.com/office/powerpoint/2010/main" val="3698225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“Looking up in unceasing prayer to our dear Lord Jesus, I left all in his hands, and felt immortal till my work was done. Trials and hairbreadth escapes strengthened my faith, and seemed only to nerve me for more to follow.”</a:t>
            </a:r>
          </a:p>
        </p:txBody>
      </p:sp>
    </p:spTree>
    <p:extLst>
      <p:ext uri="{BB962C8B-B14F-4D97-AF65-F5344CB8AC3E}">
        <p14:creationId xmlns:p14="http://schemas.microsoft.com/office/powerpoint/2010/main" val="29042297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 . . when the natives in large number were assembled at my house, a man furiously rushed on me with his axe but a </a:t>
            </a:r>
            <a:r>
              <a:rPr lang="en-US" sz="2800" dirty="0" err="1">
                <a:solidFill>
                  <a:schemeClr val="bg1"/>
                </a:solidFill>
                <a:latin typeface="Georgia" panose="02040502050405020303" pitchFamily="18" charset="0"/>
              </a:rPr>
              <a:t>Kaserumini</a:t>
            </a:r>
            <a:r>
              <a:rPr lang="en-US" sz="2800" dirty="0">
                <a:solidFill>
                  <a:schemeClr val="bg1"/>
                </a:solidFill>
                <a:latin typeface="Georgia" panose="02040502050405020303" pitchFamily="18" charset="0"/>
              </a:rPr>
              <a:t> Chief snatched a spade with which I had been working, and dexterously defended me from instant death. Life in such circumstances led me to cling very near to the Lord Jesus. ”</a:t>
            </a:r>
          </a:p>
        </p:txBody>
      </p:sp>
    </p:spTree>
    <p:extLst>
      <p:ext uri="{BB962C8B-B14F-4D97-AF65-F5344CB8AC3E}">
        <p14:creationId xmlns:p14="http://schemas.microsoft.com/office/powerpoint/2010/main" val="4026735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664488"/>
          </a:xfrm>
        </p:spPr>
        <p:txBody>
          <a:bodyPr/>
          <a:lstStyle/>
          <a:p>
            <a:pPr algn="l"/>
            <a:r>
              <a:rPr lang="en-US" sz="2750" dirty="0">
                <a:solidFill>
                  <a:schemeClr val="bg1"/>
                </a:solidFill>
                <a:latin typeface="Georgia" panose="02040502050405020303" pitchFamily="18" charset="0"/>
              </a:rPr>
              <a:t>“Nothing that has been endured, and nothing that can now befall me, makes me tremble – on the contrary, I deeply rejoice – when I breath the prayer that it may please the blessed Lord to turn the hearts of all my children to the Mission Field and that He may open up their way and make it their pride and joy to live and die in carrying Jesus and His Gospel into the heart of the Heathen World!”</a:t>
            </a:r>
          </a:p>
        </p:txBody>
      </p:sp>
    </p:spTree>
    <p:extLst>
      <p:ext uri="{BB962C8B-B14F-4D97-AF65-F5344CB8AC3E}">
        <p14:creationId xmlns:p14="http://schemas.microsoft.com/office/powerpoint/2010/main" val="1063072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458333"/>
            <a:ext cx="8229600" cy="2709983"/>
          </a:xfrm>
        </p:spPr>
        <p:txBody>
          <a:bodyPr/>
          <a:lstStyle/>
          <a:p>
            <a:pPr algn="l"/>
            <a:r>
              <a:rPr lang="en-US" sz="2800" dirty="0">
                <a:solidFill>
                  <a:schemeClr val="bg1"/>
                </a:solidFill>
                <a:latin typeface="Georgia" panose="02040502050405020303" pitchFamily="18" charset="0"/>
              </a:rPr>
              <a:t>“I knew not, for one brief hour, when or how attack might be made; and yet, with my trembling hand clasped in the hand once nailed on Calvary, and now swaying the scepter of the universe, calmness and peace and resignation abode in my soul.”</a:t>
            </a:r>
          </a:p>
        </p:txBody>
      </p:sp>
    </p:spTree>
    <p:extLst>
      <p:ext uri="{BB962C8B-B14F-4D97-AF65-F5344CB8AC3E}">
        <p14:creationId xmlns:p14="http://schemas.microsoft.com/office/powerpoint/2010/main" val="34694303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38919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30224"/>
            <a:ext cx="8229600" cy="1113503"/>
          </a:xfrm>
        </p:spPr>
        <p:txBody>
          <a:bodyPr/>
          <a:lstStyle/>
          <a:p>
            <a:pPr algn="l"/>
            <a:r>
              <a:rPr lang="en-US" sz="3200" dirty="0">
                <a:solidFill>
                  <a:schemeClr val="bg1"/>
                </a:solidFill>
                <a:latin typeface="Georgia" panose="02040502050405020303" pitchFamily="18" charset="0"/>
              </a:rPr>
              <a:t>“God gave his best, his Son, to me; and I give back my best, my all, to him.”</a:t>
            </a:r>
          </a:p>
        </p:txBody>
      </p:sp>
    </p:spTree>
    <p:extLst>
      <p:ext uri="{BB962C8B-B14F-4D97-AF65-F5344CB8AC3E}">
        <p14:creationId xmlns:p14="http://schemas.microsoft.com/office/powerpoint/2010/main" val="1039627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954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“Whatever trials have befallen me in my Earthly Pilgrimage, I have never had the trial of doubting that perhaps, after all, Jesus had made some mistake. No! My blessed Lord Jesus makes no mistakes! When we see all His meaning, we shall then understand, what now we can only trustfully believe that all is well – best for us, best for the cause most dear to us, best for the good of others and the glory of God.”</a:t>
            </a:r>
          </a:p>
        </p:txBody>
      </p:sp>
    </p:spTree>
    <p:extLst>
      <p:ext uri="{BB962C8B-B14F-4D97-AF65-F5344CB8AC3E}">
        <p14:creationId xmlns:p14="http://schemas.microsoft.com/office/powerpoint/2010/main" val="186458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9911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“Their worship was entirely a service of fear, its aim being to propitiate this or that Evil spirit, to prevent calamity or to secure revenge. They deified their Chiefs . . . so that almost every village or tribe had its own Sacred Man . . . They exercised an extraordinary influence for evil, these village or tribal priests, and were believed to have the disposal of life and earth through their sacred ceremonies.”</a:t>
            </a:r>
          </a:p>
        </p:txBody>
      </p:sp>
    </p:spTree>
    <p:extLst>
      <p:ext uri="{BB962C8B-B14F-4D97-AF65-F5344CB8AC3E}">
        <p14:creationId xmlns:p14="http://schemas.microsoft.com/office/powerpoint/2010/main" val="2034062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58" y="466354"/>
            <a:ext cx="8229600" cy="3921162"/>
          </a:xfrm>
        </p:spPr>
        <p:txBody>
          <a:bodyPr/>
          <a:lstStyle/>
          <a:p>
            <a:pPr algn="l"/>
            <a:r>
              <a:rPr lang="en-US" sz="2800" dirty="0">
                <a:solidFill>
                  <a:schemeClr val="bg1"/>
                </a:solidFill>
                <a:latin typeface="Georgia" panose="02040502050405020303" pitchFamily="18" charset="0"/>
              </a:rPr>
              <a:t>“They also worshiped the spirits of departed ancestors and heroes, through their material idols of wood and stone . . . They feared the spirits and sought their aid; especially seeking to propitiate those who preside over war and peace, famine and plenty, health and sickness, destruction and prosperity, life and death. Their worship was one of slavish fear; and, so far as ever I could learn, they had no idea of a God of mercy or grace.”</a:t>
            </a:r>
          </a:p>
        </p:txBody>
      </p:sp>
    </p:spTree>
    <p:extLst>
      <p:ext uri="{BB962C8B-B14F-4D97-AF65-F5344CB8AC3E}">
        <p14:creationId xmlns:p14="http://schemas.microsoft.com/office/powerpoint/2010/main" val="402043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6784675"/>
      </p:ext>
    </p:extLst>
  </p:cSld>
  <p:clrMapOvr>
    <a:masterClrMapping/>
  </p:clrMapOvr>
</p:sld>
</file>

<file path=ppt/theme/theme1.xml><?xml version="1.0" encoding="utf-8"?>
<a:theme xmlns:a="http://schemas.openxmlformats.org/drawingml/2006/main" name="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SeminaryGO</Template>
  <TotalTime>276</TotalTime>
  <Words>1990</Words>
  <Application>Microsoft Office PowerPoint</Application>
  <PresentationFormat>On-screen Show (16:9)</PresentationFormat>
  <Paragraphs>45</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Georgia</vt:lpstr>
      <vt:lpstr>Georgia Bold</vt:lpstr>
      <vt:lpstr>Times New Roman</vt:lpstr>
      <vt:lpstr>PPT1</vt:lpstr>
      <vt:lpstr>The Little Missions Psalm Gloriously Displayed in the Life of John Gibson Patton: Missionary to Cannibals!</vt:lpstr>
      <vt:lpstr>The Little Missions Psalm Gloriously Displayed in the Life of John Gibson Patton: Missionary to Cannibals!</vt:lpstr>
      <vt:lpstr>“Let me record my immovable conviction that this is the noblest service in which any human being, can spend or be spent; and that, if God gave me back my life to be lived over again, I would without one quiver of hesitation lay it on the altar to Christ, that he might use it as before in similar ministries of love, especially amongst those who have never yet heard the Name of Jesus.”</vt:lpstr>
      <vt:lpstr>“Nothing that has been endured, and nothing that can now befall me, makes me tremble – on the contrary, I deeply rejoice – when I breath the prayer that it may please the blessed Lord to turn the hearts of all my children to the Mission Field and that He may open up their way and make it their pride and joy to live and die in carrying Jesus and His Gospel into the heart of the Heathen World!”</vt:lpstr>
      <vt:lpstr>“Whatever trials have befallen me in my Earthly Pilgrimage, I have never had the trial of doubting that perhaps, after all, Jesus had made some mistake. No! My blessed Lord Jesus makes no mistakes! When we see all His meaning, we shall then understand, what now we can only trustfully believe that all is well – best for us, best for the cause most dear to us, best for the good of others and the glory of God.”</vt:lpstr>
      <vt:lpstr>PowerPoint Presentation</vt:lpstr>
      <vt:lpstr>“Their worship was entirely a service of fear, its aim being to propitiate this or that Evil spirit, to prevent calamity or to secure revenge. They deified their Chiefs . . . so that almost every village or tribe had its own Sacred Man . . . They exercised an extraordinary influence for evil, these village or tribal priests, and were believed to have the disposal of life and earth through their sacred ceremonies.”</vt:lpstr>
      <vt:lpstr>“They also worshiped the spirits of departed ancestors and heroes, through their material idols of wood and stone . . . They feared the spirits and sought their aid; especially seeking to propitiate those who preside over war and peace, famine and plenty, health and sickness, destruction and prosperity, life and death. Their worship was one of slavish fear; and, so far as ever I could learn, they had no idea of a God of mercy or grace.”</vt:lpstr>
      <vt:lpstr>PowerPoint Presentation</vt:lpstr>
      <vt:lpstr>I. The Lord is to be magnified among the nations (117:1)</vt:lpstr>
      <vt:lpstr>1) God desires that all the nations praise him</vt:lpstr>
      <vt:lpstr>1) God desires that all the nations praise him</vt:lpstr>
      <vt:lpstr>“My dear Green Street people grieved excessively at the thought of my leaving them, and daily pled with me to remain. Indeed, the opposition was so strong from nearly all, and many of them Warm Christian friends, that I was sorely tempted to question whether I was carrying out the Divine will, or only some headstrong wish of my own . . .”</vt:lpstr>
      <vt:lpstr> “Some retorted upon me, ‘There are Heathen at home; let us seek and save, first of all, the lost ones perishing at our doors.’” This I felt to be most true, and an appalling fact; but I unfailingly observed that those who made this retort neglected these Home Heathen themselves; and so the objection, as from them, lost all its power.”</vt:lpstr>
      <vt:lpstr>“They would ungrudgingly spend more on a fashionable party at dinner or tea, on concert or ball or theatre, or on some ostentatious display, or worldly and selfish indulgence, ten times more, perhaps in a single day, than they would give in a year, or in half a lifetime, for the conversion of the whole Heathen World, either at home or abroad.”</vt:lpstr>
      <vt:lpstr>“Objections from all such people must, of course, always count for nothing among men to whom spiritual things are realities. For these people themselves – I do, and always did, only pity them, as God’s stewards, making such a miserable use of time and money entrusted to their care.”</vt:lpstr>
      <vt:lpstr> “On meeting with so many obstructing influences, I again laid the whole matter before my dear parents, and their reply was to this effect: ‘Heretofore we feared to bias you, but now we must tell you why we praise God for the decision to which you have been led. Your father’s heart was set upon being a Minister, but other claims forced him to give it up.’”</vt:lpstr>
      <vt:lpstr>“‘When you were given to them, your father and mother laid you upon the altar, their first-born, to be consecrated, if God saw fit, as a Missionary of the Cross; and it has been their constant prayer that you might be prepared, qualified, and led to this very decision; and we pray with all our heart that the Lord may accept your offering, long spare you, and give you many souls from the heathen World for your hire.’”</vt:lpstr>
      <vt:lpstr>“From that moment, every doubt as to my path of duty forever vanished. I saw the hand of God very visibly, not only preparing me for, but now leading me to, the Foreign Mission field.”</vt:lpstr>
      <vt:lpstr>“As we rose, from our knees [in prayer], I used to look at the light on my Father’s face, and wish I were like him in spirit – hoping that, in answers to his prayers, I might be privileged and prepared to carry the blessed gospel to some portion of the heathen world.”</vt:lpstr>
      <vt:lpstr>PowerPoint Presentation</vt:lpstr>
      <vt:lpstr> “‘The cannibals, you will be eaten by the cannibals!’  Paton calmly replied: ‘Mr. Dickson, you are advanced in years now, and your own prospect is soon to be laid in the grave, there to be eaten by worms; I confess to you, that if I can but live and die serving and honoring the Lord Jesus, it will make no difference to me whether I am eaten by Cannibals or by worms. . .’</vt:lpstr>
      <vt:lpstr>“‘. . . and in the Great Day my Resurrection body will rise as fair as yours in the likeness of our risen Redeemer.’ The old gentleman, raising his hands in a deprecating attitude, left the room exclaiming, ‘After that I have nothing more to say!’”</vt:lpstr>
      <vt:lpstr>“In a moment, altogether unexpectedly, she [my wife] died on March 3. To crown my sorrows, and complete my loneliness, the dear baby-boy, whom we had named after her father, Peter Robert Robson, was taken from me after one week’s sickness, on the 20th of March. Let those who have ever passed through any similar darkness as of midnight feel for me; as for all others, it would be more than vain to try to paint my sorrows!”</vt:lpstr>
      <vt:lpstr>“Stunned by that dreadful loss, in entering upon this field of labor to which the Lord had Himself so evidently led me, my reason seemed for a time almost to give way. The ever-merciful Lord sustained me . . . and that spot became my sacred and much-frequented shrine, during all the following months and years when I labored on for the salvation of the savage Islanders amidst difficulties, dangers, and deaths. . .”</vt:lpstr>
      <vt:lpstr>“. . . But for Jesus, and the fellowship he vouchsafed to me there, I must have gone mad and died beside the lonely grave!”</vt:lpstr>
      <vt:lpstr>“I felt her loss beyond all conception or description, in that dark land. It was very difficult to be resigned, left alone, and in sorrowful circumstances; but feeling immovably assured that my God and Father was too wise and loving to err in anything that he does or permits, I looked up to the Lord for help, and struggled on in His work. . ."</vt:lpstr>
      <vt:lpstr>“. . . I do not pretend to see through the mystery of such visitations – wherein God calls away the young, the promising, and those sorely needed for his service here; but this I do know and feel, that, in the light of such dispensations, it becomes us all to love and serve our blessed Lord Jesus so that we may be ready at his call for death and eternity."</vt:lpstr>
      <vt:lpstr>II. The Lord is to be magnified because of His nature (117:2)</vt:lpstr>
      <vt:lpstr>1) Our God is a God of steadfast love</vt:lpstr>
      <vt:lpstr>“Being entirely at the mercy of such doubtful and vacillating friends, I, though perplexed, felt it best to obey. I climbed into the tree and was left there alone in the bush. The hours I spent there live all before me as if it were but of yesterday. I heard the frequent discharging of muskets, and the yells of the Savages. Yet I sat there among the branches, as safe as in the arms of Jesus."</vt:lpstr>
      <vt:lpstr>“Never, in all my sorrows, did my Lord draw nearer to me, and speak more soothingly in my soul, than when the moonlight flickered among those chestnut leaves, and the night air played on my throbbing brow, as I told all my heart to Jesus. Alone, yet not alone!”</vt:lpstr>
      <vt:lpstr>“If it be to glorify my God, I will not grudge to spend many nights alone in such a tree, to feel again my Savior’s spiritual presence, to enjoy His consoling fellowship. If thus thrown back upon your own soul, alone, all alone, in the midnight, in the bush, in the very embrace of death itself, have you a Friend that will not fail you then?”</vt:lpstr>
      <vt:lpstr>2) Our God is a God of faithfulness</vt:lpstr>
      <vt:lpstr>“Nothing so clears the vision and lifts up the life, as a decision to move forward in what you know to be entirely the will of the Lord.”</vt:lpstr>
      <vt:lpstr>“Our continuous danger caused me now oftentimes to sleep with my clothes on, that I might start at a moment’s warning. My faithful dog Clutha would give a sharp bark and awake me . . . God made them fear this precious creature, and often used her in saving our lives.”</vt:lpstr>
      <vt:lpstr>“My enemies seldom slackened their hateful designs against my life, however calmed or baffled for the moment . . . A wild chief followed me around for four hours with his loaded musket, and, though often directed towards me, God restrained his hand. I spoke kindly to him, and attended to my work as if he had not been there, fully persuaded that my God had placed me there, and would protect me till my allotted task was finished.”</vt:lpstr>
      <vt:lpstr>“Looking up in unceasing prayer to our dear Lord Jesus, I left all in his hands, and felt immortal till my work was done. Trials and hairbreadth escapes strengthened my faith, and seemed only to nerve me for more to follow.”</vt:lpstr>
      <vt:lpstr>“. . . when the natives in large number were assembled at my house, a man furiously rushed on me with his axe but a Kaserumini Chief snatched a spade with which I had been working, and dexterously defended me from instant death. Life in such circumstances led me to cling very near to the Lord Jesus. ”</vt:lpstr>
      <vt:lpstr>“I knew not, for one brief hour, when or how attack might be made; and yet, with my trembling hand clasped in the hand once nailed on Calvary, and now swaying the scepter of the universe, calmness and peace and resignation abode in my soul.”</vt:lpstr>
      <vt:lpstr>PowerPoint Presentation</vt:lpstr>
      <vt:lpstr>“God gave his best, his Son, to me; and I give back my best, my all, to him.”</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Ryan</dc:creator>
  <cp:lastModifiedBy>Moncada, Devin</cp:lastModifiedBy>
  <cp:revision>25</cp:revision>
  <dcterms:created xsi:type="dcterms:W3CDTF">2016-02-23T20:01:37Z</dcterms:created>
  <dcterms:modified xsi:type="dcterms:W3CDTF">2018-08-15T13:25:36Z</dcterms:modified>
</cp:coreProperties>
</file>