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61" r:id="rId4"/>
    <p:sldId id="287" r:id="rId5"/>
    <p:sldId id="295" r:id="rId6"/>
    <p:sldId id="296" r:id="rId7"/>
    <p:sldId id="297" r:id="rId8"/>
    <p:sldId id="298" r:id="rId9"/>
    <p:sldId id="299" r:id="rId10"/>
    <p:sldId id="300" r:id="rId11"/>
    <p:sldId id="301" r:id="rId12"/>
    <p:sldId id="270" r:id="rId13"/>
    <p:sldId id="302" r:id="rId14"/>
    <p:sldId id="308" r:id="rId15"/>
    <p:sldId id="307" r:id="rId16"/>
    <p:sldId id="306" r:id="rId17"/>
    <p:sldId id="305" r:id="rId18"/>
    <p:sldId id="304" r:id="rId19"/>
    <p:sldId id="303" r:id="rId20"/>
    <p:sldId id="309" r:id="rId21"/>
    <p:sldId id="310" r:id="rId22"/>
    <p:sldId id="311" r:id="rId23"/>
    <p:sldId id="271" r:id="rId24"/>
    <p:sldId id="312" r:id="rId25"/>
    <p:sldId id="319" r:id="rId26"/>
    <p:sldId id="321" r:id="rId27"/>
    <p:sldId id="317" r:id="rId28"/>
    <p:sldId id="322" r:id="rId29"/>
    <p:sldId id="316" r:id="rId30"/>
    <p:sldId id="323" r:id="rId31"/>
    <p:sldId id="320" r:id="rId3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7A"/>
    <a:srgbClr val="898989"/>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7F6987-62C3-C448-ADDC-9EFEDC99858B}" v="1" dt="2018-11-27T14:43:51.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snapToObjects="1">
      <p:cViewPr varScale="1">
        <p:scale>
          <a:sx n="115" d="100"/>
          <a:sy n="115" d="100"/>
        </p:scale>
        <p:origin x="684"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8689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6246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374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42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1610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195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587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63817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30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8556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691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237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73870"/>
            <a:ext cx="7772400" cy="1102519"/>
          </a:xfrm>
        </p:spPr>
        <p:txBody>
          <a:bodyPr/>
          <a:lstStyle/>
          <a:p>
            <a:r>
              <a:rPr lang="en-US" sz="3600" dirty="0" smtClean="0">
                <a:solidFill>
                  <a:srgbClr val="002F7A"/>
                </a:solidFill>
                <a:latin typeface="Arial" panose="020B0604020202020204" pitchFamily="34" charset="0"/>
                <a:cs typeface="Arial" panose="020B0604020202020204" pitchFamily="34" charset="0"/>
              </a:rPr>
              <a:t>The Lord is My Refuge Plainly Put on Display in the Life of Missionary </a:t>
            </a:r>
            <a:br>
              <a:rPr lang="en-US" sz="3600" dirty="0" smtClean="0">
                <a:solidFill>
                  <a:srgbClr val="002F7A"/>
                </a:solidFill>
                <a:latin typeface="Arial" panose="020B0604020202020204" pitchFamily="34" charset="0"/>
                <a:cs typeface="Arial" panose="020B0604020202020204" pitchFamily="34" charset="0"/>
              </a:rPr>
            </a:br>
            <a:r>
              <a:rPr lang="en-US" sz="3600" dirty="0" smtClean="0">
                <a:solidFill>
                  <a:srgbClr val="002F7A"/>
                </a:solidFill>
                <a:latin typeface="Arial" panose="020B0604020202020204" pitchFamily="34" charset="0"/>
                <a:cs typeface="Arial" panose="020B0604020202020204" pitchFamily="34" charset="0"/>
              </a:rPr>
              <a:t>Ann </a:t>
            </a:r>
            <a:r>
              <a:rPr lang="en-US" sz="3600" dirty="0" err="1" smtClean="0">
                <a:solidFill>
                  <a:srgbClr val="002F7A"/>
                </a:solidFill>
                <a:latin typeface="Arial" panose="020B0604020202020204" pitchFamily="34" charset="0"/>
                <a:cs typeface="Arial" panose="020B0604020202020204" pitchFamily="34" charset="0"/>
              </a:rPr>
              <a:t>Hasseltine</a:t>
            </a:r>
            <a:r>
              <a:rPr lang="en-US" sz="3600" dirty="0" smtClean="0">
                <a:solidFill>
                  <a:srgbClr val="002F7A"/>
                </a:solidFill>
                <a:latin typeface="Arial" panose="020B0604020202020204" pitchFamily="34" charset="0"/>
                <a:cs typeface="Arial" panose="020B0604020202020204" pitchFamily="34" charset="0"/>
              </a:rPr>
              <a:t> Judson</a:t>
            </a:r>
            <a:endParaRPr lang="en-US" sz="3600" dirty="0">
              <a:solidFill>
                <a:srgbClr val="002F7A"/>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r>
              <a:rPr lang="en-US" dirty="0" smtClean="0">
                <a:solidFill>
                  <a:srgbClr val="898989"/>
                </a:solidFill>
                <a:latin typeface="Arial" panose="020B0604020202020204" pitchFamily="34" charset="0"/>
                <a:cs typeface="Arial" panose="020B0604020202020204" pitchFamily="34" charset="0"/>
              </a:rPr>
              <a:t>Psalm 142:1</a:t>
            </a:r>
            <a:r>
              <a:rPr lang="en-US" b="1" dirty="0">
                <a:solidFill>
                  <a:srgbClr val="898989"/>
                </a:solidFill>
                <a:latin typeface="Arial" panose="020B0604020202020204" pitchFamily="34" charset="0"/>
                <a:cs typeface="Arial" panose="020B0604020202020204" pitchFamily="34" charset="0"/>
              </a:rPr>
              <a:t>–</a:t>
            </a:r>
            <a:r>
              <a:rPr lang="en-US" dirty="0" smtClean="0">
                <a:solidFill>
                  <a:srgbClr val="898989"/>
                </a:solidFill>
                <a:latin typeface="Arial" panose="020B0604020202020204" pitchFamily="34" charset="0"/>
                <a:cs typeface="Arial" panose="020B0604020202020204" pitchFamily="34" charset="0"/>
              </a:rPr>
              <a:t>7</a:t>
            </a:r>
            <a:endParaRPr lang="en-US"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252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4093428"/>
          </a:xfrm>
          <a:prstGeom prst="rect">
            <a:avLst/>
          </a:prstGeom>
        </p:spPr>
        <p:txBody>
          <a:bodyPr wrap="square">
            <a:spAutoFit/>
          </a:bodyPr>
          <a:lstStyle/>
          <a:p>
            <a:r>
              <a:rPr lang="en-US" sz="2000" b="1" dirty="0">
                <a:solidFill>
                  <a:srgbClr val="002F7A"/>
                </a:solidFill>
              </a:rPr>
              <a:t>October </a:t>
            </a:r>
            <a:r>
              <a:rPr lang="en-US" sz="2000" b="1" dirty="0" smtClean="0">
                <a:solidFill>
                  <a:srgbClr val="002F7A"/>
                </a:solidFill>
              </a:rPr>
              <a:t>28, </a:t>
            </a:r>
            <a:r>
              <a:rPr lang="en-US" sz="2000" b="1" dirty="0">
                <a:solidFill>
                  <a:srgbClr val="002F7A"/>
                </a:solidFill>
                <a:latin typeface="Arial" panose="020B0604020202020204" pitchFamily="34" charset="0"/>
                <a:cs typeface="Arial" panose="020B0604020202020204" pitchFamily="34" charset="0"/>
              </a:rPr>
              <a:t>1810 </a:t>
            </a:r>
            <a:endParaRPr lang="en-US" sz="2000" b="1" dirty="0" smtClean="0">
              <a:solidFill>
                <a:srgbClr val="002F7A"/>
              </a:solidFill>
            </a:endParaRPr>
          </a:p>
          <a:p>
            <a:endParaRPr lang="en-US" sz="2000" dirty="0">
              <a:solidFill>
                <a:srgbClr val="002F7A"/>
              </a:solidFill>
            </a:endParaRPr>
          </a:p>
          <a:p>
            <a:r>
              <a:rPr lang="en-US" sz="2000" dirty="0">
                <a:solidFill>
                  <a:srgbClr val="002F7A"/>
                </a:solidFill>
              </a:rPr>
              <a:t>	</a:t>
            </a:r>
            <a:r>
              <a:rPr lang="en-US" sz="2000" i="1" dirty="0" smtClean="0">
                <a:solidFill>
                  <a:srgbClr val="002F7A"/>
                </a:solidFill>
                <a:latin typeface="Georgia" panose="02040502050405020303" pitchFamily="18" charset="0"/>
              </a:rPr>
              <a:t>I </a:t>
            </a:r>
            <a:r>
              <a:rPr lang="en-US" sz="2000" i="1" dirty="0">
                <a:solidFill>
                  <a:srgbClr val="002F7A"/>
                </a:solidFill>
                <a:latin typeface="Georgia" panose="02040502050405020303" pitchFamily="18" charset="0"/>
              </a:rPr>
              <a:t>rejoice, that I am in his hands—that he is every where present, and can protect me in one place as well as in another. He has my heart in his hands, and when I am called to face danger, to pass through scenes of terror and distress, he can inspire me with fortitude, and enable me to trust in him, Jesus is faithful; his promises are precious.	</a:t>
            </a:r>
          </a:p>
          <a:p>
            <a:r>
              <a:rPr lang="en-US" sz="2000" i="1" dirty="0" smtClean="0">
                <a:solidFill>
                  <a:srgbClr val="002F7A"/>
                </a:solidFill>
                <a:latin typeface="Georgia" panose="02040502050405020303" pitchFamily="18" charset="0"/>
              </a:rPr>
              <a:t>	If </a:t>
            </a:r>
            <a:r>
              <a:rPr lang="en-US" sz="2000" i="1" dirty="0">
                <a:solidFill>
                  <a:srgbClr val="002F7A"/>
                </a:solidFill>
                <a:latin typeface="Georgia" panose="02040502050405020303" pitchFamily="18" charset="0"/>
              </a:rPr>
              <a:t>I have been deceived in thinking it my duty to go to the </a:t>
            </a:r>
            <a:r>
              <a:rPr lang="en-US" sz="2000" i="1" dirty="0" smtClean="0">
                <a:solidFill>
                  <a:srgbClr val="002F7A"/>
                </a:solidFill>
                <a:latin typeface="Georgia" panose="02040502050405020303" pitchFamily="18" charset="0"/>
              </a:rPr>
              <a:t>[nations], </a:t>
            </a:r>
            <a:r>
              <a:rPr lang="en-US" sz="2000" i="1" dirty="0">
                <a:solidFill>
                  <a:srgbClr val="002F7A"/>
                </a:solidFill>
                <a:latin typeface="Georgia" panose="02040502050405020303" pitchFamily="18" charset="0"/>
              </a:rPr>
              <a:t>I humbly pray, that I may be undeceived, and prevented from going. But whether I spend my days in India or America, I desire to spend them in the service of God, and be prepared to spend an eternity in his presence. O Jesus, make me live to thee, and I desire no more</a:t>
            </a:r>
            <a:r>
              <a:rPr lang="en-US" sz="2000" i="1" dirty="0" smtClean="0">
                <a:solidFill>
                  <a:srgbClr val="002F7A"/>
                </a:solidFill>
                <a:latin typeface="Georgia" panose="02040502050405020303" pitchFamily="18" charset="0"/>
              </a:rPr>
              <a:t>.</a:t>
            </a:r>
            <a:endParaRPr lang="en-US" sz="2000" i="1" dirty="0">
              <a:solidFill>
                <a:srgbClr val="002F7A"/>
              </a:solidFill>
              <a:latin typeface="Georgia" panose="02040502050405020303" pitchFamily="18" charset="0"/>
            </a:endParaRPr>
          </a:p>
          <a:p>
            <a:endParaRPr lang="en-US" sz="2000" i="1" dirty="0">
              <a:solidFill>
                <a:srgbClr val="002F7A"/>
              </a:solidFill>
              <a:latin typeface="Georgia" panose="02040502050405020303" pitchFamily="18" charset="0"/>
            </a:endParaRPr>
          </a:p>
        </p:txBody>
      </p:sp>
    </p:spTree>
    <p:extLst>
      <p:ext uri="{BB962C8B-B14F-4D97-AF65-F5344CB8AC3E}">
        <p14:creationId xmlns:p14="http://schemas.microsoft.com/office/powerpoint/2010/main" val="2447700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1323439"/>
          </a:xfrm>
          <a:prstGeom prst="rect">
            <a:avLst/>
          </a:prstGeom>
        </p:spPr>
        <p:txBody>
          <a:bodyPr wrap="square">
            <a:spAutoFit/>
          </a:bodyPr>
          <a:lstStyle/>
          <a:p>
            <a:r>
              <a:rPr lang="en-US" sz="2000" b="1" dirty="0">
                <a:solidFill>
                  <a:srgbClr val="002F7A"/>
                </a:solidFill>
                <a:latin typeface="Arial" panose="020B0604020202020204" pitchFamily="34" charset="0"/>
                <a:cs typeface="Arial" panose="020B0604020202020204" pitchFamily="34" charset="0"/>
              </a:rPr>
              <a:t>Sabbath (updated</a:t>
            </a:r>
            <a:r>
              <a:rPr lang="en-US" sz="2000" b="1" dirty="0" smtClean="0">
                <a:solidFill>
                  <a:srgbClr val="002F7A"/>
                </a:solidFill>
                <a:latin typeface="Arial" panose="020B0604020202020204" pitchFamily="34" charset="0"/>
                <a:cs typeface="Arial" panose="020B0604020202020204" pitchFamily="34" charset="0"/>
              </a:rPr>
              <a:t>)</a:t>
            </a:r>
          </a:p>
          <a:p>
            <a:endParaRPr lang="en-US" sz="2000" i="1" dirty="0">
              <a:solidFill>
                <a:srgbClr val="002F7A"/>
              </a:solidFill>
              <a:latin typeface="Georgia" panose="02040502050405020303" pitchFamily="18" charset="0"/>
            </a:endParaRPr>
          </a:p>
          <a:p>
            <a:r>
              <a:rPr lang="en-US" sz="2000" i="1" dirty="0" smtClean="0">
                <a:solidFill>
                  <a:srgbClr val="002F7A"/>
                </a:solidFill>
                <a:latin typeface="Georgia" panose="02040502050405020303" pitchFamily="18" charset="0"/>
              </a:rPr>
              <a:t>	Blessed </a:t>
            </a:r>
            <a:r>
              <a:rPr lang="en-US" sz="2000" i="1" dirty="0">
                <a:solidFill>
                  <a:srgbClr val="002F7A"/>
                </a:solidFill>
                <a:latin typeface="Georgia" panose="02040502050405020303" pitchFamily="18" charset="0"/>
              </a:rPr>
              <a:t>Jesus, I am thine forever. Do with me what thou wilt; lead me in the path in which thou </a:t>
            </a:r>
            <a:r>
              <a:rPr lang="en-US" sz="2000" i="1" dirty="0" err="1">
                <a:solidFill>
                  <a:srgbClr val="002F7A"/>
                </a:solidFill>
                <a:latin typeface="Georgia" panose="02040502050405020303" pitchFamily="18" charset="0"/>
              </a:rPr>
              <a:t>wouldest</a:t>
            </a:r>
            <a:r>
              <a:rPr lang="en-US" sz="2000" i="1" dirty="0">
                <a:solidFill>
                  <a:srgbClr val="002F7A"/>
                </a:solidFill>
                <a:latin typeface="Georgia" panose="02040502050405020303" pitchFamily="18" charset="0"/>
              </a:rPr>
              <a:t> have me to go, and it is enough. </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528855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950" y="380547"/>
            <a:ext cx="8321040" cy="1257060"/>
          </a:xfrm>
        </p:spPr>
        <p:txBody>
          <a:bodyPr/>
          <a:lstStyle/>
          <a:p>
            <a:r>
              <a:rPr lang="en-US" sz="3600" b="1" dirty="0" smtClean="0">
                <a:solidFill>
                  <a:srgbClr val="002F7A"/>
                </a:solidFill>
                <a:latin typeface="Arial" panose="020B0604020202020204" pitchFamily="34" charset="0"/>
                <a:cs typeface="Arial" panose="020B0604020202020204" pitchFamily="34" charset="0"/>
              </a:rPr>
              <a:t>2. God Knows What You Are Going Through (142:3–4)</a:t>
            </a:r>
            <a:r>
              <a:rPr lang="en-US" sz="3600" dirty="0"/>
              <a:t/>
            </a:r>
            <a:br>
              <a:rPr lang="en-US" sz="3600" dirty="0"/>
            </a:br>
            <a:r>
              <a:rPr lang="en-US" sz="3600" b="1" dirty="0" smtClean="0">
                <a:solidFill>
                  <a:srgbClr val="002F7A"/>
                </a:solidFill>
                <a:latin typeface="Georgia" panose="02040502050405020303" pitchFamily="18" charset="0"/>
              </a:rPr>
              <a:t> </a:t>
            </a:r>
            <a:endParaRPr lang="en-US" sz="3600" b="1" dirty="0">
              <a:solidFill>
                <a:srgbClr val="002F7A"/>
              </a:solidFill>
              <a:latin typeface="Georgia" panose="02040502050405020303" pitchFamily="18" charset="0"/>
            </a:endParaRPr>
          </a:p>
        </p:txBody>
      </p:sp>
    </p:spTree>
    <p:extLst>
      <p:ext uri="{BB962C8B-B14F-4D97-AF65-F5344CB8AC3E}">
        <p14:creationId xmlns:p14="http://schemas.microsoft.com/office/powerpoint/2010/main" val="2081949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707886"/>
          </a:xfrm>
          <a:prstGeom prst="rect">
            <a:avLst/>
          </a:prstGeom>
        </p:spPr>
        <p:txBody>
          <a:bodyPr wrap="square">
            <a:spAutoFit/>
          </a:bodyPr>
          <a:lstStyle/>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On the way to </a:t>
            </a:r>
            <a:r>
              <a:rPr lang="en-US" sz="2000" dirty="0" smtClean="0">
                <a:solidFill>
                  <a:srgbClr val="002F7A"/>
                </a:solidFill>
                <a:latin typeface="Arial" panose="020B0604020202020204" pitchFamily="34" charset="0"/>
                <a:cs typeface="Arial" panose="020B0604020202020204" pitchFamily="34" charset="0"/>
              </a:rPr>
              <a:t>India, </a:t>
            </a:r>
            <a:r>
              <a:rPr lang="en-US" sz="2000" dirty="0">
                <a:solidFill>
                  <a:srgbClr val="002F7A"/>
                </a:solidFill>
                <a:latin typeface="Arial" panose="020B0604020202020204" pitchFamily="34" charset="0"/>
                <a:cs typeface="Arial" panose="020B0604020202020204" pitchFamily="34" charset="0"/>
              </a:rPr>
              <a:t>they became convinced of believer’s baptism and had to forgo all support from the Congregationalist who sent them</a:t>
            </a:r>
            <a:r>
              <a:rPr lang="en-US" sz="2000" dirty="0" smtClean="0">
                <a:solidFill>
                  <a:srgbClr val="002F7A"/>
                </a:solidFill>
                <a:latin typeface="Arial" panose="020B0604020202020204" pitchFamily="34" charset="0"/>
                <a:cs typeface="Arial" panose="020B0604020202020204" pitchFamily="34" charset="0"/>
              </a:rPr>
              <a:t>.</a:t>
            </a:r>
            <a:endParaRPr lang="en-US" sz="2000"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1790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1400383"/>
          </a:xfrm>
          <a:prstGeom prst="rect">
            <a:avLst/>
          </a:prstGeom>
        </p:spPr>
        <p:txBody>
          <a:bodyPr wrap="square">
            <a:spAutoFit/>
          </a:bodyPr>
          <a:lstStyle/>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On the way to </a:t>
            </a:r>
            <a:r>
              <a:rPr lang="en-US" sz="2000" dirty="0" smtClean="0">
                <a:solidFill>
                  <a:srgbClr val="002F7A"/>
                </a:solidFill>
                <a:latin typeface="Arial" panose="020B0604020202020204" pitchFamily="34" charset="0"/>
                <a:cs typeface="Arial" panose="020B0604020202020204" pitchFamily="34" charset="0"/>
              </a:rPr>
              <a:t>India, </a:t>
            </a:r>
            <a:r>
              <a:rPr lang="en-US" sz="2000" dirty="0">
                <a:solidFill>
                  <a:srgbClr val="002F7A"/>
                </a:solidFill>
                <a:latin typeface="Arial" panose="020B0604020202020204" pitchFamily="34" charset="0"/>
                <a:cs typeface="Arial" panose="020B0604020202020204" pitchFamily="34" charset="0"/>
              </a:rPr>
              <a:t>they became convinced of believer’s baptism and had to forgo all support from the Congregationalist who sent them.</a:t>
            </a:r>
          </a:p>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They would be denied entry into India and forced to go to </a:t>
            </a:r>
            <a:r>
              <a:rPr lang="en-US" sz="2000" dirty="0" smtClean="0">
                <a:solidFill>
                  <a:srgbClr val="002F7A"/>
                </a:solidFill>
                <a:latin typeface="Arial" panose="020B0604020202020204" pitchFamily="34" charset="0"/>
                <a:cs typeface="Arial" panose="020B0604020202020204" pitchFamily="34" charset="0"/>
              </a:rPr>
              <a:t>Burma, </a:t>
            </a:r>
            <a:r>
              <a:rPr lang="en-US" sz="2000" dirty="0">
                <a:solidFill>
                  <a:srgbClr val="002F7A"/>
                </a:solidFill>
                <a:latin typeface="Arial" panose="020B0604020202020204" pitchFamily="34" charset="0"/>
                <a:cs typeface="Arial" panose="020B0604020202020204" pitchFamily="34" charset="0"/>
              </a:rPr>
              <a:t>which was extremely hostile to </a:t>
            </a:r>
            <a:r>
              <a:rPr lang="en-US" sz="2000" dirty="0" smtClean="0">
                <a:solidFill>
                  <a:srgbClr val="002F7A"/>
                </a:solidFill>
                <a:latin typeface="Arial" panose="020B0604020202020204" pitchFamily="34" charset="0"/>
                <a:cs typeface="Arial" panose="020B0604020202020204" pitchFamily="34" charset="0"/>
              </a:rPr>
              <a:t>Christianity.</a:t>
            </a:r>
          </a:p>
        </p:txBody>
      </p:sp>
    </p:spTree>
    <p:extLst>
      <p:ext uri="{BB962C8B-B14F-4D97-AF65-F5344CB8AC3E}">
        <p14:creationId xmlns:p14="http://schemas.microsoft.com/office/powerpoint/2010/main" val="1183412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2092881"/>
          </a:xfrm>
          <a:prstGeom prst="rect">
            <a:avLst/>
          </a:prstGeom>
        </p:spPr>
        <p:txBody>
          <a:bodyPr wrap="square">
            <a:spAutoFit/>
          </a:bodyPr>
          <a:lstStyle/>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On the way to </a:t>
            </a:r>
            <a:r>
              <a:rPr lang="en-US" sz="2000" dirty="0" smtClean="0">
                <a:solidFill>
                  <a:srgbClr val="002F7A"/>
                </a:solidFill>
                <a:latin typeface="Arial" panose="020B0604020202020204" pitchFamily="34" charset="0"/>
                <a:cs typeface="Arial" panose="020B0604020202020204" pitchFamily="34" charset="0"/>
              </a:rPr>
              <a:t>India, </a:t>
            </a:r>
            <a:r>
              <a:rPr lang="en-US" sz="2000" dirty="0">
                <a:solidFill>
                  <a:srgbClr val="002F7A"/>
                </a:solidFill>
                <a:latin typeface="Arial" panose="020B0604020202020204" pitchFamily="34" charset="0"/>
                <a:cs typeface="Arial" panose="020B0604020202020204" pitchFamily="34" charset="0"/>
              </a:rPr>
              <a:t>they became convinced of believer’s baptism and had to forgo all support from the Congregationalist who sent them.</a:t>
            </a:r>
          </a:p>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They would be denied entry into India and forced to go to </a:t>
            </a:r>
            <a:r>
              <a:rPr lang="en-US" sz="2000" dirty="0" smtClean="0">
                <a:solidFill>
                  <a:srgbClr val="002F7A"/>
                </a:solidFill>
                <a:latin typeface="Arial" panose="020B0604020202020204" pitchFamily="34" charset="0"/>
                <a:cs typeface="Arial" panose="020B0604020202020204" pitchFamily="34" charset="0"/>
              </a:rPr>
              <a:t>Burma, </a:t>
            </a:r>
            <a:r>
              <a:rPr lang="en-US" sz="2000" dirty="0">
                <a:solidFill>
                  <a:srgbClr val="002F7A"/>
                </a:solidFill>
                <a:latin typeface="Arial" panose="020B0604020202020204" pitchFamily="34" charset="0"/>
                <a:cs typeface="Arial" panose="020B0604020202020204" pitchFamily="34" charset="0"/>
              </a:rPr>
              <a:t>which was extremely hostile to </a:t>
            </a:r>
            <a:r>
              <a:rPr lang="en-US" sz="2000" dirty="0" smtClean="0">
                <a:solidFill>
                  <a:srgbClr val="002F7A"/>
                </a:solidFill>
                <a:latin typeface="Arial" panose="020B0604020202020204" pitchFamily="34" charset="0"/>
                <a:cs typeface="Arial" panose="020B0604020202020204" pitchFamily="34" charset="0"/>
              </a:rPr>
              <a:t>Christianity.</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Harriett </a:t>
            </a:r>
            <a:r>
              <a:rPr lang="en-US" sz="2000" dirty="0">
                <a:solidFill>
                  <a:srgbClr val="002F7A"/>
                </a:solidFill>
                <a:latin typeface="Arial" panose="020B0604020202020204" pitchFamily="34" charset="0"/>
                <a:cs typeface="Arial" panose="020B0604020202020204" pitchFamily="34" charset="0"/>
              </a:rPr>
              <a:t>Newell, Ann’s dearest friend, would die in childbirth (as would the child) at the tender age of 19, never making it to the mission </a:t>
            </a:r>
            <a:r>
              <a:rPr lang="en-US" sz="2000" dirty="0" smtClean="0">
                <a:solidFill>
                  <a:srgbClr val="002F7A"/>
                </a:solidFill>
                <a:latin typeface="Arial" panose="020B0604020202020204" pitchFamily="34" charset="0"/>
                <a:cs typeface="Arial" panose="020B0604020202020204" pitchFamily="34" charset="0"/>
              </a:rPr>
              <a:t>field.</a:t>
            </a:r>
          </a:p>
        </p:txBody>
      </p:sp>
    </p:spTree>
    <p:extLst>
      <p:ext uri="{BB962C8B-B14F-4D97-AF65-F5344CB8AC3E}">
        <p14:creationId xmlns:p14="http://schemas.microsoft.com/office/powerpoint/2010/main" val="1408041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2477601"/>
          </a:xfrm>
          <a:prstGeom prst="rect">
            <a:avLst/>
          </a:prstGeom>
        </p:spPr>
        <p:txBody>
          <a:bodyPr wrap="square">
            <a:spAutoFit/>
          </a:bodyPr>
          <a:lstStyle/>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On the way to </a:t>
            </a:r>
            <a:r>
              <a:rPr lang="en-US" sz="2000" dirty="0" smtClean="0">
                <a:solidFill>
                  <a:srgbClr val="002F7A"/>
                </a:solidFill>
                <a:latin typeface="Arial" panose="020B0604020202020204" pitchFamily="34" charset="0"/>
                <a:cs typeface="Arial" panose="020B0604020202020204" pitchFamily="34" charset="0"/>
              </a:rPr>
              <a:t>India, </a:t>
            </a:r>
            <a:r>
              <a:rPr lang="en-US" sz="2000" dirty="0">
                <a:solidFill>
                  <a:srgbClr val="002F7A"/>
                </a:solidFill>
                <a:latin typeface="Arial" panose="020B0604020202020204" pitchFamily="34" charset="0"/>
                <a:cs typeface="Arial" panose="020B0604020202020204" pitchFamily="34" charset="0"/>
              </a:rPr>
              <a:t>they became convinced of believer’s baptism and had to forgo all support from the Congregationalist who sent them.</a:t>
            </a:r>
          </a:p>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They would be denied entry into India and forced to go to </a:t>
            </a:r>
            <a:r>
              <a:rPr lang="en-US" sz="2000" dirty="0" smtClean="0">
                <a:solidFill>
                  <a:srgbClr val="002F7A"/>
                </a:solidFill>
                <a:latin typeface="Arial" panose="020B0604020202020204" pitchFamily="34" charset="0"/>
                <a:cs typeface="Arial" panose="020B0604020202020204" pitchFamily="34" charset="0"/>
              </a:rPr>
              <a:t>Burma, </a:t>
            </a:r>
            <a:r>
              <a:rPr lang="en-US" sz="2000" dirty="0">
                <a:solidFill>
                  <a:srgbClr val="002F7A"/>
                </a:solidFill>
                <a:latin typeface="Arial" panose="020B0604020202020204" pitchFamily="34" charset="0"/>
                <a:cs typeface="Arial" panose="020B0604020202020204" pitchFamily="34" charset="0"/>
              </a:rPr>
              <a:t>which was extremely hostile to </a:t>
            </a:r>
            <a:r>
              <a:rPr lang="en-US" sz="2000" dirty="0" smtClean="0">
                <a:solidFill>
                  <a:srgbClr val="002F7A"/>
                </a:solidFill>
                <a:latin typeface="Arial" panose="020B0604020202020204" pitchFamily="34" charset="0"/>
                <a:cs typeface="Arial" panose="020B0604020202020204" pitchFamily="34" charset="0"/>
              </a:rPr>
              <a:t>Christianity.</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Harriett </a:t>
            </a:r>
            <a:r>
              <a:rPr lang="en-US" sz="2000" dirty="0">
                <a:solidFill>
                  <a:srgbClr val="002F7A"/>
                </a:solidFill>
                <a:latin typeface="Arial" panose="020B0604020202020204" pitchFamily="34" charset="0"/>
                <a:cs typeface="Arial" panose="020B0604020202020204" pitchFamily="34" charset="0"/>
              </a:rPr>
              <a:t>Newell, Ann’s dearest friend, would die in childbirth (as would the child) at the tender age of 19, never making it to the mission </a:t>
            </a:r>
            <a:r>
              <a:rPr lang="en-US" sz="2000" dirty="0" smtClean="0">
                <a:solidFill>
                  <a:srgbClr val="002F7A"/>
                </a:solidFill>
                <a:latin typeface="Arial" panose="020B0604020202020204" pitchFamily="34" charset="0"/>
                <a:cs typeface="Arial" panose="020B0604020202020204" pitchFamily="34" charset="0"/>
              </a:rPr>
              <a:t>field.</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Ann’s </a:t>
            </a:r>
            <a:r>
              <a:rPr lang="en-US" sz="2000" dirty="0">
                <a:solidFill>
                  <a:srgbClr val="002F7A"/>
                </a:solidFill>
                <a:latin typeface="Arial" panose="020B0604020202020204" pitchFamily="34" charset="0"/>
                <a:cs typeface="Arial" panose="020B0604020202020204" pitchFamily="34" charset="0"/>
              </a:rPr>
              <a:t>first child was </a:t>
            </a:r>
            <a:r>
              <a:rPr lang="en-US" sz="2000" dirty="0" smtClean="0">
                <a:solidFill>
                  <a:srgbClr val="002F7A"/>
                </a:solidFill>
                <a:latin typeface="Arial" panose="020B0604020202020204" pitchFamily="34" charset="0"/>
                <a:cs typeface="Arial" panose="020B0604020202020204" pitchFamily="34" charset="0"/>
              </a:rPr>
              <a:t>stillborn.</a:t>
            </a:r>
          </a:p>
        </p:txBody>
      </p:sp>
    </p:spTree>
    <p:extLst>
      <p:ext uri="{BB962C8B-B14F-4D97-AF65-F5344CB8AC3E}">
        <p14:creationId xmlns:p14="http://schemas.microsoft.com/office/powerpoint/2010/main" val="2410588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2862322"/>
          </a:xfrm>
          <a:prstGeom prst="rect">
            <a:avLst/>
          </a:prstGeom>
        </p:spPr>
        <p:txBody>
          <a:bodyPr wrap="square">
            <a:spAutoFit/>
          </a:bodyPr>
          <a:lstStyle/>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On the way to </a:t>
            </a:r>
            <a:r>
              <a:rPr lang="en-US" sz="2000" dirty="0" smtClean="0">
                <a:solidFill>
                  <a:srgbClr val="002F7A"/>
                </a:solidFill>
                <a:latin typeface="Arial" panose="020B0604020202020204" pitchFamily="34" charset="0"/>
                <a:cs typeface="Arial" panose="020B0604020202020204" pitchFamily="34" charset="0"/>
              </a:rPr>
              <a:t>India, </a:t>
            </a:r>
            <a:r>
              <a:rPr lang="en-US" sz="2000" dirty="0">
                <a:solidFill>
                  <a:srgbClr val="002F7A"/>
                </a:solidFill>
                <a:latin typeface="Arial" panose="020B0604020202020204" pitchFamily="34" charset="0"/>
                <a:cs typeface="Arial" panose="020B0604020202020204" pitchFamily="34" charset="0"/>
              </a:rPr>
              <a:t>they became convinced of believer’s baptism and had to forgo all support from the Congregationalist who sent them.</a:t>
            </a:r>
          </a:p>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They would be denied entry into India and forced to go to </a:t>
            </a:r>
            <a:r>
              <a:rPr lang="en-US" sz="2000" dirty="0" smtClean="0">
                <a:solidFill>
                  <a:srgbClr val="002F7A"/>
                </a:solidFill>
                <a:latin typeface="Arial" panose="020B0604020202020204" pitchFamily="34" charset="0"/>
                <a:cs typeface="Arial" panose="020B0604020202020204" pitchFamily="34" charset="0"/>
              </a:rPr>
              <a:t>Burma, </a:t>
            </a:r>
            <a:r>
              <a:rPr lang="en-US" sz="2000" dirty="0">
                <a:solidFill>
                  <a:srgbClr val="002F7A"/>
                </a:solidFill>
                <a:latin typeface="Arial" panose="020B0604020202020204" pitchFamily="34" charset="0"/>
                <a:cs typeface="Arial" panose="020B0604020202020204" pitchFamily="34" charset="0"/>
              </a:rPr>
              <a:t>which was extremely hostile to </a:t>
            </a:r>
            <a:r>
              <a:rPr lang="en-US" sz="2000" dirty="0" smtClean="0">
                <a:solidFill>
                  <a:srgbClr val="002F7A"/>
                </a:solidFill>
                <a:latin typeface="Arial" panose="020B0604020202020204" pitchFamily="34" charset="0"/>
                <a:cs typeface="Arial" panose="020B0604020202020204" pitchFamily="34" charset="0"/>
              </a:rPr>
              <a:t>Christianity.</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Harriett </a:t>
            </a:r>
            <a:r>
              <a:rPr lang="en-US" sz="2000" dirty="0">
                <a:solidFill>
                  <a:srgbClr val="002F7A"/>
                </a:solidFill>
                <a:latin typeface="Arial" panose="020B0604020202020204" pitchFamily="34" charset="0"/>
                <a:cs typeface="Arial" panose="020B0604020202020204" pitchFamily="34" charset="0"/>
              </a:rPr>
              <a:t>Newell, Ann’s dearest friend, would die in childbirth (as would the child) at the tender age of 19, never making it to the mission </a:t>
            </a:r>
            <a:r>
              <a:rPr lang="en-US" sz="2000" dirty="0" smtClean="0">
                <a:solidFill>
                  <a:srgbClr val="002F7A"/>
                </a:solidFill>
                <a:latin typeface="Arial" panose="020B0604020202020204" pitchFamily="34" charset="0"/>
                <a:cs typeface="Arial" panose="020B0604020202020204" pitchFamily="34" charset="0"/>
              </a:rPr>
              <a:t>field.</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Ann’s </a:t>
            </a:r>
            <a:r>
              <a:rPr lang="en-US" sz="2000" dirty="0">
                <a:solidFill>
                  <a:srgbClr val="002F7A"/>
                </a:solidFill>
                <a:latin typeface="Arial" panose="020B0604020202020204" pitchFamily="34" charset="0"/>
                <a:cs typeface="Arial" panose="020B0604020202020204" pitchFamily="34" charset="0"/>
              </a:rPr>
              <a:t>first child was </a:t>
            </a:r>
            <a:r>
              <a:rPr lang="en-US" sz="2000" dirty="0" smtClean="0">
                <a:solidFill>
                  <a:srgbClr val="002F7A"/>
                </a:solidFill>
                <a:latin typeface="Arial" panose="020B0604020202020204" pitchFamily="34" charset="0"/>
                <a:cs typeface="Arial" panose="020B0604020202020204" pitchFamily="34" charset="0"/>
              </a:rPr>
              <a:t>stillborn.</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Her </a:t>
            </a:r>
            <a:r>
              <a:rPr lang="en-US" sz="2000" dirty="0">
                <a:solidFill>
                  <a:srgbClr val="002F7A"/>
                </a:solidFill>
                <a:latin typeface="Arial" panose="020B0604020202020204" pitchFamily="34" charset="0"/>
                <a:cs typeface="Arial" panose="020B0604020202020204" pitchFamily="34" charset="0"/>
              </a:rPr>
              <a:t>second child, a boy named Roger, died before his first </a:t>
            </a:r>
            <a:r>
              <a:rPr lang="en-US" sz="2000" dirty="0" smtClean="0">
                <a:solidFill>
                  <a:srgbClr val="002F7A"/>
                </a:solidFill>
                <a:latin typeface="Arial" panose="020B0604020202020204" pitchFamily="34" charset="0"/>
                <a:cs typeface="Arial" panose="020B0604020202020204" pitchFamily="34" charset="0"/>
              </a:rPr>
              <a:t>birthday.</a:t>
            </a:r>
          </a:p>
        </p:txBody>
      </p:sp>
    </p:spTree>
    <p:extLst>
      <p:ext uri="{BB962C8B-B14F-4D97-AF65-F5344CB8AC3E}">
        <p14:creationId xmlns:p14="http://schemas.microsoft.com/office/powerpoint/2010/main" val="1241154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3862596"/>
          </a:xfrm>
          <a:prstGeom prst="rect">
            <a:avLst/>
          </a:prstGeom>
        </p:spPr>
        <p:txBody>
          <a:bodyPr wrap="square">
            <a:spAutoFit/>
          </a:bodyPr>
          <a:lstStyle/>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On the way to </a:t>
            </a:r>
            <a:r>
              <a:rPr lang="en-US" sz="2000" dirty="0" smtClean="0">
                <a:solidFill>
                  <a:srgbClr val="002F7A"/>
                </a:solidFill>
                <a:latin typeface="Arial" panose="020B0604020202020204" pitchFamily="34" charset="0"/>
                <a:cs typeface="Arial" panose="020B0604020202020204" pitchFamily="34" charset="0"/>
              </a:rPr>
              <a:t>India, </a:t>
            </a:r>
            <a:r>
              <a:rPr lang="en-US" sz="2000" dirty="0">
                <a:solidFill>
                  <a:srgbClr val="002F7A"/>
                </a:solidFill>
                <a:latin typeface="Arial" panose="020B0604020202020204" pitchFamily="34" charset="0"/>
                <a:cs typeface="Arial" panose="020B0604020202020204" pitchFamily="34" charset="0"/>
              </a:rPr>
              <a:t>they became convinced of believer’s baptism and had to forgo all support from the Congregationalist who sent them.</a:t>
            </a:r>
          </a:p>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They would be denied entry into India and forced to go to </a:t>
            </a:r>
            <a:r>
              <a:rPr lang="en-US" sz="2000" dirty="0" smtClean="0">
                <a:solidFill>
                  <a:srgbClr val="002F7A"/>
                </a:solidFill>
                <a:latin typeface="Arial" panose="020B0604020202020204" pitchFamily="34" charset="0"/>
                <a:cs typeface="Arial" panose="020B0604020202020204" pitchFamily="34" charset="0"/>
              </a:rPr>
              <a:t>Burma, </a:t>
            </a:r>
            <a:r>
              <a:rPr lang="en-US" sz="2000" dirty="0">
                <a:solidFill>
                  <a:srgbClr val="002F7A"/>
                </a:solidFill>
                <a:latin typeface="Arial" panose="020B0604020202020204" pitchFamily="34" charset="0"/>
                <a:cs typeface="Arial" panose="020B0604020202020204" pitchFamily="34" charset="0"/>
              </a:rPr>
              <a:t>which was extremely hostile to </a:t>
            </a:r>
            <a:r>
              <a:rPr lang="en-US" sz="2000" dirty="0" smtClean="0">
                <a:solidFill>
                  <a:srgbClr val="002F7A"/>
                </a:solidFill>
                <a:latin typeface="Arial" panose="020B0604020202020204" pitchFamily="34" charset="0"/>
                <a:cs typeface="Arial" panose="020B0604020202020204" pitchFamily="34" charset="0"/>
              </a:rPr>
              <a:t>Christianity.</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Harriett </a:t>
            </a:r>
            <a:r>
              <a:rPr lang="en-US" sz="2000" dirty="0">
                <a:solidFill>
                  <a:srgbClr val="002F7A"/>
                </a:solidFill>
                <a:latin typeface="Arial" panose="020B0604020202020204" pitchFamily="34" charset="0"/>
                <a:cs typeface="Arial" panose="020B0604020202020204" pitchFamily="34" charset="0"/>
              </a:rPr>
              <a:t>Newell, Ann’s dearest friend, would die in childbirth (as would the child) at the tender age of 19, never making it to the mission </a:t>
            </a:r>
            <a:r>
              <a:rPr lang="en-US" sz="2000" dirty="0" smtClean="0">
                <a:solidFill>
                  <a:srgbClr val="002F7A"/>
                </a:solidFill>
                <a:latin typeface="Arial" panose="020B0604020202020204" pitchFamily="34" charset="0"/>
                <a:cs typeface="Arial" panose="020B0604020202020204" pitchFamily="34" charset="0"/>
              </a:rPr>
              <a:t>field.</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Ann’s </a:t>
            </a:r>
            <a:r>
              <a:rPr lang="en-US" sz="2000" dirty="0">
                <a:solidFill>
                  <a:srgbClr val="002F7A"/>
                </a:solidFill>
                <a:latin typeface="Arial" panose="020B0604020202020204" pitchFamily="34" charset="0"/>
                <a:cs typeface="Arial" panose="020B0604020202020204" pitchFamily="34" charset="0"/>
              </a:rPr>
              <a:t>first child was </a:t>
            </a:r>
            <a:r>
              <a:rPr lang="en-US" sz="2000" dirty="0" smtClean="0">
                <a:solidFill>
                  <a:srgbClr val="002F7A"/>
                </a:solidFill>
                <a:latin typeface="Arial" panose="020B0604020202020204" pitchFamily="34" charset="0"/>
                <a:cs typeface="Arial" panose="020B0604020202020204" pitchFamily="34" charset="0"/>
              </a:rPr>
              <a:t>stillborn.</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Her </a:t>
            </a:r>
            <a:r>
              <a:rPr lang="en-US" sz="2000" dirty="0">
                <a:solidFill>
                  <a:srgbClr val="002F7A"/>
                </a:solidFill>
                <a:latin typeface="Arial" panose="020B0604020202020204" pitchFamily="34" charset="0"/>
                <a:cs typeface="Arial" panose="020B0604020202020204" pitchFamily="34" charset="0"/>
              </a:rPr>
              <a:t>second child, a boy named Roger, died before his first </a:t>
            </a:r>
            <a:r>
              <a:rPr lang="en-US" sz="2000" dirty="0" smtClean="0">
                <a:solidFill>
                  <a:srgbClr val="002F7A"/>
                </a:solidFill>
                <a:latin typeface="Arial" panose="020B0604020202020204" pitchFamily="34" charset="0"/>
                <a:cs typeface="Arial" panose="020B0604020202020204" pitchFamily="34" charset="0"/>
              </a:rPr>
              <a:t>birthday.</a:t>
            </a: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In </a:t>
            </a:r>
            <a:r>
              <a:rPr lang="en-US" sz="2000" dirty="0">
                <a:solidFill>
                  <a:srgbClr val="002F7A"/>
                </a:solidFill>
                <a:latin typeface="Arial" panose="020B0604020202020204" pitchFamily="34" charset="0"/>
                <a:cs typeface="Arial" panose="020B0604020202020204" pitchFamily="34" charset="0"/>
              </a:rPr>
              <a:t>1820, after 6 years on the field, Ann nearly died and had to go to Calcutta, and eventually back to America to recover. She would be separated from her beloved husband for 2 </a:t>
            </a:r>
            <a:r>
              <a:rPr lang="en-US" sz="2000" dirty="0" smtClean="0">
                <a:solidFill>
                  <a:srgbClr val="002F7A"/>
                </a:solidFill>
                <a:latin typeface="Arial" panose="020B0604020202020204" pitchFamily="34" charset="0"/>
                <a:cs typeface="Arial" panose="020B0604020202020204" pitchFamily="34" charset="0"/>
              </a:rPr>
              <a:t>years.</a:t>
            </a:r>
          </a:p>
        </p:txBody>
      </p:sp>
    </p:spTree>
    <p:extLst>
      <p:ext uri="{BB962C8B-B14F-4D97-AF65-F5344CB8AC3E}">
        <p14:creationId xmlns:p14="http://schemas.microsoft.com/office/powerpoint/2010/main" val="2871817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2246769"/>
          </a:xfrm>
          <a:prstGeom prst="rect">
            <a:avLst/>
          </a:prstGeom>
        </p:spPr>
        <p:txBody>
          <a:bodyPr wrap="square">
            <a:spAutoFit/>
          </a:bodyPr>
          <a:lstStyle/>
          <a:p>
            <a:pPr marL="342900" lvl="0" indent="-342900">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When Ann returned to Burma in 1824, she became pregnant. Soon thereafter, </a:t>
            </a:r>
            <a:r>
              <a:rPr lang="en-US" sz="2000" dirty="0" err="1">
                <a:solidFill>
                  <a:srgbClr val="002F7A"/>
                </a:solidFill>
                <a:latin typeface="Arial" panose="020B0604020202020204" pitchFamily="34" charset="0"/>
                <a:cs typeface="Arial" panose="020B0604020202020204" pitchFamily="34" charset="0"/>
              </a:rPr>
              <a:t>Adoniram</a:t>
            </a:r>
            <a:r>
              <a:rPr lang="en-US" sz="2000" dirty="0">
                <a:solidFill>
                  <a:srgbClr val="002F7A"/>
                </a:solidFill>
                <a:latin typeface="Arial" panose="020B0604020202020204" pitchFamily="34" charset="0"/>
                <a:cs typeface="Arial" panose="020B0604020202020204" pitchFamily="34" charset="0"/>
              </a:rPr>
              <a:t>, and fellow missionary Jonathan Price were imprisoned for </a:t>
            </a:r>
            <a:r>
              <a:rPr lang="en-US" sz="2000" dirty="0" smtClean="0">
                <a:solidFill>
                  <a:srgbClr val="002F7A"/>
                </a:solidFill>
                <a:latin typeface="Arial" panose="020B0604020202020204" pitchFamily="34" charset="0"/>
                <a:cs typeface="Arial" panose="020B0604020202020204" pitchFamily="34" charset="0"/>
              </a:rPr>
              <a:t>17 </a:t>
            </a:r>
            <a:r>
              <a:rPr lang="en-US" sz="2000" dirty="0">
                <a:solidFill>
                  <a:srgbClr val="002F7A"/>
                </a:solidFill>
                <a:latin typeface="Arial" panose="020B0604020202020204" pitchFamily="34" charset="0"/>
                <a:cs typeface="Arial" panose="020B0604020202020204" pitchFamily="34" charset="0"/>
              </a:rPr>
              <a:t>months. The conditions were beyond brutal. He nearly died several times and considered suicide. During this period Ann gave birth to a baby girl named Maria, pled repeatedly for her husband’s release, and daily walked 2 miles to supply him and others with water and food</a:t>
            </a:r>
            <a:r>
              <a:rPr lang="en-US" sz="2000" dirty="0" smtClean="0">
                <a:solidFill>
                  <a:srgbClr val="002F7A"/>
                </a:solidFill>
                <a:latin typeface="Arial" panose="020B0604020202020204" pitchFamily="34" charset="0"/>
                <a:cs typeface="Arial" panose="020B0604020202020204" pitchFamily="34" charset="0"/>
              </a:rPr>
              <a:t>.</a:t>
            </a:r>
            <a:endParaRPr lang="en-US" sz="2000" spc="300"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7796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950" y="380547"/>
            <a:ext cx="8321040" cy="857250"/>
          </a:xfrm>
        </p:spPr>
        <p:txBody>
          <a:bodyPr/>
          <a:lstStyle/>
          <a:p>
            <a:pPr lvl="0"/>
            <a:r>
              <a:rPr lang="en-US" sz="3600" b="1" dirty="0" smtClean="0">
                <a:solidFill>
                  <a:srgbClr val="002F7A"/>
                </a:solidFill>
                <a:latin typeface="Arial" panose="020B0604020202020204" pitchFamily="34" charset="0"/>
                <a:cs typeface="Arial" panose="020B0604020202020204" pitchFamily="34" charset="0"/>
              </a:rPr>
              <a:t>1. God Hears the Cries of Your Heart	(142:1</a:t>
            </a:r>
            <a:r>
              <a:rPr lang="en-US" sz="3600" b="1" dirty="0">
                <a:solidFill>
                  <a:srgbClr val="002F7A"/>
                </a:solidFill>
                <a:latin typeface="Arial" panose="020B0604020202020204" pitchFamily="34" charset="0"/>
                <a:cs typeface="Arial" panose="020B0604020202020204" pitchFamily="34" charset="0"/>
              </a:rPr>
              <a:t>–</a:t>
            </a:r>
            <a:r>
              <a:rPr lang="en-US" sz="3600" b="1" dirty="0" smtClean="0">
                <a:solidFill>
                  <a:srgbClr val="002F7A"/>
                </a:solidFill>
                <a:latin typeface="Arial" panose="020B0604020202020204" pitchFamily="34" charset="0"/>
                <a:cs typeface="Arial" panose="020B0604020202020204" pitchFamily="34" charset="0"/>
              </a:rPr>
              <a:t>2)</a:t>
            </a:r>
            <a:endParaRPr lang="en-US" sz="3600"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9551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731520"/>
            <a:ext cx="8661861" cy="4093428"/>
          </a:xfrm>
          <a:prstGeom prst="rect">
            <a:avLst/>
          </a:prstGeom>
        </p:spPr>
        <p:txBody>
          <a:bodyPr wrap="square">
            <a:spAutoFit/>
          </a:bodyPr>
          <a:lstStyle/>
          <a:p>
            <a:r>
              <a:rPr lang="en-US" sz="2000" b="1" dirty="0" smtClean="0">
                <a:solidFill>
                  <a:srgbClr val="002F7A"/>
                </a:solidFill>
                <a:latin typeface="Arial" panose="020B0604020202020204" pitchFamily="34" charset="0"/>
                <a:cs typeface="Arial" panose="020B0604020202020204" pitchFamily="34" charset="0"/>
              </a:rPr>
              <a:t>Ann’s Reflections on Her Husband’s Imprisonment</a:t>
            </a:r>
            <a:endParaRPr lang="en-US" sz="2000" b="1" dirty="0" smtClean="0">
              <a:solidFill>
                <a:srgbClr val="002F7A"/>
              </a:solidFill>
              <a:latin typeface="Arial" panose="020B0604020202020204" pitchFamily="34" charset="0"/>
              <a:cs typeface="Arial" panose="020B0604020202020204" pitchFamily="34" charset="0"/>
            </a:endParaRPr>
          </a:p>
          <a:p>
            <a:endParaRPr lang="en-US" sz="2000" i="1" dirty="0">
              <a:solidFill>
                <a:srgbClr val="002F7A"/>
              </a:solidFill>
              <a:latin typeface="Georgia" panose="02040502050405020303" pitchFamily="18" charset="0"/>
            </a:endParaRPr>
          </a:p>
          <a:p>
            <a:r>
              <a:rPr lang="en-US" sz="2000" i="1" dirty="0" smtClean="0">
                <a:solidFill>
                  <a:srgbClr val="002F7A"/>
                </a:solidFill>
                <a:latin typeface="Georgia" panose="02040502050405020303" pitchFamily="18" charset="0"/>
              </a:rPr>
              <a:t>	Sometimes </a:t>
            </a:r>
            <a:r>
              <a:rPr lang="en-US" sz="2000" i="1" dirty="0">
                <a:solidFill>
                  <a:srgbClr val="002F7A"/>
                </a:solidFill>
                <a:latin typeface="Georgia" panose="02040502050405020303" pitchFamily="18" charset="0"/>
              </a:rPr>
              <a:t>for days and days together, I could not go into the prison, till after dark, when I had two miles to walk, in returning to the house. O how many, many times, have I returned from that dreary prison at nine o’clock at night, solitary and worn out with fatigue and </a:t>
            </a:r>
            <a:r>
              <a:rPr lang="en-US" sz="2000" i="1" dirty="0" smtClean="0">
                <a:solidFill>
                  <a:srgbClr val="002F7A"/>
                </a:solidFill>
                <a:latin typeface="Georgia" panose="02040502050405020303" pitchFamily="18" charset="0"/>
              </a:rPr>
              <a:t>anxiety . </a:t>
            </a:r>
            <a:r>
              <a:rPr lang="en-US" sz="2000" i="1" dirty="0">
                <a:solidFill>
                  <a:srgbClr val="002F7A"/>
                </a:solidFill>
                <a:latin typeface="Georgia" panose="02040502050405020303" pitchFamily="18" charset="0"/>
              </a:rPr>
              <a:t>. . My prevailing opinion was, that my husband would suffer violent death; and that I should, of course become a slave, and languish out a miserable though short existence in the </a:t>
            </a:r>
            <a:r>
              <a:rPr lang="en-US" sz="2000" i="1" dirty="0" err="1">
                <a:solidFill>
                  <a:srgbClr val="002F7A"/>
                </a:solidFill>
                <a:latin typeface="Georgia" panose="02040502050405020303" pitchFamily="18" charset="0"/>
              </a:rPr>
              <a:t>tyrannic</a:t>
            </a:r>
            <a:r>
              <a:rPr lang="en-US" sz="2000" i="1" dirty="0">
                <a:solidFill>
                  <a:srgbClr val="002F7A"/>
                </a:solidFill>
                <a:latin typeface="Georgia" panose="02040502050405020303" pitchFamily="18" charset="0"/>
              </a:rPr>
              <a:t> hands of some unfeeling monster. But the consolations of [Christ], in these trying circumstances, were neither </a:t>
            </a:r>
            <a:r>
              <a:rPr lang="en-US" sz="2000" i="1" dirty="0" smtClean="0">
                <a:solidFill>
                  <a:srgbClr val="002F7A"/>
                </a:solidFill>
                <a:latin typeface="Georgia" panose="02040502050405020303" pitchFamily="18" charset="0"/>
              </a:rPr>
              <a:t>‘few </a:t>
            </a:r>
            <a:r>
              <a:rPr lang="en-US" sz="2000" i="1" dirty="0">
                <a:solidFill>
                  <a:srgbClr val="002F7A"/>
                </a:solidFill>
                <a:latin typeface="Georgia" panose="02040502050405020303" pitchFamily="18" charset="0"/>
              </a:rPr>
              <a:t>nor small.’ It taught me to look beyond this world, to that rest, that peaceful happy rest, where Jesus reigns, and oppression never </a:t>
            </a:r>
            <a:r>
              <a:rPr lang="en-US" sz="2000" i="1" dirty="0" smtClean="0">
                <a:solidFill>
                  <a:srgbClr val="002F7A"/>
                </a:solidFill>
                <a:latin typeface="Georgia" panose="02040502050405020303" pitchFamily="18" charset="0"/>
              </a:rPr>
              <a:t>enters.</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803150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3170099"/>
          </a:xfrm>
          <a:prstGeom prst="rect">
            <a:avLst/>
          </a:prstGeom>
        </p:spPr>
        <p:txBody>
          <a:bodyPr wrap="square">
            <a:spAutoFit/>
          </a:bodyPr>
          <a:lstStyle/>
          <a:p>
            <a:r>
              <a:rPr lang="en-US" sz="2000" i="1" dirty="0" smtClean="0">
                <a:solidFill>
                  <a:srgbClr val="002F7A"/>
                </a:solidFill>
                <a:latin typeface="Georgia" panose="02040502050405020303" pitchFamily="18" charset="0"/>
              </a:rPr>
              <a:t>	Our </a:t>
            </a:r>
            <a:r>
              <a:rPr lang="en-US" sz="2000" i="1" dirty="0">
                <a:solidFill>
                  <a:srgbClr val="002F7A"/>
                </a:solidFill>
                <a:latin typeface="Georgia" panose="02040502050405020303" pitchFamily="18" charset="0"/>
              </a:rPr>
              <a:t>dear little Maria was the greatest sufferer at this time, my illness depriving her of her usual nourishment and neither a nurse nor a drop of milk could be procured in the village. By making presents to the jailers, I obtained leave for Mr. Judson to come out of prison [in fetters] and take the little emaciated creature around the village, to beg a little nourishment from those mothers who had young children. Her cries in the night were heart-rending, when it was impossible to supply her wants. I now began to think the very afflictions of Job had come upon me. When in health I could bear the various trials and vicissitudes, through which I was called to pass. </a:t>
            </a:r>
            <a:r>
              <a:rPr lang="en-US" sz="2000" i="1" dirty="0" smtClean="0">
                <a:solidFill>
                  <a:srgbClr val="002F7A"/>
                </a:solidFill>
                <a:latin typeface="Georgia" panose="02040502050405020303" pitchFamily="18" charset="0"/>
              </a:rPr>
              <a:t>. . . </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378796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1631216"/>
          </a:xfrm>
          <a:prstGeom prst="rect">
            <a:avLst/>
          </a:prstGeom>
        </p:spPr>
        <p:txBody>
          <a:bodyPr wrap="square">
            <a:spAutoFit/>
          </a:bodyPr>
          <a:lstStyle/>
          <a:p>
            <a:r>
              <a:rPr lang="en-US" sz="2000" i="1" dirty="0" smtClean="0">
                <a:solidFill>
                  <a:srgbClr val="002F7A"/>
                </a:solidFill>
                <a:latin typeface="Georgia" panose="02040502050405020303" pitchFamily="18" charset="0"/>
              </a:rPr>
              <a:t>. . . But </a:t>
            </a:r>
            <a:r>
              <a:rPr lang="en-US" sz="2000" i="1" dirty="0">
                <a:solidFill>
                  <a:srgbClr val="002F7A"/>
                </a:solidFill>
                <a:latin typeface="Georgia" panose="02040502050405020303" pitchFamily="18" charset="0"/>
              </a:rPr>
              <a:t>to be confined with sickness, and unable to assist those who were so dear to me, when in distress, was almost too much for me to bear: and had it not been for the consolations of [my Lord], and an assured conviction that every additional trial was ordered by infinite love and mercy, I must have sunk under my accumulated </a:t>
            </a:r>
            <a:r>
              <a:rPr lang="en-US" sz="2000" i="1" dirty="0" smtClean="0">
                <a:solidFill>
                  <a:srgbClr val="002F7A"/>
                </a:solidFill>
                <a:latin typeface="Georgia" panose="02040502050405020303" pitchFamily="18" charset="0"/>
              </a:rPr>
              <a:t>suffering.</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1681439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950" y="380547"/>
            <a:ext cx="8321040" cy="1257060"/>
          </a:xfrm>
        </p:spPr>
        <p:txBody>
          <a:bodyPr/>
          <a:lstStyle/>
          <a:p>
            <a:r>
              <a:rPr lang="en-US" sz="3600" b="1" dirty="0">
                <a:solidFill>
                  <a:srgbClr val="002F7A"/>
                </a:solidFill>
                <a:latin typeface="Arial" panose="020B0604020202020204" pitchFamily="34" charset="0"/>
                <a:cs typeface="Arial" panose="020B0604020202020204" pitchFamily="34" charset="0"/>
              </a:rPr>
              <a:t>3</a:t>
            </a:r>
            <a:r>
              <a:rPr lang="en-US" sz="3200" b="1" dirty="0" smtClean="0">
                <a:solidFill>
                  <a:srgbClr val="002F7A"/>
                </a:solidFill>
                <a:latin typeface="Arial" panose="020B0604020202020204" pitchFamily="34" charset="0"/>
                <a:cs typeface="Arial" panose="020B0604020202020204" pitchFamily="34" charset="0"/>
              </a:rPr>
              <a:t>. God Will Deliver You as Your Refuge	(142:5–7)</a:t>
            </a:r>
            <a:r>
              <a:rPr lang="en-US" sz="3200" dirty="0">
                <a:solidFill>
                  <a:srgbClr val="002F7A"/>
                </a:solidFill>
                <a:latin typeface="Arial" panose="020B0604020202020204" pitchFamily="34" charset="0"/>
                <a:cs typeface="Arial" panose="020B0604020202020204" pitchFamily="34" charset="0"/>
              </a:rPr>
              <a:t/>
            </a:r>
            <a:br>
              <a:rPr lang="en-US" sz="3200" dirty="0">
                <a:solidFill>
                  <a:srgbClr val="002F7A"/>
                </a:solidFill>
                <a:latin typeface="Arial" panose="020B0604020202020204" pitchFamily="34" charset="0"/>
                <a:cs typeface="Arial" panose="020B0604020202020204" pitchFamily="34" charset="0"/>
              </a:rPr>
            </a:br>
            <a:endParaRPr lang="en-US" sz="3200" b="1"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9099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3477875"/>
          </a:xfrm>
          <a:prstGeom prst="rect">
            <a:avLst/>
          </a:prstGeom>
        </p:spPr>
        <p:txBody>
          <a:bodyPr wrap="square">
            <a:spAutoFit/>
          </a:bodyPr>
          <a:lstStyle/>
          <a:p>
            <a:r>
              <a:rPr lang="en-US" sz="2000" b="1" dirty="0" err="1" smtClean="0">
                <a:solidFill>
                  <a:srgbClr val="002F7A"/>
                </a:solidFill>
                <a:latin typeface="Arial" panose="020B0604020202020204" pitchFamily="34" charset="0"/>
                <a:cs typeface="Arial" panose="020B0604020202020204" pitchFamily="34" charset="0"/>
              </a:rPr>
              <a:t>Adoniram’s</a:t>
            </a:r>
            <a:r>
              <a:rPr lang="en-US" sz="2000" b="1" dirty="0" smtClean="0">
                <a:solidFill>
                  <a:srgbClr val="002F7A"/>
                </a:solidFill>
                <a:latin typeface="Arial" panose="020B0604020202020204" pitchFamily="34" charset="0"/>
                <a:cs typeface="Arial" panose="020B0604020202020204" pitchFamily="34" charset="0"/>
              </a:rPr>
              <a:t> Letter to Ann’s Mother on the Death of Ann and Maria</a:t>
            </a:r>
          </a:p>
          <a:p>
            <a:endParaRPr lang="en-US" sz="2000" i="1" dirty="0">
              <a:solidFill>
                <a:srgbClr val="002F7A"/>
              </a:solidFill>
              <a:latin typeface="Georgia" panose="02040502050405020303" pitchFamily="18" charset="0"/>
            </a:endParaRPr>
          </a:p>
          <a:p>
            <a:r>
              <a:rPr lang="en-US" sz="2000" i="1" dirty="0" smtClean="0">
                <a:solidFill>
                  <a:srgbClr val="002F7A"/>
                </a:solidFill>
                <a:latin typeface="Georgia" panose="02040502050405020303" pitchFamily="18" charset="0"/>
              </a:rPr>
              <a:t>	The </a:t>
            </a:r>
            <a:r>
              <a:rPr lang="en-US" sz="2000" i="1" dirty="0">
                <a:solidFill>
                  <a:srgbClr val="002F7A"/>
                </a:solidFill>
                <a:latin typeface="Georgia" panose="02040502050405020303" pitchFamily="18" charset="0"/>
              </a:rPr>
              <a:t>next morning we made [Maria’s] last bed in the small enclosure that surrounds her mother’s lonely grave. Together they rest in hope, under the hope tree, which stands at the head of the graves, and together, I trust, their spirits are rejoicing after a short separation of precisely six months. And I am left alone in the wide world. My own dear family I have buried; one in Rangoon, and two in </a:t>
            </a:r>
            <a:r>
              <a:rPr lang="en-US" sz="2000" i="1" dirty="0" err="1">
                <a:solidFill>
                  <a:srgbClr val="002F7A"/>
                </a:solidFill>
                <a:latin typeface="Georgia" panose="02040502050405020303" pitchFamily="18" charset="0"/>
              </a:rPr>
              <a:t>Amhurst</a:t>
            </a:r>
            <a:r>
              <a:rPr lang="en-US" sz="2000" i="1" dirty="0">
                <a:solidFill>
                  <a:srgbClr val="002F7A"/>
                </a:solidFill>
                <a:latin typeface="Georgia" panose="02040502050405020303" pitchFamily="18" charset="0"/>
              </a:rPr>
              <a:t>. What remains for me but to hold myself in readiness to follow the dear departed to that blessed world, “Where my best friends, my kindred dwell, Where God my </a:t>
            </a:r>
            <a:r>
              <a:rPr lang="en-US" sz="2000" i="1" dirty="0" err="1">
                <a:solidFill>
                  <a:srgbClr val="002F7A"/>
                </a:solidFill>
                <a:latin typeface="Georgia" panose="02040502050405020303" pitchFamily="18" charset="0"/>
              </a:rPr>
              <a:t>Saviour</a:t>
            </a:r>
            <a:r>
              <a:rPr lang="en-US" sz="2000" i="1" dirty="0">
                <a:solidFill>
                  <a:srgbClr val="002F7A"/>
                </a:solidFill>
                <a:latin typeface="Georgia" panose="02040502050405020303" pitchFamily="18" charset="0"/>
              </a:rPr>
              <a:t> </a:t>
            </a:r>
            <a:r>
              <a:rPr lang="en-US" sz="2000" i="1" dirty="0" smtClean="0">
                <a:solidFill>
                  <a:srgbClr val="002F7A"/>
                </a:solidFill>
                <a:latin typeface="Georgia" panose="02040502050405020303" pitchFamily="18" charset="0"/>
              </a:rPr>
              <a:t>reigns.”</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31720688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2862322"/>
          </a:xfrm>
          <a:prstGeom prst="rect">
            <a:avLst/>
          </a:prstGeom>
        </p:spPr>
        <p:txBody>
          <a:bodyPr wrap="square">
            <a:spAutoFit/>
          </a:bodyPr>
          <a:lstStyle/>
          <a:p>
            <a:pPr lvl="0">
              <a:spcAft>
                <a:spcPts val="600"/>
              </a:spcAft>
            </a:pPr>
            <a:r>
              <a:rPr lang="en-US" sz="2000" b="1" dirty="0" smtClean="0">
                <a:solidFill>
                  <a:srgbClr val="002F7A"/>
                </a:solidFill>
                <a:latin typeface="Arial" panose="020B0604020202020204" pitchFamily="34" charset="0"/>
                <a:cs typeface="Arial" panose="020B0604020202020204" pitchFamily="34" charset="0"/>
              </a:rPr>
              <a:t>Ann Judson’s Contribution to Missions</a:t>
            </a:r>
          </a:p>
          <a:p>
            <a:pPr marL="342900" lvl="0" indent="-342900">
              <a:spcAft>
                <a:spcPts val="600"/>
              </a:spcAft>
              <a:buFont typeface="Arial" panose="020B0604020202020204" pitchFamily="34" charset="0"/>
              <a:buChar char="•"/>
            </a:pPr>
            <a:endParaRPr lang="en-US" sz="2000" dirty="0" smtClean="0">
              <a:solidFill>
                <a:srgbClr val="002F7A"/>
              </a:solidFill>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She </a:t>
            </a:r>
            <a:r>
              <a:rPr lang="en-US" sz="2000" dirty="0">
                <a:solidFill>
                  <a:srgbClr val="002F7A"/>
                </a:solidFill>
                <a:latin typeface="Arial" panose="020B0604020202020204" pitchFamily="34" charset="0"/>
                <a:cs typeface="Arial" panose="020B0604020202020204" pitchFamily="34" charset="0"/>
              </a:rPr>
              <a:t>modeled joint ministry partnership with her husband. In a letter to her sister in 1812 she wrote, </a:t>
            </a:r>
            <a:endParaRPr lang="en-US" sz="2000" dirty="0" smtClean="0">
              <a:solidFill>
                <a:srgbClr val="002F7A"/>
              </a:solidFill>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endParaRPr lang="en-US" sz="2000" dirty="0">
              <a:solidFill>
                <a:srgbClr val="002F7A"/>
              </a:solidFill>
              <a:latin typeface="Arial" panose="020B0604020202020204" pitchFamily="34" charset="0"/>
              <a:cs typeface="Arial" panose="020B0604020202020204" pitchFamily="34" charset="0"/>
            </a:endParaRPr>
          </a:p>
          <a:p>
            <a:pPr lvl="0">
              <a:spcAft>
                <a:spcPts val="600"/>
              </a:spcAft>
            </a:pPr>
            <a:r>
              <a:rPr lang="en-US" sz="2000" i="1" dirty="0" smtClean="0">
                <a:solidFill>
                  <a:srgbClr val="002F7A"/>
                </a:solidFill>
                <a:latin typeface="Georgia" panose="02040502050405020303" pitchFamily="18" charset="0"/>
                <a:cs typeface="Arial" panose="020B0604020202020204" pitchFamily="34" charset="0"/>
              </a:rPr>
              <a:t>	Good </a:t>
            </a:r>
            <a:r>
              <a:rPr lang="en-US" sz="2000" i="1" dirty="0">
                <a:solidFill>
                  <a:srgbClr val="002F7A"/>
                </a:solidFill>
                <a:latin typeface="Georgia" panose="02040502050405020303" pitchFamily="18" charset="0"/>
                <a:cs typeface="Arial" panose="020B0604020202020204" pitchFamily="34" charset="0"/>
              </a:rPr>
              <a:t>female schools are extremely needed in this country. I hope no missionary will ever come out her without a wife, as she, in her sphere, can be equally useful with her husband</a:t>
            </a:r>
            <a:r>
              <a:rPr lang="en-US" sz="2000" i="1" dirty="0" smtClean="0">
                <a:solidFill>
                  <a:srgbClr val="002F7A"/>
                </a:solidFill>
                <a:latin typeface="Georgia" panose="02040502050405020303" pitchFamily="18" charset="0"/>
                <a:cs typeface="Arial" panose="020B0604020202020204" pitchFamily="34" charset="0"/>
              </a:rPr>
              <a:t>.</a:t>
            </a:r>
            <a:endParaRPr lang="en-US" sz="2000" i="1" dirty="0" smtClean="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8658260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4324261"/>
          </a:xfrm>
          <a:prstGeom prst="rect">
            <a:avLst/>
          </a:prstGeom>
        </p:spPr>
        <p:txBody>
          <a:bodyPr wrap="square">
            <a:spAutoFit/>
          </a:bodyPr>
          <a:lstStyle/>
          <a:p>
            <a:pPr lvl="0">
              <a:spcAft>
                <a:spcPts val="600"/>
              </a:spcAft>
            </a:pPr>
            <a:r>
              <a:rPr lang="en-US" sz="2000" b="1" dirty="0" smtClean="0">
                <a:solidFill>
                  <a:srgbClr val="002F7A"/>
                </a:solidFill>
                <a:latin typeface="Arial" panose="020B0604020202020204" pitchFamily="34" charset="0"/>
                <a:cs typeface="Arial" panose="020B0604020202020204" pitchFamily="34" charset="0"/>
              </a:rPr>
              <a:t>Ann Judson’s Contribution to Missions</a:t>
            </a:r>
          </a:p>
          <a:p>
            <a:pPr marL="342900" lvl="0" indent="-342900">
              <a:spcAft>
                <a:spcPts val="600"/>
              </a:spcAft>
              <a:buFont typeface="Arial" panose="020B0604020202020204" pitchFamily="34" charset="0"/>
              <a:buChar char="•"/>
            </a:pPr>
            <a:endParaRPr lang="en-US" sz="2000" dirty="0" smtClean="0">
              <a:solidFill>
                <a:srgbClr val="002F7A"/>
              </a:solidFill>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She </a:t>
            </a:r>
            <a:r>
              <a:rPr lang="en-US" sz="2000" dirty="0">
                <a:solidFill>
                  <a:srgbClr val="002F7A"/>
                </a:solidFill>
                <a:latin typeface="Arial" panose="020B0604020202020204" pitchFamily="34" charset="0"/>
                <a:cs typeface="Arial" panose="020B0604020202020204" pitchFamily="34" charset="0"/>
              </a:rPr>
              <a:t>modeled joint ministry partnership with her husband. In a letter to her sister in 1812 she wrote, </a:t>
            </a:r>
            <a:endParaRPr lang="en-US" sz="2000" dirty="0" smtClean="0">
              <a:solidFill>
                <a:srgbClr val="002F7A"/>
              </a:solidFill>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endParaRPr lang="en-US" sz="2000" dirty="0">
              <a:solidFill>
                <a:srgbClr val="002F7A"/>
              </a:solidFill>
              <a:latin typeface="Arial" panose="020B0604020202020204" pitchFamily="34" charset="0"/>
              <a:cs typeface="Arial" panose="020B0604020202020204" pitchFamily="34" charset="0"/>
            </a:endParaRPr>
          </a:p>
          <a:p>
            <a:pPr lvl="0">
              <a:spcAft>
                <a:spcPts val="600"/>
              </a:spcAft>
            </a:pPr>
            <a:r>
              <a:rPr lang="en-US" sz="2000" i="1" dirty="0" smtClean="0">
                <a:solidFill>
                  <a:srgbClr val="002F7A"/>
                </a:solidFill>
                <a:latin typeface="Georgia" panose="02040502050405020303" pitchFamily="18" charset="0"/>
                <a:cs typeface="Arial" panose="020B0604020202020204" pitchFamily="34" charset="0"/>
              </a:rPr>
              <a:t>	Good </a:t>
            </a:r>
            <a:r>
              <a:rPr lang="en-US" sz="2000" i="1" dirty="0">
                <a:solidFill>
                  <a:srgbClr val="002F7A"/>
                </a:solidFill>
                <a:latin typeface="Georgia" panose="02040502050405020303" pitchFamily="18" charset="0"/>
                <a:cs typeface="Arial" panose="020B0604020202020204" pitchFamily="34" charset="0"/>
              </a:rPr>
              <a:t>female schools are extremely needed in this country. I hope no missionary will ever come out her without a wife, as she, in her sphere, can be equally useful with her husband</a:t>
            </a:r>
            <a:r>
              <a:rPr lang="en-US" sz="2000" i="1" dirty="0" smtClean="0">
                <a:solidFill>
                  <a:srgbClr val="002F7A"/>
                </a:solidFill>
                <a:latin typeface="Georgia" panose="02040502050405020303" pitchFamily="18" charset="0"/>
                <a:cs typeface="Arial" panose="020B0604020202020204" pitchFamily="34" charset="0"/>
              </a:rPr>
              <a:t>.</a:t>
            </a:r>
          </a:p>
          <a:p>
            <a:pPr lvl="0">
              <a:spcAft>
                <a:spcPts val="600"/>
              </a:spcAft>
            </a:pPr>
            <a:endParaRPr lang="en-US" sz="2000" i="1" dirty="0">
              <a:solidFill>
                <a:srgbClr val="002F7A"/>
              </a:solidFill>
              <a:latin typeface="Georgia" panose="02040502050405020303" pitchFamily="18" charset="0"/>
              <a:cs typeface="Arial" panose="020B0604020202020204" pitchFamily="34" charset="0"/>
            </a:endParaRPr>
          </a:p>
          <a:p>
            <a:pPr marL="34290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She was an </a:t>
            </a:r>
            <a:r>
              <a:rPr lang="en-US" sz="2000" dirty="0" smtClean="0">
                <a:solidFill>
                  <a:srgbClr val="002F7A"/>
                </a:solidFill>
                <a:latin typeface="Arial" panose="020B0604020202020204" pitchFamily="34" charset="0"/>
                <a:cs typeface="Arial" panose="020B0604020202020204" pitchFamily="34" charset="0"/>
              </a:rPr>
              <a:t>evangelist, taught </a:t>
            </a:r>
            <a:r>
              <a:rPr lang="en-US" sz="2000" dirty="0">
                <a:solidFill>
                  <a:srgbClr val="002F7A"/>
                </a:solidFill>
                <a:latin typeface="Arial" panose="020B0604020202020204" pitchFamily="34" charset="0"/>
                <a:cs typeface="Arial" panose="020B0604020202020204" pitchFamily="34" charset="0"/>
              </a:rPr>
              <a:t>women the Gospel, adopted orphans, and started schools for children.</a:t>
            </a:r>
          </a:p>
          <a:p>
            <a:pPr lvl="0">
              <a:spcAft>
                <a:spcPts val="600"/>
              </a:spcAft>
            </a:pPr>
            <a:endParaRPr lang="en-US" sz="2000" i="1" dirty="0" smtClean="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4182993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2477601"/>
          </a:xfrm>
          <a:prstGeom prst="rect">
            <a:avLst/>
          </a:prstGeom>
        </p:spPr>
        <p:txBody>
          <a:bodyPr wrap="square">
            <a:spAutoFit/>
          </a:bodyPr>
          <a:lstStyle/>
          <a:p>
            <a:pPr lvl="0">
              <a:spcAft>
                <a:spcPts val="600"/>
              </a:spcAft>
            </a:pPr>
            <a:r>
              <a:rPr lang="en-US" sz="2000" b="1" dirty="0" smtClean="0">
                <a:solidFill>
                  <a:srgbClr val="002F7A"/>
                </a:solidFill>
                <a:latin typeface="Arial" panose="020B0604020202020204" pitchFamily="34" charset="0"/>
                <a:cs typeface="Arial" panose="020B0604020202020204" pitchFamily="34" charset="0"/>
              </a:rPr>
              <a:t>Ann Judson’s Contribution to Missions</a:t>
            </a:r>
          </a:p>
          <a:p>
            <a:pPr marL="342900" lvl="0" indent="-342900">
              <a:spcAft>
                <a:spcPts val="600"/>
              </a:spcAft>
              <a:buFont typeface="Arial" panose="020B0604020202020204" pitchFamily="34" charset="0"/>
              <a:buChar char="•"/>
            </a:pPr>
            <a:endParaRPr lang="en-US" sz="2000" dirty="0">
              <a:solidFill>
                <a:srgbClr val="002F7A"/>
              </a:solidFill>
              <a:latin typeface="Arial" panose="020B0604020202020204" pitchFamily="34" charset="0"/>
              <a:cs typeface="Arial" panose="020B0604020202020204" pitchFamily="34" charset="0"/>
            </a:endParaRPr>
          </a:p>
          <a:p>
            <a:pPr marL="34290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She </a:t>
            </a:r>
            <a:r>
              <a:rPr lang="en-US" sz="2000" dirty="0">
                <a:solidFill>
                  <a:srgbClr val="002F7A"/>
                </a:solidFill>
                <a:latin typeface="Arial" panose="020B0604020202020204" pitchFamily="34" charset="0"/>
                <a:cs typeface="Arial" panose="020B0604020202020204" pitchFamily="34" charset="0"/>
              </a:rPr>
              <a:t>was a superb linguist and translator who learned spoken Burmese and Siamese better than her husband. She translated the gospel of Matthew, Daniel and Jonah into Burmese, as well as tracts and </a:t>
            </a:r>
            <a:r>
              <a:rPr lang="en-US" sz="2000" dirty="0">
                <a:solidFill>
                  <a:srgbClr val="002F7A"/>
                </a:solidFill>
                <a:latin typeface="Arial" panose="020B0604020202020204" pitchFamily="34" charset="0"/>
                <a:cs typeface="Arial" panose="020B0604020202020204" pitchFamily="34" charset="0"/>
              </a:rPr>
              <a:t>a catechism.</a:t>
            </a:r>
          </a:p>
          <a:p>
            <a:pPr lvl="0">
              <a:spcAft>
                <a:spcPts val="600"/>
              </a:spcAft>
            </a:pPr>
            <a:endParaRPr lang="en-US" sz="2000"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52603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753159"/>
            <a:ext cx="8736676" cy="3400931"/>
          </a:xfrm>
          <a:prstGeom prst="rect">
            <a:avLst/>
          </a:prstGeom>
        </p:spPr>
        <p:txBody>
          <a:bodyPr wrap="square">
            <a:spAutoFit/>
          </a:bodyPr>
          <a:lstStyle/>
          <a:p>
            <a:pPr lvl="0">
              <a:spcAft>
                <a:spcPts val="600"/>
              </a:spcAft>
            </a:pPr>
            <a:r>
              <a:rPr lang="en-US" sz="2000" b="1" dirty="0" smtClean="0">
                <a:solidFill>
                  <a:srgbClr val="002F7A"/>
                </a:solidFill>
                <a:latin typeface="Arial" panose="020B0604020202020204" pitchFamily="34" charset="0"/>
                <a:cs typeface="Arial" panose="020B0604020202020204" pitchFamily="34" charset="0"/>
              </a:rPr>
              <a:t>Ann Judson’s Contribution to Missions</a:t>
            </a:r>
          </a:p>
          <a:p>
            <a:pPr marL="342900" lvl="0" indent="-342900">
              <a:spcAft>
                <a:spcPts val="600"/>
              </a:spcAft>
              <a:buFont typeface="Arial" panose="020B0604020202020204" pitchFamily="34" charset="0"/>
              <a:buChar char="•"/>
            </a:pPr>
            <a:endParaRPr lang="en-US" sz="2000" dirty="0">
              <a:solidFill>
                <a:srgbClr val="002F7A"/>
              </a:solidFill>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r>
              <a:rPr lang="en-US" sz="2000" dirty="0" smtClean="0">
                <a:solidFill>
                  <a:srgbClr val="002F7A"/>
                </a:solidFill>
                <a:latin typeface="Arial" panose="020B0604020202020204" pitchFamily="34" charset="0"/>
                <a:cs typeface="Arial" panose="020B0604020202020204" pitchFamily="34" charset="0"/>
              </a:rPr>
              <a:t>She </a:t>
            </a:r>
            <a:r>
              <a:rPr lang="en-US" sz="2000" dirty="0">
                <a:solidFill>
                  <a:srgbClr val="002F7A"/>
                </a:solidFill>
                <a:latin typeface="Arial" panose="020B0604020202020204" pitchFamily="34" charset="0"/>
                <a:cs typeface="Arial" panose="020B0604020202020204" pitchFamily="34" charset="0"/>
              </a:rPr>
              <a:t>was a superb linguist and translator who learned spoken Burmese and Siamese better than her husband. She translated the gospel of Matthew, Daniel and Jonah into Burmese, as well as tracts and a catechism.</a:t>
            </a:r>
          </a:p>
          <a:p>
            <a:pPr marL="342900" lvl="0" indent="-342900">
              <a:spcAft>
                <a:spcPts val="600"/>
              </a:spcAft>
              <a:buFont typeface="Arial" panose="020B0604020202020204" pitchFamily="34" charset="0"/>
              <a:buChar char="•"/>
            </a:pPr>
            <a:r>
              <a:rPr lang="en-US" sz="2000" dirty="0">
                <a:solidFill>
                  <a:srgbClr val="002F7A"/>
                </a:solidFill>
                <a:latin typeface="Arial" panose="020B0604020202020204" pitchFamily="34" charset="0"/>
                <a:cs typeface="Arial" panose="020B0604020202020204" pitchFamily="34" charset="0"/>
              </a:rPr>
              <a:t>She wrote a history of their mission work </a:t>
            </a:r>
            <a:r>
              <a:rPr lang="en-US" sz="2000" dirty="0" smtClean="0">
                <a:solidFill>
                  <a:srgbClr val="002F7A"/>
                </a:solidFill>
                <a:latin typeface="Arial" panose="020B0604020202020204" pitchFamily="34" charset="0"/>
                <a:cs typeface="Arial" panose="020B0604020202020204" pitchFamily="34" charset="0"/>
              </a:rPr>
              <a:t>entitled </a:t>
            </a:r>
            <a:r>
              <a:rPr lang="en-US" sz="2000" i="1" dirty="0">
                <a:solidFill>
                  <a:srgbClr val="002F7A"/>
                </a:solidFill>
                <a:latin typeface="Arial" panose="020B0604020202020204" pitchFamily="34" charset="0"/>
                <a:cs typeface="Arial" panose="020B0604020202020204" pitchFamily="34" charset="0"/>
              </a:rPr>
              <a:t>A Particular Relation of the American Baptist Mission to the Burmese Empire</a:t>
            </a:r>
            <a:r>
              <a:rPr lang="en-US" sz="2000" dirty="0" smtClean="0">
                <a:solidFill>
                  <a:srgbClr val="002F7A"/>
                </a:solidFill>
                <a:latin typeface="Arial" panose="020B0604020202020204" pitchFamily="34" charset="0"/>
                <a:cs typeface="Arial" panose="020B0604020202020204" pitchFamily="34" charset="0"/>
              </a:rPr>
              <a:t>. </a:t>
            </a:r>
            <a:r>
              <a:rPr lang="en-US" sz="2000" dirty="0">
                <a:solidFill>
                  <a:srgbClr val="002F7A"/>
                </a:solidFill>
                <a:latin typeface="Arial" panose="020B0604020202020204" pitchFamily="34" charset="0"/>
                <a:cs typeface="Arial" panose="020B0604020202020204" pitchFamily="34" charset="0"/>
              </a:rPr>
              <a:t>Her plan was to use the proceeds to redeem little girls sold into </a:t>
            </a:r>
            <a:r>
              <a:rPr lang="en-US" sz="2000" dirty="0" smtClean="0">
                <a:solidFill>
                  <a:srgbClr val="002F7A"/>
                </a:solidFill>
                <a:latin typeface="Arial" panose="020B0604020202020204" pitchFamily="34" charset="0"/>
                <a:cs typeface="Arial" panose="020B0604020202020204" pitchFamily="34" charset="0"/>
              </a:rPr>
              <a:t>slavery</a:t>
            </a:r>
            <a:r>
              <a:rPr lang="en-US" sz="2000" dirty="0" smtClean="0">
                <a:solidFill>
                  <a:srgbClr val="002F7A"/>
                </a:solidFill>
                <a:latin typeface="Arial" panose="020B0604020202020204" pitchFamily="34" charset="0"/>
                <a:cs typeface="Arial" panose="020B0604020202020204" pitchFamily="34" charset="0"/>
              </a:rPr>
              <a:t>. It was widely read.</a:t>
            </a:r>
            <a:endParaRPr lang="en-US" sz="2000"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4649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706582"/>
            <a:ext cx="8661861" cy="3477875"/>
          </a:xfrm>
          <a:prstGeom prst="rect">
            <a:avLst/>
          </a:prstGeom>
        </p:spPr>
        <p:txBody>
          <a:bodyPr wrap="square">
            <a:spAutoFit/>
          </a:bodyPr>
          <a:lstStyle/>
          <a:p>
            <a:r>
              <a:rPr lang="en-US" sz="2000" b="1" dirty="0">
                <a:solidFill>
                  <a:srgbClr val="002F7A"/>
                </a:solidFill>
                <a:latin typeface="Arial" panose="020B0604020202020204" pitchFamily="34" charset="0"/>
                <a:cs typeface="Arial" panose="020B0604020202020204" pitchFamily="34" charset="0"/>
              </a:rPr>
              <a:t>“Address to Females in America, Relative to the Situation of [Lost] Females in the East</a:t>
            </a:r>
            <a:r>
              <a:rPr lang="en-US" sz="2000" b="1" dirty="0" smtClean="0">
                <a:solidFill>
                  <a:srgbClr val="002F7A"/>
                </a:solidFill>
                <a:latin typeface="Arial" panose="020B0604020202020204" pitchFamily="34" charset="0"/>
                <a:cs typeface="Arial" panose="020B0604020202020204" pitchFamily="34" charset="0"/>
              </a:rPr>
              <a:t>”</a:t>
            </a:r>
            <a:endParaRPr lang="en-US" sz="2000" i="1" dirty="0" smtClean="0">
              <a:solidFill>
                <a:srgbClr val="002F7A"/>
              </a:solidFill>
              <a:latin typeface="Georgia" panose="02040502050405020303" pitchFamily="18" charset="0"/>
            </a:endParaRPr>
          </a:p>
          <a:p>
            <a:endParaRPr lang="en-US" sz="2000" i="1" dirty="0">
              <a:solidFill>
                <a:srgbClr val="002F7A"/>
              </a:solidFill>
              <a:latin typeface="Georgia" panose="02040502050405020303" pitchFamily="18" charset="0"/>
            </a:endParaRPr>
          </a:p>
          <a:p>
            <a:r>
              <a:rPr lang="en-US" sz="2000" i="1" dirty="0" smtClean="0">
                <a:solidFill>
                  <a:srgbClr val="002F7A"/>
                </a:solidFill>
                <a:latin typeface="Georgia" panose="02040502050405020303" pitchFamily="18" charset="0"/>
              </a:rPr>
              <a:t>	Shall </a:t>
            </a:r>
            <a:r>
              <a:rPr lang="en-US" sz="2000" i="1" dirty="0">
                <a:solidFill>
                  <a:srgbClr val="002F7A"/>
                </a:solidFill>
                <a:latin typeface="Georgia" panose="02040502050405020303" pitchFamily="18" charset="0"/>
              </a:rPr>
              <a:t>we, my beloved friends, suffer minds like these to lie dormant, to wither in ignorance and delusion, to grope their way to eternal ruin, without an effort on our part, to raise, to refine, to elevate, and to point to that </a:t>
            </a:r>
            <a:r>
              <a:rPr lang="en-US" sz="2000" i="1" dirty="0" err="1">
                <a:solidFill>
                  <a:srgbClr val="002F7A"/>
                </a:solidFill>
                <a:latin typeface="Georgia" panose="02040502050405020303" pitchFamily="18" charset="0"/>
              </a:rPr>
              <a:t>Saviour</a:t>
            </a:r>
            <a:r>
              <a:rPr lang="en-US" sz="2000" i="1" dirty="0">
                <a:solidFill>
                  <a:srgbClr val="002F7A"/>
                </a:solidFill>
                <a:latin typeface="Georgia" panose="02040502050405020303" pitchFamily="18" charset="0"/>
              </a:rPr>
              <a:t> who has died equally for them as for us? Shall we sit down in indolence and ease, indulge in all the luxuries with which we are surrounded, and which our country so bountifully affords, and leave beings like these, flesh and blood, intellect and feeling, like ourselves, and of our own sex, to perish, to sink into eternal misery?’ No!  . . .</a:t>
            </a:r>
            <a:endParaRPr lang="en-US" sz="2000" i="1" dirty="0">
              <a:solidFill>
                <a:srgbClr val="002F7A"/>
              </a:solidFill>
              <a:latin typeface="Georgia" panose="02040502050405020303" pitchFamily="18" charset="0"/>
            </a:endParaRPr>
          </a:p>
        </p:txBody>
      </p:sp>
    </p:spTree>
    <p:extLst>
      <p:ext uri="{BB962C8B-B14F-4D97-AF65-F5344CB8AC3E}">
        <p14:creationId xmlns:p14="http://schemas.microsoft.com/office/powerpoint/2010/main" val="317920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4444" y="1850439"/>
            <a:ext cx="8736676" cy="1631216"/>
          </a:xfrm>
          <a:prstGeom prst="rect">
            <a:avLst/>
          </a:prstGeom>
        </p:spPr>
        <p:txBody>
          <a:bodyPr wrap="square">
            <a:spAutoFit/>
          </a:bodyPr>
          <a:lstStyle/>
          <a:p>
            <a:r>
              <a:rPr lang="en-US" sz="2000" dirty="0" smtClean="0">
                <a:solidFill>
                  <a:srgbClr val="002F7A"/>
                </a:solidFill>
                <a:latin typeface="Arial" panose="020B0604020202020204" pitchFamily="34" charset="0"/>
                <a:cs typeface="Arial" panose="020B0604020202020204" pitchFamily="34" charset="0"/>
              </a:rPr>
              <a:t>   Ann </a:t>
            </a:r>
            <a:r>
              <a:rPr lang="en-US" sz="2000" dirty="0">
                <a:solidFill>
                  <a:srgbClr val="002F7A"/>
                </a:solidFill>
                <a:latin typeface="Arial" panose="020B0604020202020204" pitchFamily="34" charset="0"/>
                <a:cs typeface="Arial" panose="020B0604020202020204" pitchFamily="34" charset="0"/>
              </a:rPr>
              <a:t>was born just before Christmas in 1789 in Bradford, Massachusetts. She was the youngest of five children</a:t>
            </a:r>
            <a:r>
              <a:rPr lang="en-US" sz="2000" dirty="0" smtClean="0">
                <a:solidFill>
                  <a:srgbClr val="002F7A"/>
                </a:solidFill>
                <a:latin typeface="Arial" panose="020B0604020202020204" pitchFamily="34" charset="0"/>
                <a:cs typeface="Arial" panose="020B0604020202020204" pitchFamily="34" charset="0"/>
              </a:rPr>
              <a:t>.</a:t>
            </a:r>
            <a:r>
              <a:rPr lang="en-US" sz="2000" dirty="0">
                <a:solidFill>
                  <a:srgbClr val="002F7A"/>
                </a:solidFill>
                <a:latin typeface="Arial" panose="020B0604020202020204" pitchFamily="34" charset="0"/>
                <a:cs typeface="Arial" panose="020B0604020202020204" pitchFamily="34" charset="0"/>
              </a:rPr>
              <a:t> </a:t>
            </a:r>
            <a:r>
              <a:rPr lang="en-US" sz="2000" dirty="0" smtClean="0">
                <a:solidFill>
                  <a:srgbClr val="002F7A"/>
                </a:solidFill>
                <a:latin typeface="Arial" panose="020B0604020202020204" pitchFamily="34" charset="0"/>
                <a:cs typeface="Arial" panose="020B0604020202020204" pitchFamily="34" charset="0"/>
              </a:rPr>
              <a:t>God used </a:t>
            </a:r>
            <a:r>
              <a:rPr lang="en-US" sz="2000" dirty="0">
                <a:solidFill>
                  <a:srgbClr val="002F7A"/>
                </a:solidFill>
                <a:latin typeface="Arial" panose="020B0604020202020204" pitchFamily="34" charset="0"/>
                <a:cs typeface="Arial" panose="020B0604020202020204" pitchFamily="34" charset="0"/>
              </a:rPr>
              <a:t>Hannah More’s </a:t>
            </a:r>
            <a:r>
              <a:rPr lang="en-US" sz="2000" i="1" dirty="0">
                <a:solidFill>
                  <a:srgbClr val="002F7A"/>
                </a:solidFill>
                <a:latin typeface="Arial" panose="020B0604020202020204" pitchFamily="34" charset="0"/>
                <a:cs typeface="Arial" panose="020B0604020202020204" pitchFamily="34" charset="0"/>
              </a:rPr>
              <a:t>Strictures on the Modern System of Female Education</a:t>
            </a:r>
            <a:r>
              <a:rPr lang="en-US" sz="2000" dirty="0">
                <a:solidFill>
                  <a:srgbClr val="002F7A"/>
                </a:solidFill>
                <a:latin typeface="Arial" panose="020B0604020202020204" pitchFamily="34" charset="0"/>
                <a:cs typeface="Arial" panose="020B0604020202020204" pitchFamily="34" charset="0"/>
              </a:rPr>
              <a:t>, John Bunyan’s </a:t>
            </a:r>
            <a:r>
              <a:rPr lang="en-US" sz="2000" i="1" dirty="0">
                <a:solidFill>
                  <a:srgbClr val="002F7A"/>
                </a:solidFill>
                <a:latin typeface="Arial" panose="020B0604020202020204" pitchFamily="34" charset="0"/>
                <a:cs typeface="Arial" panose="020B0604020202020204" pitchFamily="34" charset="0"/>
              </a:rPr>
              <a:t>Pilgrim’s </a:t>
            </a:r>
            <a:r>
              <a:rPr lang="en-US" sz="2000" i="1" dirty="0" smtClean="0">
                <a:solidFill>
                  <a:srgbClr val="002F7A"/>
                </a:solidFill>
                <a:latin typeface="Arial" panose="020B0604020202020204" pitchFamily="34" charset="0"/>
                <a:cs typeface="Arial" panose="020B0604020202020204" pitchFamily="34" charset="0"/>
              </a:rPr>
              <a:t>Progress</a:t>
            </a:r>
            <a:r>
              <a:rPr lang="en-US" sz="2000" dirty="0" smtClean="0">
                <a:solidFill>
                  <a:srgbClr val="002F7A"/>
                </a:solidFill>
                <a:latin typeface="Arial" panose="020B0604020202020204" pitchFamily="34" charset="0"/>
                <a:cs typeface="Arial" panose="020B0604020202020204" pitchFamily="34" charset="0"/>
              </a:rPr>
              <a:t> </a:t>
            </a:r>
            <a:r>
              <a:rPr lang="en-US" sz="2000" dirty="0">
                <a:solidFill>
                  <a:srgbClr val="002F7A"/>
                </a:solidFill>
                <a:latin typeface="Arial" panose="020B0604020202020204" pitchFamily="34" charset="0"/>
                <a:cs typeface="Arial" panose="020B0604020202020204" pitchFamily="34" charset="0"/>
              </a:rPr>
              <a:t>and a visit to an aunt to stir her heart and bring her to </a:t>
            </a:r>
            <a:r>
              <a:rPr lang="en-US" sz="2000" dirty="0" smtClean="0">
                <a:solidFill>
                  <a:srgbClr val="002F7A"/>
                </a:solidFill>
                <a:latin typeface="Arial" panose="020B0604020202020204" pitchFamily="34" charset="0"/>
                <a:cs typeface="Arial" panose="020B0604020202020204" pitchFamily="34" charset="0"/>
              </a:rPr>
              <a:t>Christ at the age of 16.</a:t>
            </a:r>
            <a:endParaRPr lang="en-US" sz="2000" spc="300"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89194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706582"/>
            <a:ext cx="8661861" cy="4093428"/>
          </a:xfrm>
          <a:prstGeom prst="rect">
            <a:avLst/>
          </a:prstGeom>
        </p:spPr>
        <p:txBody>
          <a:bodyPr wrap="square">
            <a:spAutoFit/>
          </a:bodyPr>
          <a:lstStyle/>
          <a:p>
            <a:r>
              <a:rPr lang="en-US" sz="2000" b="1" dirty="0">
                <a:solidFill>
                  <a:srgbClr val="002F7A"/>
                </a:solidFill>
                <a:latin typeface="Arial" panose="020B0604020202020204" pitchFamily="34" charset="0"/>
                <a:cs typeface="Arial" panose="020B0604020202020204" pitchFamily="34" charset="0"/>
              </a:rPr>
              <a:t>“Address to Females in America, Relative to the Situation of [Lost] Females in the East</a:t>
            </a:r>
            <a:r>
              <a:rPr lang="en-US" sz="2000" b="1" dirty="0" smtClean="0">
                <a:solidFill>
                  <a:srgbClr val="002F7A"/>
                </a:solidFill>
                <a:latin typeface="Arial" panose="020B0604020202020204" pitchFamily="34" charset="0"/>
                <a:cs typeface="Arial" panose="020B0604020202020204" pitchFamily="34" charset="0"/>
              </a:rPr>
              <a:t>”</a:t>
            </a:r>
            <a:endParaRPr lang="en-US" sz="2000" i="1" dirty="0" smtClean="0">
              <a:solidFill>
                <a:srgbClr val="002F7A"/>
              </a:solidFill>
              <a:latin typeface="Georgia" panose="02040502050405020303" pitchFamily="18" charset="0"/>
            </a:endParaRPr>
          </a:p>
          <a:p>
            <a:endParaRPr lang="en-US" sz="2000" i="1" dirty="0">
              <a:solidFill>
                <a:srgbClr val="002F7A"/>
              </a:solidFill>
              <a:latin typeface="Georgia" panose="02040502050405020303" pitchFamily="18" charset="0"/>
            </a:endParaRPr>
          </a:p>
          <a:p>
            <a:r>
              <a:rPr lang="en-US" sz="2000" i="1" dirty="0" smtClean="0">
                <a:solidFill>
                  <a:srgbClr val="002F7A"/>
                </a:solidFill>
                <a:latin typeface="Georgia" panose="02040502050405020303" pitchFamily="18" charset="0"/>
              </a:rPr>
              <a:t>. </a:t>
            </a:r>
            <a:r>
              <a:rPr lang="en-US" sz="2000" i="1" dirty="0" smtClean="0">
                <a:solidFill>
                  <a:srgbClr val="002F7A"/>
                </a:solidFill>
                <a:latin typeface="Georgia" panose="02040502050405020303" pitchFamily="18" charset="0"/>
              </a:rPr>
              <a:t>. . By </a:t>
            </a:r>
            <a:r>
              <a:rPr lang="en-US" sz="2000" i="1" dirty="0">
                <a:solidFill>
                  <a:srgbClr val="002F7A"/>
                </a:solidFill>
                <a:latin typeface="Georgia" panose="02040502050405020303" pitchFamily="18" charset="0"/>
              </a:rPr>
              <a:t>all the tender feelings of which the female mind is susceptible, by all the privileges and blessings resulting from the cultivation and expansion of the human mind, by our duty to God and our fellow creatures, and by the blood and groans of him who died on Calvary, let us make a united effort; let us call on all, old and young, in the circle of our acquaintance to join us in attempting to meliorate the situation, to instruct, to enlighten and save females in the Eastern world; and though time and circumstances should prove that our united exertions have been ineffectual, we shall escape at death that bitter thought, that Burman females have been lost, without an effort of ours to prevent their </a:t>
            </a:r>
            <a:r>
              <a:rPr lang="en-US" sz="2000" i="1" dirty="0" smtClean="0">
                <a:solidFill>
                  <a:srgbClr val="002F7A"/>
                </a:solidFill>
                <a:latin typeface="Georgia" panose="02040502050405020303" pitchFamily="18" charset="0"/>
              </a:rPr>
              <a:t>ruin.</a:t>
            </a:r>
            <a:endParaRPr lang="en-US" sz="2000" i="1" dirty="0">
              <a:solidFill>
                <a:srgbClr val="002F7A"/>
              </a:solidFill>
              <a:latin typeface="Georgia" panose="02040502050405020303" pitchFamily="18" charset="0"/>
            </a:endParaRPr>
          </a:p>
        </p:txBody>
      </p:sp>
    </p:spTree>
    <p:extLst>
      <p:ext uri="{BB962C8B-B14F-4D97-AF65-F5344CB8AC3E}">
        <p14:creationId xmlns:p14="http://schemas.microsoft.com/office/powerpoint/2010/main" val="28011854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9947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706581"/>
            <a:ext cx="8661861" cy="4093428"/>
          </a:xfrm>
          <a:prstGeom prst="rect">
            <a:avLst/>
          </a:prstGeom>
        </p:spPr>
        <p:txBody>
          <a:bodyPr wrap="square">
            <a:spAutoFit/>
          </a:bodyPr>
          <a:lstStyle/>
          <a:p>
            <a:r>
              <a:rPr lang="en-US" sz="2000" b="1" dirty="0" smtClean="0">
                <a:solidFill>
                  <a:srgbClr val="002F7A"/>
                </a:solidFill>
                <a:latin typeface="Arial" panose="020B0604020202020204" pitchFamily="34" charset="0"/>
                <a:cs typeface="Arial" panose="020B0604020202020204" pitchFamily="34" charset="0"/>
              </a:rPr>
              <a:t>Journal Entry Describing Her Conversion</a:t>
            </a:r>
            <a:r>
              <a:rPr lang="en-US" sz="2000" i="1" dirty="0" smtClean="0">
                <a:solidFill>
                  <a:srgbClr val="002F7A"/>
                </a:solidFill>
                <a:latin typeface="Georgia" panose="02040502050405020303" pitchFamily="18" charset="0"/>
              </a:rPr>
              <a:t>	</a:t>
            </a:r>
            <a:endParaRPr lang="en-US" sz="2000" i="1" dirty="0" smtClean="0">
              <a:solidFill>
                <a:srgbClr val="002F7A"/>
              </a:solidFill>
              <a:latin typeface="Georgia" panose="02040502050405020303" pitchFamily="18" charset="0"/>
            </a:endParaRPr>
          </a:p>
          <a:p>
            <a:endParaRPr lang="en-US" sz="2000" i="1" dirty="0" smtClean="0">
              <a:solidFill>
                <a:srgbClr val="002F7A"/>
              </a:solidFill>
              <a:latin typeface="Georgia" panose="02040502050405020303" pitchFamily="18" charset="0"/>
            </a:endParaRPr>
          </a:p>
          <a:p>
            <a:r>
              <a:rPr lang="en-US" sz="2000" i="1" dirty="0">
                <a:solidFill>
                  <a:srgbClr val="002F7A"/>
                </a:solidFill>
                <a:latin typeface="Georgia" panose="02040502050405020303" pitchFamily="18" charset="0"/>
              </a:rPr>
              <a:t>	</a:t>
            </a:r>
            <a:r>
              <a:rPr lang="en-US" sz="2000" i="1" dirty="0" smtClean="0">
                <a:solidFill>
                  <a:srgbClr val="002F7A"/>
                </a:solidFill>
                <a:latin typeface="Georgia" panose="02040502050405020303" pitchFamily="18" charset="0"/>
              </a:rPr>
              <a:t>I </a:t>
            </a:r>
            <a:r>
              <a:rPr lang="en-US" sz="2000" i="1" dirty="0">
                <a:solidFill>
                  <a:srgbClr val="002F7A"/>
                </a:solidFill>
                <a:latin typeface="Georgia" panose="02040502050405020303" pitchFamily="18" charset="0"/>
              </a:rPr>
              <a:t>longed for annihilation; and if I could have destroyed the existence of my soul, with as much ease as that of my body, I should quickly have done it. But that glorious Being, who is kinder to his creatures than they are to themselves, did not leave me to remain long in this distressing state. I began to discover a beauty in the way of salvation by Christ. He appeared to be just such a Savior as I needed. I saw how God could be just, saving sinners through him. I committed my soul into his hands, and besought him to do with me what seemed good in his sight. When I was thus enabled to commit myself into the hands of Christ, my mind was relieved from that distressing weight which had borne it down for so long a </a:t>
            </a:r>
            <a:r>
              <a:rPr lang="en-US" sz="2000" i="1" dirty="0" smtClean="0">
                <a:solidFill>
                  <a:srgbClr val="002F7A"/>
                </a:solidFill>
                <a:latin typeface="Georgia" panose="02040502050405020303" pitchFamily="18" charset="0"/>
              </a:rPr>
              <a:t>time</a:t>
            </a:r>
            <a:r>
              <a:rPr lang="en-US" sz="2000" i="1" dirty="0" smtClean="0">
                <a:solidFill>
                  <a:srgbClr val="002F7A"/>
                </a:solidFill>
                <a:latin typeface="Georgia" panose="02040502050405020303" pitchFamily="18" charset="0"/>
              </a:rPr>
              <a:t>. . . .</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36652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3785652"/>
          </a:xfrm>
          <a:prstGeom prst="rect">
            <a:avLst/>
          </a:prstGeom>
        </p:spPr>
        <p:txBody>
          <a:bodyPr wrap="square">
            <a:spAutoFit/>
          </a:bodyPr>
          <a:lstStyle/>
          <a:p>
            <a:r>
              <a:rPr lang="en-US" sz="2000" i="1" dirty="0" smtClean="0">
                <a:solidFill>
                  <a:srgbClr val="002F7A"/>
                </a:solidFill>
                <a:latin typeface="Georgia" panose="02040502050405020303" pitchFamily="18" charset="0"/>
              </a:rPr>
              <a:t>. . . </a:t>
            </a:r>
            <a:r>
              <a:rPr lang="en-US" sz="2000" i="1" dirty="0" smtClean="0">
                <a:solidFill>
                  <a:srgbClr val="002F7A"/>
                </a:solidFill>
                <a:latin typeface="Georgia" panose="02040502050405020303" pitchFamily="18" charset="0"/>
              </a:rPr>
              <a:t>A </a:t>
            </a:r>
            <a:r>
              <a:rPr lang="en-US" sz="2000" i="1" dirty="0">
                <a:solidFill>
                  <a:srgbClr val="002F7A"/>
                </a:solidFill>
                <a:latin typeface="Georgia" panose="02040502050405020303" pitchFamily="18" charset="0"/>
              </a:rPr>
              <a:t>view of his purity and holiness filled my soul with wonder and admiration. I felt a disposition to commit myself unreservedly into his hands, and leave it with him to save me or cast me off, for I felt I could not be unhappy, while allowed the privilege of contemplating and loving so glorious a Being. I now began to hope, that I had passed from death unto life. When I examined myself, I was constrained to own, that I had feelings and dispositions to which I was formerly an utter stranger. I had sweet communion with the blessed God, from day to day; my heart was drawn out in love to Christians of whatever denomination; the scared Scriptures were sweet to my taste; and such was my thirst for religious knowledge, that I frequently spent a great part of the night in reading religious </a:t>
            </a:r>
            <a:r>
              <a:rPr lang="en-US" sz="2000" i="1" dirty="0" smtClean="0">
                <a:solidFill>
                  <a:srgbClr val="002F7A"/>
                </a:solidFill>
                <a:latin typeface="Georgia" panose="02040502050405020303" pitchFamily="18" charset="0"/>
              </a:rPr>
              <a:t>books</a:t>
            </a:r>
            <a:r>
              <a:rPr lang="en-US" sz="2000" i="1" dirty="0" smtClean="0">
                <a:solidFill>
                  <a:srgbClr val="002F7A"/>
                </a:solidFill>
                <a:latin typeface="Georgia" panose="02040502050405020303" pitchFamily="18" charset="0"/>
              </a:rPr>
              <a:t>. . . . </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535013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2862322"/>
          </a:xfrm>
          <a:prstGeom prst="rect">
            <a:avLst/>
          </a:prstGeom>
        </p:spPr>
        <p:txBody>
          <a:bodyPr wrap="square">
            <a:spAutoFit/>
          </a:bodyPr>
          <a:lstStyle/>
          <a:p>
            <a:r>
              <a:rPr lang="en-US" sz="2000" i="1" dirty="0" smtClean="0">
                <a:solidFill>
                  <a:srgbClr val="002F7A"/>
                </a:solidFill>
                <a:latin typeface="Georgia" panose="02040502050405020303" pitchFamily="18" charset="0"/>
              </a:rPr>
              <a:t>. . . </a:t>
            </a:r>
            <a:r>
              <a:rPr lang="en-US" sz="2000" i="1" dirty="0" smtClean="0">
                <a:solidFill>
                  <a:srgbClr val="002F7A"/>
                </a:solidFill>
                <a:latin typeface="Georgia" panose="02040502050405020303" pitchFamily="18" charset="0"/>
              </a:rPr>
              <a:t>O </a:t>
            </a:r>
            <a:r>
              <a:rPr lang="en-US" sz="2000" i="1" dirty="0">
                <a:solidFill>
                  <a:srgbClr val="002F7A"/>
                </a:solidFill>
                <a:latin typeface="Georgia" panose="02040502050405020303" pitchFamily="18" charset="0"/>
              </a:rPr>
              <a:t>how different were my views of myself and of God, from what they were, when I first began to enquire what I should do to be saved! I felt myself to be a poor lost sinner, destitute of everything to recommend myself to the divine </a:t>
            </a:r>
            <a:r>
              <a:rPr lang="en-US" sz="2000" i="1" dirty="0" err="1">
                <a:solidFill>
                  <a:srgbClr val="002F7A"/>
                </a:solidFill>
                <a:latin typeface="Georgia" panose="02040502050405020303" pitchFamily="18" charset="0"/>
              </a:rPr>
              <a:t>favour</a:t>
            </a:r>
            <a:r>
              <a:rPr lang="en-US" sz="2000" i="1" dirty="0">
                <a:solidFill>
                  <a:srgbClr val="002F7A"/>
                </a:solidFill>
                <a:latin typeface="Georgia" panose="02040502050405020303" pitchFamily="18" charset="0"/>
              </a:rPr>
              <a:t>; that I was, by nature, inclined to every evil way; and that it had been the mere sovereign, restraining mercy of God, not my own goodness, which had kept me from committing the most flagrant crimes. This view of myself humbled me in the dust, melted me into sorrow and contrition for my sins, induced me to lay my soul at the feet of Christ, and plead his merits alone, as the ground of my </a:t>
            </a:r>
            <a:r>
              <a:rPr lang="en-US" sz="2000" i="1" dirty="0" smtClean="0">
                <a:solidFill>
                  <a:srgbClr val="002F7A"/>
                </a:solidFill>
                <a:latin typeface="Georgia" panose="02040502050405020303" pitchFamily="18" charset="0"/>
              </a:rPr>
              <a:t>acceptance.</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66598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3170099"/>
          </a:xfrm>
          <a:prstGeom prst="rect">
            <a:avLst/>
          </a:prstGeom>
        </p:spPr>
        <p:txBody>
          <a:bodyPr wrap="square">
            <a:spAutoFit/>
          </a:bodyPr>
          <a:lstStyle/>
          <a:p>
            <a:r>
              <a:rPr lang="en-US" sz="2000" b="1" dirty="0">
                <a:solidFill>
                  <a:srgbClr val="002F7A"/>
                </a:solidFill>
                <a:latin typeface="Arial" panose="020B0604020202020204" pitchFamily="34" charset="0"/>
                <a:cs typeface="Arial" panose="020B0604020202020204" pitchFamily="34" charset="0"/>
              </a:rPr>
              <a:t>March 17 [probably </a:t>
            </a:r>
            <a:r>
              <a:rPr lang="en-US" sz="2000" b="1" dirty="0" smtClean="0">
                <a:solidFill>
                  <a:srgbClr val="002F7A"/>
                </a:solidFill>
                <a:latin typeface="Arial" panose="020B0604020202020204" pitchFamily="34" charset="0"/>
                <a:cs typeface="Arial" panose="020B0604020202020204" pitchFamily="34" charset="0"/>
              </a:rPr>
              <a:t>1809] (Age 19)</a:t>
            </a:r>
            <a:endParaRPr lang="en-US" sz="2000" b="1" dirty="0" smtClean="0">
              <a:solidFill>
                <a:srgbClr val="002F7A"/>
              </a:solidFill>
              <a:latin typeface="Arial" panose="020B0604020202020204" pitchFamily="34" charset="0"/>
              <a:cs typeface="Arial" panose="020B0604020202020204" pitchFamily="34" charset="0"/>
            </a:endParaRPr>
          </a:p>
          <a:p>
            <a:endParaRPr lang="en-US" sz="2000" b="1" dirty="0" smtClean="0">
              <a:solidFill>
                <a:srgbClr val="002F7A"/>
              </a:solidFill>
              <a:latin typeface="Arial" panose="020B0604020202020204" pitchFamily="34" charset="0"/>
              <a:cs typeface="Arial" panose="020B0604020202020204" pitchFamily="34" charset="0"/>
            </a:endParaRPr>
          </a:p>
          <a:p>
            <a:r>
              <a:rPr lang="en-US" sz="2000" i="1" dirty="0" smtClean="0">
                <a:solidFill>
                  <a:srgbClr val="002F7A"/>
                </a:solidFill>
                <a:latin typeface="Georgia" panose="02040502050405020303" pitchFamily="18" charset="0"/>
                <a:cs typeface="Arial" panose="020B0604020202020204" pitchFamily="34" charset="0"/>
              </a:rPr>
              <a:t>	Have </a:t>
            </a:r>
            <a:r>
              <a:rPr lang="en-US" sz="2000" i="1" dirty="0">
                <a:solidFill>
                  <a:srgbClr val="002F7A"/>
                </a:solidFill>
                <a:latin typeface="Georgia" panose="02040502050405020303" pitchFamily="18" charset="0"/>
                <a:cs typeface="Arial" panose="020B0604020202020204" pitchFamily="34" charset="0"/>
              </a:rPr>
              <a:t>had some enjoyment in reading the life of David Brainerd [pioneer missionary to the North American Indians]. It had a tendency to humble me, and excite desires to live as near to God, as that holy man did. Have spent this evening in prayer for quickening grace. Felt my heart enlarged to pray for spiritual blessings for myself, my friends, the church at large, the </a:t>
            </a:r>
            <a:r>
              <a:rPr lang="en-US" sz="2000" i="1" dirty="0" smtClean="0">
                <a:solidFill>
                  <a:srgbClr val="002F7A"/>
                </a:solidFill>
                <a:latin typeface="Georgia" panose="02040502050405020303" pitchFamily="18" charset="0"/>
                <a:cs typeface="Arial" panose="020B0604020202020204" pitchFamily="34" charset="0"/>
              </a:rPr>
              <a:t>[lost] world</a:t>
            </a:r>
            <a:r>
              <a:rPr lang="en-US" sz="2000" i="1" dirty="0">
                <a:solidFill>
                  <a:srgbClr val="002F7A"/>
                </a:solidFill>
                <a:latin typeface="Georgia" panose="02040502050405020303" pitchFamily="18" charset="0"/>
                <a:cs typeface="Arial" panose="020B0604020202020204" pitchFamily="34" charset="0"/>
              </a:rPr>
              <a:t>, and the African slaves. Felt a willingness to give myself away to Christ, to be disposed of as he pleases. Here I find safety and comfort. Jesus is my only refuge</a:t>
            </a:r>
            <a:r>
              <a:rPr lang="en-US" sz="2000" i="1" dirty="0" smtClean="0">
                <a:solidFill>
                  <a:srgbClr val="002F7A"/>
                </a:solidFill>
                <a:latin typeface="Georgia" panose="02040502050405020303" pitchFamily="18" charset="0"/>
                <a:cs typeface="Arial" panose="020B0604020202020204" pitchFamily="34" charset="0"/>
              </a:rPr>
              <a:t>.</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393859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1938992"/>
          </a:xfrm>
          <a:prstGeom prst="rect">
            <a:avLst/>
          </a:prstGeom>
        </p:spPr>
        <p:txBody>
          <a:bodyPr wrap="square">
            <a:spAutoFit/>
          </a:bodyPr>
          <a:lstStyle/>
          <a:p>
            <a:r>
              <a:rPr lang="en-US" sz="2000" b="1" dirty="0" smtClean="0">
                <a:solidFill>
                  <a:srgbClr val="002F7A"/>
                </a:solidFill>
                <a:latin typeface="Arial" panose="020B0604020202020204" pitchFamily="34" charset="0"/>
                <a:cs typeface="Arial" panose="020B0604020202020204" pitchFamily="34" charset="0"/>
              </a:rPr>
              <a:t>August </a:t>
            </a:r>
            <a:r>
              <a:rPr lang="en-US" sz="2000" b="1" dirty="0">
                <a:solidFill>
                  <a:srgbClr val="002F7A"/>
                </a:solidFill>
                <a:latin typeface="Arial" panose="020B0604020202020204" pitchFamily="34" charset="0"/>
                <a:cs typeface="Arial" panose="020B0604020202020204" pitchFamily="34" charset="0"/>
              </a:rPr>
              <a:t>8, </a:t>
            </a:r>
            <a:r>
              <a:rPr lang="en-US" sz="2000" b="1" dirty="0" smtClean="0">
                <a:solidFill>
                  <a:srgbClr val="002F7A"/>
                </a:solidFill>
                <a:latin typeface="Arial" panose="020B0604020202020204" pitchFamily="34" charset="0"/>
                <a:cs typeface="Arial" panose="020B0604020202020204" pitchFamily="34" charset="0"/>
              </a:rPr>
              <a:t>1810 </a:t>
            </a:r>
            <a:r>
              <a:rPr lang="en-US" sz="2000" b="1" dirty="0" smtClean="0">
                <a:solidFill>
                  <a:srgbClr val="002F7A"/>
                </a:solidFill>
                <a:latin typeface="Arial" panose="020B0604020202020204" pitchFamily="34" charset="0"/>
                <a:cs typeface="Arial" panose="020B0604020202020204" pitchFamily="34" charset="0"/>
              </a:rPr>
              <a:t>(Age 20)</a:t>
            </a:r>
            <a:endParaRPr lang="en-US" sz="2000" b="1" dirty="0" smtClean="0">
              <a:solidFill>
                <a:srgbClr val="002F7A"/>
              </a:solidFill>
              <a:latin typeface="Arial" panose="020B0604020202020204" pitchFamily="34" charset="0"/>
              <a:cs typeface="Arial" panose="020B0604020202020204" pitchFamily="34" charset="0"/>
            </a:endParaRPr>
          </a:p>
          <a:p>
            <a:endParaRPr lang="en-US" sz="2000" dirty="0">
              <a:solidFill>
                <a:srgbClr val="002F7A"/>
              </a:solidFill>
              <a:latin typeface="Georgia" panose="02040502050405020303" pitchFamily="18" charset="0"/>
            </a:endParaRPr>
          </a:p>
          <a:p>
            <a:r>
              <a:rPr lang="en-US" sz="2000" i="1" dirty="0" smtClean="0">
                <a:solidFill>
                  <a:srgbClr val="002F7A"/>
                </a:solidFill>
                <a:latin typeface="Georgia" panose="02040502050405020303" pitchFamily="18" charset="0"/>
              </a:rPr>
              <a:t>	</a:t>
            </a:r>
            <a:r>
              <a:rPr lang="en-US" sz="2000" i="1" dirty="0" err="1" smtClean="0">
                <a:solidFill>
                  <a:srgbClr val="002F7A"/>
                </a:solidFill>
                <a:latin typeface="Georgia" panose="02040502050405020303" pitchFamily="18" charset="0"/>
              </a:rPr>
              <a:t>Endeavoured</a:t>
            </a:r>
            <a:r>
              <a:rPr lang="en-US" sz="2000" i="1" dirty="0" smtClean="0">
                <a:solidFill>
                  <a:srgbClr val="002F7A"/>
                </a:solidFill>
                <a:latin typeface="Georgia" panose="02040502050405020303" pitchFamily="18" charset="0"/>
              </a:rPr>
              <a:t> </a:t>
            </a:r>
            <a:r>
              <a:rPr lang="en-US" sz="2000" i="1" dirty="0">
                <a:solidFill>
                  <a:srgbClr val="002F7A"/>
                </a:solidFill>
                <a:latin typeface="Georgia" panose="02040502050405020303" pitchFamily="18" charset="0"/>
              </a:rPr>
              <a:t>to commit myself entirely to God, to be disposed of, according to his </a:t>
            </a:r>
            <a:r>
              <a:rPr lang="en-US" sz="2000" i="1" dirty="0" smtClean="0">
                <a:solidFill>
                  <a:srgbClr val="002F7A"/>
                </a:solidFill>
                <a:latin typeface="Georgia" panose="02040502050405020303" pitchFamily="18" charset="0"/>
              </a:rPr>
              <a:t>pleasure . . . I </a:t>
            </a:r>
            <a:r>
              <a:rPr lang="en-US" sz="2000" i="1" dirty="0">
                <a:solidFill>
                  <a:srgbClr val="002F7A"/>
                </a:solidFill>
                <a:latin typeface="Georgia" panose="02040502050405020303" pitchFamily="18" charset="0"/>
              </a:rPr>
              <a:t>do feel, that his service is my delight. Might I but be the means of converting a single soul, it would be worth spending all my days to accomplish</a:t>
            </a:r>
            <a:r>
              <a:rPr lang="en-US" sz="2000" i="1" dirty="0" smtClean="0">
                <a:solidFill>
                  <a:srgbClr val="002F7A"/>
                </a:solidFill>
                <a:latin typeface="Georgia" panose="02040502050405020303" pitchFamily="18" charset="0"/>
              </a:rPr>
              <a:t>.</a:t>
            </a:r>
            <a:endParaRPr lang="en-US" sz="2000" i="1" dirty="0">
              <a:solidFill>
                <a:srgbClr val="002F7A"/>
              </a:solidFill>
              <a:latin typeface="Georgia" panose="02040502050405020303" pitchFamily="18" charset="0"/>
            </a:endParaRPr>
          </a:p>
        </p:txBody>
      </p:sp>
    </p:spTree>
    <p:extLst>
      <p:ext uri="{BB962C8B-B14F-4D97-AF65-F5344CB8AC3E}">
        <p14:creationId xmlns:p14="http://schemas.microsoft.com/office/powerpoint/2010/main" val="3231268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818" y="814647"/>
            <a:ext cx="8661861" cy="4093428"/>
          </a:xfrm>
          <a:prstGeom prst="rect">
            <a:avLst/>
          </a:prstGeom>
        </p:spPr>
        <p:txBody>
          <a:bodyPr wrap="square">
            <a:spAutoFit/>
          </a:bodyPr>
          <a:lstStyle/>
          <a:p>
            <a:r>
              <a:rPr lang="en-US" sz="2000" b="1" dirty="0">
                <a:solidFill>
                  <a:srgbClr val="002F7A"/>
                </a:solidFill>
                <a:latin typeface="Arial" panose="020B0604020202020204" pitchFamily="34" charset="0"/>
                <a:cs typeface="Arial" panose="020B0604020202020204" pitchFamily="34" charset="0"/>
              </a:rPr>
              <a:t>September </a:t>
            </a:r>
            <a:r>
              <a:rPr lang="en-US" sz="2000" b="1" dirty="0" smtClean="0">
                <a:solidFill>
                  <a:srgbClr val="002F7A"/>
                </a:solidFill>
                <a:latin typeface="Arial" panose="020B0604020202020204" pitchFamily="34" charset="0"/>
                <a:cs typeface="Arial" panose="020B0604020202020204" pitchFamily="34" charset="0"/>
              </a:rPr>
              <a:t>10, 1810</a:t>
            </a:r>
          </a:p>
          <a:p>
            <a:endParaRPr lang="en-US" sz="2000" dirty="0">
              <a:solidFill>
                <a:srgbClr val="002F7A"/>
              </a:solidFill>
            </a:endParaRPr>
          </a:p>
          <a:p>
            <a:r>
              <a:rPr lang="en-US" sz="2000" i="1" dirty="0" smtClean="0">
                <a:solidFill>
                  <a:srgbClr val="002F7A"/>
                </a:solidFill>
                <a:latin typeface="Georgia" panose="02040502050405020303" pitchFamily="18" charset="0"/>
              </a:rPr>
              <a:t>	For </a:t>
            </a:r>
            <a:r>
              <a:rPr lang="en-US" sz="2000" i="1" dirty="0">
                <a:solidFill>
                  <a:srgbClr val="002F7A"/>
                </a:solidFill>
                <a:latin typeface="Georgia" panose="02040502050405020303" pitchFamily="18" charset="0"/>
              </a:rPr>
              <a:t>several weeks past, my mind has been greatly agitated. An opportunity has been presented to me, of spending my days among the </a:t>
            </a:r>
            <a:r>
              <a:rPr lang="en-US" sz="2000" i="1" dirty="0" smtClean="0">
                <a:solidFill>
                  <a:srgbClr val="002F7A"/>
                </a:solidFill>
                <a:latin typeface="Georgia" panose="02040502050405020303" pitchFamily="18" charset="0"/>
              </a:rPr>
              <a:t>[lost], </a:t>
            </a:r>
            <a:r>
              <a:rPr lang="en-US" sz="2000" i="1" dirty="0">
                <a:solidFill>
                  <a:srgbClr val="002F7A"/>
                </a:solidFill>
                <a:latin typeface="Georgia" panose="02040502050405020303" pitchFamily="18" charset="0"/>
              </a:rPr>
              <a:t>in attempting to persuade them to receive the Gospel. Were I convinced of its being a call from God, and that it would be more pleasing to him, for me to spend my life in this way than in any other, I think I should be willing to relinquish every earthly object, and in full view of dangers and hardships, give myself up to the great work</a:t>
            </a:r>
            <a:r>
              <a:rPr lang="en-US" sz="2000" i="1" dirty="0" smtClean="0">
                <a:solidFill>
                  <a:srgbClr val="002F7A"/>
                </a:solidFill>
                <a:latin typeface="Georgia" panose="02040502050405020303" pitchFamily="18" charset="0"/>
              </a:rPr>
              <a:t>.</a:t>
            </a:r>
            <a:r>
              <a:rPr lang="en-US" sz="2000" dirty="0"/>
              <a:t> </a:t>
            </a:r>
            <a:r>
              <a:rPr lang="en-US" sz="2000" i="1" dirty="0">
                <a:solidFill>
                  <a:srgbClr val="002F7A"/>
                </a:solidFill>
                <a:latin typeface="Georgia" panose="02040502050405020303" pitchFamily="18" charset="0"/>
              </a:rPr>
              <a:t>A consideration of this subject has occasioned much self-examination, to know on what my hopes were founded, and whether my love to Jesus was sufficiently strong to induce me to forsake all for his cause.</a:t>
            </a:r>
          </a:p>
          <a:p>
            <a:endParaRPr lang="en-US" sz="2000" i="1" dirty="0">
              <a:solidFill>
                <a:srgbClr val="002F7A"/>
              </a:solidFill>
              <a:latin typeface="Georgia" panose="02040502050405020303" pitchFamily="18" charset="0"/>
            </a:endParaRPr>
          </a:p>
        </p:txBody>
      </p:sp>
    </p:spTree>
    <p:extLst>
      <p:ext uri="{BB962C8B-B14F-4D97-AF65-F5344CB8AC3E}">
        <p14:creationId xmlns:p14="http://schemas.microsoft.com/office/powerpoint/2010/main" val="841098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SeminaryGO</Template>
  <TotalTime>124</TotalTime>
  <Words>1456</Words>
  <Application>Microsoft Office PowerPoint</Application>
  <PresentationFormat>On-screen Show (16:9)</PresentationFormat>
  <Paragraphs>82</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Georgia</vt:lpstr>
      <vt:lpstr>PPT1</vt:lpstr>
      <vt:lpstr>The Lord is My Refuge Plainly Put on Display in the Life of Missionary  Ann Hasseltine Judson</vt:lpstr>
      <vt:lpstr>1. God Hears the Cries of Your Heart (142:1–2)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God Knows What You Are Going Through (142:3–4)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God Will Deliver You as Your Refuge (142:5–7)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Ryan</dc:creator>
  <cp:lastModifiedBy>Moncada, Devin</cp:lastModifiedBy>
  <cp:revision>18</cp:revision>
  <dcterms:created xsi:type="dcterms:W3CDTF">2016-02-23T20:01:37Z</dcterms:created>
  <dcterms:modified xsi:type="dcterms:W3CDTF">2019-08-14T13:30:34Z</dcterms:modified>
</cp:coreProperties>
</file>