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85" r:id="rId24"/>
    <p:sldId id="276" r:id="rId25"/>
    <p:sldId id="277" r:id="rId26"/>
    <p:sldId id="278" r:id="rId27"/>
    <p:sldId id="279" r:id="rId28"/>
    <p:sldId id="280" r:id="rId29"/>
    <p:sldId id="281" r:id="rId30"/>
    <p:sldId id="282" r:id="rId31"/>
    <p:sldId id="283" r:id="rId32"/>
    <p:sldId id="286" r:id="rId33"/>
    <p:sldId id="257" r:id="rId34"/>
    <p:sldId id="284" r:id="rId3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8F755A-D4AA-C64D-9A4E-3CDF8783E1CA}" v="2" dt="2021-05-03T19:49:54.4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snapToObjects="1">
      <p:cViewPr varScale="1">
        <p:scale>
          <a:sx n="156" d="100"/>
          <a:sy n="156" d="100"/>
        </p:scale>
        <p:origin x="360" y="168"/>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cada, Devin" userId="0e3fc217-eef8-47f6-8332-fcd77fd00833" providerId="ADAL" clId="{C38F755A-D4AA-C64D-9A4E-3CDF8783E1CA}"/>
    <pc:docChg chg="addSld delSld modSld">
      <pc:chgData name="Moncada, Devin" userId="0e3fc217-eef8-47f6-8332-fcd77fd00833" providerId="ADAL" clId="{C38F755A-D4AA-C64D-9A4E-3CDF8783E1CA}" dt="2021-05-03T19:49:54.446" v="2"/>
      <pc:docMkLst>
        <pc:docMk/>
      </pc:docMkLst>
      <pc:sldChg chg="add">
        <pc:chgData name="Moncada, Devin" userId="0e3fc217-eef8-47f6-8332-fcd77fd00833" providerId="ADAL" clId="{C38F755A-D4AA-C64D-9A4E-3CDF8783E1CA}" dt="2021-05-03T19:49:54.446" v="2"/>
        <pc:sldMkLst>
          <pc:docMk/>
          <pc:sldMk cId="1689326842" sldId="257"/>
        </pc:sldMkLst>
      </pc:sldChg>
      <pc:sldChg chg="del">
        <pc:chgData name="Moncada, Devin" userId="0e3fc217-eef8-47f6-8332-fcd77fd00833" providerId="ADAL" clId="{C38F755A-D4AA-C64D-9A4E-3CDF8783E1CA}" dt="2021-05-03T19:49:51.345" v="1" actId="2696"/>
        <pc:sldMkLst>
          <pc:docMk/>
          <pc:sldMk cId="2096583118" sldId="257"/>
        </pc:sldMkLst>
      </pc:sldChg>
      <pc:sldChg chg="modSp">
        <pc:chgData name="Moncada, Devin" userId="0e3fc217-eef8-47f6-8332-fcd77fd00833" providerId="ADAL" clId="{C38F755A-D4AA-C64D-9A4E-3CDF8783E1CA}" dt="2021-04-30T13:24:49.141" v="0" actId="20577"/>
        <pc:sldMkLst>
          <pc:docMk/>
          <pc:sldMk cId="739515823" sldId="282"/>
        </pc:sldMkLst>
        <pc:spChg chg="mod">
          <ac:chgData name="Moncada, Devin" userId="0e3fc217-eef8-47f6-8332-fcd77fd00833" providerId="ADAL" clId="{C38F755A-D4AA-C64D-9A4E-3CDF8783E1CA}" dt="2021-04-30T13:24:49.141" v="0" actId="20577"/>
          <ac:spMkLst>
            <pc:docMk/>
            <pc:sldMk cId="739515823" sldId="282"/>
            <ac:spMk id="8" creationId="{04B95523-260A-1343-81D3-2D982394185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386898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200151"/>
            <a:ext cx="8229600" cy="339447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96246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3741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4289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016103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21950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95872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963817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9306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8556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86918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2237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a:solidFill>
                  <a:schemeClr val="bg1"/>
                </a:solidFill>
                <a:latin typeface="Georgia" panose="02040502050405020303" pitchFamily="18" charset="0"/>
              </a:rPr>
              <a:t>The Resurrection of the Great King</a:t>
            </a:r>
          </a:p>
        </p:txBody>
      </p:sp>
      <p:sp>
        <p:nvSpPr>
          <p:cNvPr id="3" name="Subtitle 2"/>
          <p:cNvSpPr>
            <a:spLocks noGrp="1"/>
          </p:cNvSpPr>
          <p:nvPr>
            <p:ph type="subTitle" idx="1"/>
          </p:nvPr>
        </p:nvSpPr>
        <p:spPr/>
        <p:txBody>
          <a:bodyPr/>
          <a:lstStyle/>
          <a:p>
            <a:r>
              <a:rPr lang="en-US" sz="2800" dirty="0">
                <a:solidFill>
                  <a:schemeClr val="bg1"/>
                </a:solidFill>
                <a:latin typeface="Arial" panose="020B0604020202020204" pitchFamily="34" charset="0"/>
                <a:cs typeface="Arial" panose="020B0604020202020204" pitchFamily="34" charset="0"/>
              </a:rPr>
              <a:t>Mark 16:1-8</a:t>
            </a:r>
          </a:p>
        </p:txBody>
      </p:sp>
    </p:spTree>
    <p:extLst>
      <p:ext uri="{BB962C8B-B14F-4D97-AF65-F5344CB8AC3E}">
        <p14:creationId xmlns:p14="http://schemas.microsoft.com/office/powerpoint/2010/main" val="51252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65A84D-6127-EB4A-9604-CDB9514203CD}"/>
              </a:ext>
            </a:extLst>
          </p:cNvPr>
          <p:cNvSpPr>
            <a:spLocks noGrp="1"/>
          </p:cNvSpPr>
          <p:nvPr>
            <p:ph type="title"/>
          </p:nvPr>
        </p:nvSpPr>
        <p:spPr/>
        <p:txBody>
          <a:bodyPr/>
          <a:lstStyle/>
          <a:p>
            <a:r>
              <a:rPr lang="en-US" dirty="0">
                <a:solidFill>
                  <a:schemeClr val="bg1"/>
                </a:solidFill>
                <a:latin typeface="Georgia" panose="02040502050405020303" pitchFamily="18" charset="0"/>
              </a:rPr>
              <a:t>V. The Witnesses Where Amazed and Did Not Expect the Resurrection (16:8)</a:t>
            </a:r>
          </a:p>
        </p:txBody>
      </p:sp>
      <p:sp>
        <p:nvSpPr>
          <p:cNvPr id="8" name="Content Placeholder 7">
            <a:extLst>
              <a:ext uri="{FF2B5EF4-FFF2-40B4-BE49-F238E27FC236}">
                <a16:creationId xmlns:a16="http://schemas.microsoft.com/office/drawing/2014/main" id="{04B95523-260A-1343-81D3-2D982394185B}"/>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639172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921B9-22FC-3D40-9A1A-58CEA93C0A0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3C97117-49AC-9644-A731-1F99D0CD6FB8}"/>
              </a:ext>
            </a:extLst>
          </p:cNvPr>
          <p:cNvSpPr>
            <a:spLocks noGrp="1"/>
          </p:cNvSpPr>
          <p:nvPr>
            <p:ph idx="1"/>
          </p:nvPr>
        </p:nvSpPr>
        <p:spPr/>
        <p:txBody>
          <a:bodyPr/>
          <a:lstStyle/>
          <a:p>
            <a:pPr marL="0" indent="0">
              <a:buNone/>
            </a:pPr>
            <a:r>
              <a:rPr lang="en-US" sz="2800" i="1" dirty="0">
                <a:solidFill>
                  <a:schemeClr val="bg1"/>
                </a:solidFill>
                <a:latin typeface="Georgia" panose="02040502050405020303" pitchFamily="18" charset="0"/>
              </a:rPr>
              <a:t>“Should they not have returned home rejoicing in the news they had heard?  Is there not something unexpected about this response?  That in itself is a mark of its authenticity (if we were to invent the story we would not end it in this way).  But it is more.  In Mark’s Gospel, this fear is always man’s response to the breaking in of the power of God.”</a:t>
            </a:r>
          </a:p>
        </p:txBody>
      </p:sp>
    </p:spTree>
    <p:extLst>
      <p:ext uri="{BB962C8B-B14F-4D97-AF65-F5344CB8AC3E}">
        <p14:creationId xmlns:p14="http://schemas.microsoft.com/office/powerpoint/2010/main" val="3430646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921B9-22FC-3D40-9A1A-58CEA93C0A0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3C97117-49AC-9644-A731-1F99D0CD6FB8}"/>
              </a:ext>
            </a:extLst>
          </p:cNvPr>
          <p:cNvSpPr>
            <a:spLocks noGrp="1"/>
          </p:cNvSpPr>
          <p:nvPr>
            <p:ph idx="1"/>
          </p:nvPr>
        </p:nvSpPr>
        <p:spPr/>
        <p:txBody>
          <a:bodyPr/>
          <a:lstStyle/>
          <a:p>
            <a:pPr marL="0" indent="0">
              <a:buNone/>
            </a:pPr>
            <a:r>
              <a:rPr lang="en-US" sz="2800" i="1" dirty="0">
                <a:solidFill>
                  <a:schemeClr val="bg1"/>
                </a:solidFill>
                <a:latin typeface="Georgia" panose="02040502050405020303" pitchFamily="18" charset="0"/>
              </a:rPr>
              <a:t>“It is the fear the disciples experienced when Jesus stilled the storm; the fear of the </a:t>
            </a:r>
            <a:r>
              <a:rPr lang="en-US" sz="2800" i="1" dirty="0" err="1">
                <a:solidFill>
                  <a:schemeClr val="bg1"/>
                </a:solidFill>
                <a:latin typeface="Georgia" panose="02040502050405020303" pitchFamily="18" charset="0"/>
              </a:rPr>
              <a:t>Gerasenes</a:t>
            </a:r>
            <a:r>
              <a:rPr lang="en-US" sz="2800" i="1" dirty="0">
                <a:solidFill>
                  <a:schemeClr val="bg1"/>
                </a:solidFill>
                <a:latin typeface="Georgia" panose="02040502050405020303" pitchFamily="18" charset="0"/>
              </a:rPr>
              <a:t> when Jesus delivered Legion; the fear of the disciples as they saw Jesus setting his face to Jerusalem to die on the cross.  This fear is the response of men and women to Jesus as he shows his power and majesty as the Son of God.”  —Sinclair Ferguson</a:t>
            </a:r>
          </a:p>
        </p:txBody>
      </p:sp>
    </p:spTree>
    <p:extLst>
      <p:ext uri="{BB962C8B-B14F-4D97-AF65-F5344CB8AC3E}">
        <p14:creationId xmlns:p14="http://schemas.microsoft.com/office/powerpoint/2010/main" val="2220060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65A84D-6127-EB4A-9604-CDB9514203CD}"/>
              </a:ext>
            </a:extLst>
          </p:cNvPr>
          <p:cNvSpPr>
            <a:spLocks noGrp="1"/>
          </p:cNvSpPr>
          <p:nvPr>
            <p:ph type="title"/>
          </p:nvPr>
        </p:nvSpPr>
        <p:spPr/>
        <p:txBody>
          <a:bodyPr/>
          <a:lstStyle/>
          <a:p>
            <a:r>
              <a:rPr lang="en-US" dirty="0">
                <a:solidFill>
                  <a:schemeClr val="bg1"/>
                </a:solidFill>
                <a:latin typeface="Georgia" panose="02040502050405020303" pitchFamily="18" charset="0"/>
              </a:rPr>
              <a:t>Resurrection Options</a:t>
            </a:r>
          </a:p>
        </p:txBody>
      </p:sp>
      <p:sp>
        <p:nvSpPr>
          <p:cNvPr id="8" name="Content Placeholder 7">
            <a:extLst>
              <a:ext uri="{FF2B5EF4-FFF2-40B4-BE49-F238E27FC236}">
                <a16:creationId xmlns:a16="http://schemas.microsoft.com/office/drawing/2014/main" id="{04B95523-260A-1343-81D3-2D982394185B}"/>
              </a:ext>
            </a:extLst>
          </p:cNvPr>
          <p:cNvSpPr>
            <a:spLocks noGrp="1"/>
          </p:cNvSpPr>
          <p:nvPr>
            <p:ph idx="1"/>
          </p:nvPr>
        </p:nvSpPr>
        <p:spPr/>
        <p:txBody>
          <a:bodyPr/>
          <a:lstStyle/>
          <a:p>
            <a:r>
              <a:rPr lang="en-US" sz="2800" dirty="0">
                <a:solidFill>
                  <a:schemeClr val="bg1"/>
                </a:solidFill>
                <a:latin typeface="Arial" panose="020B0604020202020204" pitchFamily="34" charset="0"/>
                <a:cs typeface="Arial" panose="020B0604020202020204" pitchFamily="34" charset="0"/>
              </a:rPr>
              <a:t>Option 1: Jesus’ resurrection is </a:t>
            </a:r>
            <a:r>
              <a:rPr lang="en-US" sz="2800" b="1" u="sng" dirty="0">
                <a:solidFill>
                  <a:schemeClr val="bg1"/>
                </a:solidFill>
                <a:latin typeface="Arial" panose="020B0604020202020204" pitchFamily="34" charset="0"/>
                <a:cs typeface="Arial" panose="020B0604020202020204" pitchFamily="34" charset="0"/>
              </a:rPr>
              <a:t>false</a:t>
            </a:r>
            <a:r>
              <a:rPr lang="en-US" sz="2800" dirty="0">
                <a:solidFill>
                  <a:schemeClr val="bg1"/>
                </a:solidFill>
                <a:latin typeface="Arial" panose="020B0604020202020204" pitchFamily="34" charset="0"/>
                <a:cs typeface="Arial" panose="020B0604020202020204" pitchFamily="34" charset="0"/>
              </a:rPr>
              <a:t>—a great hoax</a:t>
            </a:r>
          </a:p>
          <a:p>
            <a:r>
              <a:rPr lang="en-US" sz="2800" dirty="0">
                <a:solidFill>
                  <a:schemeClr val="bg1"/>
                </a:solidFill>
                <a:latin typeface="Arial" panose="020B0604020202020204" pitchFamily="34" charset="0"/>
                <a:cs typeface="Arial" panose="020B0604020202020204" pitchFamily="34" charset="0"/>
              </a:rPr>
              <a:t>Option 2: Jesus’ resurrection is </a:t>
            </a:r>
            <a:r>
              <a:rPr lang="en-US" sz="2800" b="1" u="sng" dirty="0">
                <a:solidFill>
                  <a:schemeClr val="bg1"/>
                </a:solidFill>
                <a:latin typeface="Arial" panose="020B0604020202020204" pitchFamily="34" charset="0"/>
                <a:cs typeface="Arial" panose="020B0604020202020204" pitchFamily="34" charset="0"/>
              </a:rPr>
              <a:t>fiction</a:t>
            </a:r>
            <a:r>
              <a:rPr lang="en-US" sz="2800" dirty="0">
                <a:solidFill>
                  <a:schemeClr val="bg1"/>
                </a:solidFill>
                <a:latin typeface="Arial" panose="020B0604020202020204" pitchFamily="34" charset="0"/>
                <a:cs typeface="Arial" panose="020B0604020202020204" pitchFamily="34" charset="0"/>
              </a:rPr>
              <a:t>—ancient mythology.</a:t>
            </a:r>
          </a:p>
          <a:p>
            <a:r>
              <a:rPr lang="en-US" sz="2800" dirty="0">
                <a:solidFill>
                  <a:schemeClr val="bg1"/>
                </a:solidFill>
                <a:latin typeface="Arial" panose="020B0604020202020204" pitchFamily="34" charset="0"/>
                <a:cs typeface="Arial" panose="020B0604020202020204" pitchFamily="34" charset="0"/>
              </a:rPr>
              <a:t>Option 3: Jesus’ resurrection is </a:t>
            </a:r>
            <a:r>
              <a:rPr lang="en-US" sz="2800" b="1" u="sng" dirty="0">
                <a:solidFill>
                  <a:schemeClr val="bg1"/>
                </a:solidFill>
                <a:latin typeface="Arial" panose="020B0604020202020204" pitchFamily="34" charset="0"/>
                <a:cs typeface="Arial" panose="020B0604020202020204" pitchFamily="34" charset="0"/>
              </a:rPr>
              <a:t>fact</a:t>
            </a:r>
            <a:r>
              <a:rPr lang="en-US" sz="2800" dirty="0">
                <a:solidFill>
                  <a:schemeClr val="bg1"/>
                </a:solidFill>
                <a:latin typeface="Arial" panose="020B0604020202020204" pitchFamily="34" charset="0"/>
                <a:cs typeface="Arial" panose="020B0604020202020204" pitchFamily="34" charset="0"/>
              </a:rPr>
              <a:t>—the supreme event of history. </a:t>
            </a:r>
          </a:p>
        </p:txBody>
      </p:sp>
    </p:spTree>
    <p:extLst>
      <p:ext uri="{BB962C8B-B14F-4D97-AF65-F5344CB8AC3E}">
        <p14:creationId xmlns:p14="http://schemas.microsoft.com/office/powerpoint/2010/main" val="1589321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65A84D-6127-EB4A-9604-CDB9514203CD}"/>
              </a:ext>
            </a:extLst>
          </p:cNvPr>
          <p:cNvSpPr>
            <a:spLocks noGrp="1"/>
          </p:cNvSpPr>
          <p:nvPr>
            <p:ph type="title"/>
          </p:nvPr>
        </p:nvSpPr>
        <p:spPr/>
        <p:txBody>
          <a:bodyPr/>
          <a:lstStyle/>
          <a:p>
            <a:r>
              <a:rPr lang="en-US" sz="4000" dirty="0">
                <a:solidFill>
                  <a:schemeClr val="bg1"/>
                </a:solidFill>
                <a:latin typeface="Georgia" panose="02040502050405020303" pitchFamily="18" charset="0"/>
              </a:rPr>
              <a:t>Naturalistic Theories That Reject the Resurrection</a:t>
            </a:r>
          </a:p>
        </p:txBody>
      </p:sp>
      <p:sp>
        <p:nvSpPr>
          <p:cNvPr id="8" name="Content Placeholder 7">
            <a:extLst>
              <a:ext uri="{FF2B5EF4-FFF2-40B4-BE49-F238E27FC236}">
                <a16:creationId xmlns:a16="http://schemas.microsoft.com/office/drawing/2014/main" id="{04B95523-260A-1343-81D3-2D982394185B}"/>
              </a:ext>
            </a:extLst>
          </p:cNvPr>
          <p:cNvSpPr>
            <a:spLocks noGrp="1"/>
          </p:cNvSpPr>
          <p:nvPr>
            <p:ph idx="1"/>
          </p:nvPr>
        </p:nvSpPr>
        <p:spPr>
          <a:xfrm>
            <a:off x="457200" y="1488141"/>
            <a:ext cx="8229600" cy="3106482"/>
          </a:xfrm>
        </p:spPr>
        <p:txBody>
          <a:bodyPr/>
          <a:lstStyle/>
          <a:p>
            <a:r>
              <a:rPr lang="en-US" sz="2800" b="1" u="sng" dirty="0">
                <a:solidFill>
                  <a:schemeClr val="bg1"/>
                </a:solidFill>
                <a:latin typeface="Arial" panose="020B0604020202020204" pitchFamily="34" charset="0"/>
                <a:cs typeface="Arial" panose="020B0604020202020204" pitchFamily="34" charset="0"/>
              </a:rPr>
              <a:t>The Swoon Theory:</a:t>
            </a:r>
            <a:r>
              <a:rPr lang="en-US" sz="2800" b="1" dirty="0">
                <a:solidFill>
                  <a:schemeClr val="bg1"/>
                </a:solidFill>
                <a:latin typeface="Arial" panose="020B0604020202020204" pitchFamily="34" charset="0"/>
                <a:cs typeface="Arial" panose="020B0604020202020204" pitchFamily="34" charset="0"/>
              </a:rPr>
              <a:t> </a:t>
            </a:r>
            <a:r>
              <a:rPr lang="en-US" sz="2800" dirty="0">
                <a:solidFill>
                  <a:schemeClr val="bg1"/>
                </a:solidFill>
                <a:latin typeface="Arial" panose="020B0604020202020204" pitchFamily="34" charset="0"/>
                <a:cs typeface="Arial" panose="020B0604020202020204" pitchFamily="34" charset="0"/>
              </a:rPr>
              <a:t>Jesus did not really die but fainted because of the enormous physical punishment He suffered. </a:t>
            </a:r>
          </a:p>
          <a:p>
            <a:r>
              <a:rPr lang="en-US" sz="2800" b="1" u="sng" dirty="0">
                <a:solidFill>
                  <a:schemeClr val="bg1"/>
                </a:solidFill>
                <a:latin typeface="Arial" panose="020B0604020202020204" pitchFamily="34" charset="0"/>
                <a:cs typeface="Arial" panose="020B0604020202020204" pitchFamily="34" charset="0"/>
              </a:rPr>
              <a:t>The Spirit Theory</a:t>
            </a:r>
            <a:r>
              <a:rPr lang="en-US" sz="2800" dirty="0">
                <a:solidFill>
                  <a:schemeClr val="bg1"/>
                </a:solidFill>
                <a:latin typeface="Arial" panose="020B0604020202020204" pitchFamily="34" charset="0"/>
                <a:cs typeface="Arial" panose="020B0604020202020204" pitchFamily="34" charset="0"/>
              </a:rPr>
              <a:t>: Jesus was not raised bodily, but He returned in a spirit form or as a spirit creature.</a:t>
            </a:r>
          </a:p>
        </p:txBody>
      </p:sp>
    </p:spTree>
    <p:extLst>
      <p:ext uri="{BB962C8B-B14F-4D97-AF65-F5344CB8AC3E}">
        <p14:creationId xmlns:p14="http://schemas.microsoft.com/office/powerpoint/2010/main" val="354666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65A84D-6127-EB4A-9604-CDB9514203CD}"/>
              </a:ext>
            </a:extLst>
          </p:cNvPr>
          <p:cNvSpPr>
            <a:spLocks noGrp="1"/>
          </p:cNvSpPr>
          <p:nvPr>
            <p:ph type="title"/>
          </p:nvPr>
        </p:nvSpPr>
        <p:spPr>
          <a:xfrm>
            <a:off x="457200" y="205979"/>
            <a:ext cx="8229600" cy="994172"/>
          </a:xfrm>
        </p:spPr>
        <p:txBody>
          <a:bodyPr/>
          <a:lstStyle/>
          <a:p>
            <a:r>
              <a:rPr lang="en-US" sz="4000" dirty="0">
                <a:solidFill>
                  <a:schemeClr val="bg1"/>
                </a:solidFill>
                <a:latin typeface="Georgia" panose="02040502050405020303" pitchFamily="18" charset="0"/>
              </a:rPr>
              <a:t>Naturalistic Theories That Reject the Resurrection</a:t>
            </a:r>
          </a:p>
        </p:txBody>
      </p:sp>
      <p:sp>
        <p:nvSpPr>
          <p:cNvPr id="8" name="Content Placeholder 7">
            <a:extLst>
              <a:ext uri="{FF2B5EF4-FFF2-40B4-BE49-F238E27FC236}">
                <a16:creationId xmlns:a16="http://schemas.microsoft.com/office/drawing/2014/main" id="{04B95523-260A-1343-81D3-2D982394185B}"/>
              </a:ext>
            </a:extLst>
          </p:cNvPr>
          <p:cNvSpPr>
            <a:spLocks noGrp="1"/>
          </p:cNvSpPr>
          <p:nvPr>
            <p:ph idx="1"/>
          </p:nvPr>
        </p:nvSpPr>
        <p:spPr>
          <a:xfrm>
            <a:off x="457200" y="1407459"/>
            <a:ext cx="8229600" cy="3187164"/>
          </a:xfrm>
        </p:spPr>
        <p:txBody>
          <a:bodyPr/>
          <a:lstStyle/>
          <a:p>
            <a:r>
              <a:rPr lang="en-US" sz="2800" b="1" u="sng" dirty="0">
                <a:solidFill>
                  <a:schemeClr val="bg1"/>
                </a:solidFill>
                <a:latin typeface="Arial" panose="020B0604020202020204" pitchFamily="34" charset="0"/>
                <a:cs typeface="Arial" panose="020B0604020202020204" pitchFamily="34" charset="0"/>
              </a:rPr>
              <a:t>The Hallucination Theory</a:t>
            </a:r>
            <a:r>
              <a:rPr lang="en-US" sz="2800" dirty="0">
                <a:solidFill>
                  <a:schemeClr val="bg1"/>
                </a:solidFill>
                <a:latin typeface="Arial" panose="020B0604020202020204" pitchFamily="34" charset="0"/>
                <a:cs typeface="Arial" panose="020B0604020202020204" pitchFamily="34" charset="0"/>
              </a:rPr>
              <a:t>: Jesus preprogrammed His disciples to hallucinate by means of hypnosis. </a:t>
            </a:r>
          </a:p>
          <a:p>
            <a:r>
              <a:rPr lang="en-US" sz="2800" b="1" u="sng" dirty="0">
                <a:solidFill>
                  <a:schemeClr val="bg1"/>
                </a:solidFill>
                <a:latin typeface="Arial" panose="020B0604020202020204" pitchFamily="34" charset="0"/>
                <a:cs typeface="Arial" panose="020B0604020202020204" pitchFamily="34" charset="0"/>
              </a:rPr>
              <a:t>The Vision Theory</a:t>
            </a:r>
            <a:r>
              <a:rPr lang="en-US" sz="2800" dirty="0">
                <a:solidFill>
                  <a:schemeClr val="bg1"/>
                </a:solidFill>
                <a:latin typeface="Arial" panose="020B0604020202020204" pitchFamily="34" charset="0"/>
                <a:cs typeface="Arial" panose="020B0604020202020204" pitchFamily="34" charset="0"/>
              </a:rPr>
              <a:t>: The disciples had experiences they interpreted or understood to be literal appearances of the risen Jesus. </a:t>
            </a:r>
          </a:p>
        </p:txBody>
      </p:sp>
    </p:spTree>
    <p:extLst>
      <p:ext uri="{BB962C8B-B14F-4D97-AF65-F5344CB8AC3E}">
        <p14:creationId xmlns:p14="http://schemas.microsoft.com/office/powerpoint/2010/main" val="3710770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65A84D-6127-EB4A-9604-CDB9514203CD}"/>
              </a:ext>
            </a:extLst>
          </p:cNvPr>
          <p:cNvSpPr>
            <a:spLocks noGrp="1"/>
          </p:cNvSpPr>
          <p:nvPr>
            <p:ph type="title"/>
          </p:nvPr>
        </p:nvSpPr>
        <p:spPr/>
        <p:txBody>
          <a:bodyPr/>
          <a:lstStyle/>
          <a:p>
            <a:r>
              <a:rPr lang="en-US" sz="4000" dirty="0">
                <a:solidFill>
                  <a:schemeClr val="bg1"/>
                </a:solidFill>
                <a:latin typeface="Georgia" panose="02040502050405020303" pitchFamily="18" charset="0"/>
              </a:rPr>
              <a:t>Naturalistic Theories That Reject the Resurrection</a:t>
            </a:r>
          </a:p>
        </p:txBody>
      </p:sp>
      <p:sp>
        <p:nvSpPr>
          <p:cNvPr id="8" name="Content Placeholder 7">
            <a:extLst>
              <a:ext uri="{FF2B5EF4-FFF2-40B4-BE49-F238E27FC236}">
                <a16:creationId xmlns:a16="http://schemas.microsoft.com/office/drawing/2014/main" id="{04B95523-260A-1343-81D3-2D982394185B}"/>
              </a:ext>
            </a:extLst>
          </p:cNvPr>
          <p:cNvSpPr>
            <a:spLocks noGrp="1"/>
          </p:cNvSpPr>
          <p:nvPr>
            <p:ph idx="1"/>
          </p:nvPr>
        </p:nvSpPr>
        <p:spPr>
          <a:xfrm>
            <a:off x="457200" y="1434353"/>
            <a:ext cx="8229600" cy="3160269"/>
          </a:xfrm>
        </p:spPr>
        <p:txBody>
          <a:bodyPr/>
          <a:lstStyle/>
          <a:p>
            <a:r>
              <a:rPr lang="en-US" sz="2800" b="1" u="sng" dirty="0">
                <a:solidFill>
                  <a:schemeClr val="bg1"/>
                </a:solidFill>
                <a:latin typeface="Arial" panose="020B0604020202020204" pitchFamily="34" charset="0"/>
                <a:cs typeface="Arial" panose="020B0604020202020204" pitchFamily="34" charset="0"/>
              </a:rPr>
              <a:t>The Legend/Myth Theory</a:t>
            </a:r>
            <a:r>
              <a:rPr lang="en-US" sz="2800" dirty="0">
                <a:solidFill>
                  <a:schemeClr val="bg1"/>
                </a:solidFill>
                <a:latin typeface="Arial" panose="020B0604020202020204" pitchFamily="34" charset="0"/>
                <a:cs typeface="Arial" panose="020B0604020202020204" pitchFamily="34" charset="0"/>
              </a:rPr>
              <a:t>: The resurrection is a “wonder story” indicating the significance the mythical Jesus held for His followers.</a:t>
            </a:r>
          </a:p>
          <a:p>
            <a:r>
              <a:rPr lang="en-US" sz="2800" b="1" u="sng" dirty="0">
                <a:solidFill>
                  <a:schemeClr val="bg1"/>
                </a:solidFill>
                <a:latin typeface="Arial" panose="020B0604020202020204" pitchFamily="34" charset="0"/>
                <a:cs typeface="Arial" panose="020B0604020202020204" pitchFamily="34" charset="0"/>
              </a:rPr>
              <a:t>The Stolen-Body Theory</a:t>
            </a:r>
            <a:r>
              <a:rPr lang="en-US" sz="2800" dirty="0">
                <a:solidFill>
                  <a:schemeClr val="bg1"/>
                </a:solidFill>
                <a:latin typeface="Arial" panose="020B0604020202020204" pitchFamily="34" charset="0"/>
                <a:cs typeface="Arial" panose="020B0604020202020204" pitchFamily="34" charset="0"/>
              </a:rPr>
              <a:t>. This is the earliest theory that attempts to explain away Jesus’ bodily resurrection.  It goes back to Matthew 28:11-15.</a:t>
            </a:r>
          </a:p>
        </p:txBody>
      </p:sp>
    </p:spTree>
    <p:extLst>
      <p:ext uri="{BB962C8B-B14F-4D97-AF65-F5344CB8AC3E}">
        <p14:creationId xmlns:p14="http://schemas.microsoft.com/office/powerpoint/2010/main" val="141263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65A84D-6127-EB4A-9604-CDB9514203CD}"/>
              </a:ext>
            </a:extLst>
          </p:cNvPr>
          <p:cNvSpPr>
            <a:spLocks noGrp="1"/>
          </p:cNvSpPr>
          <p:nvPr>
            <p:ph type="title"/>
          </p:nvPr>
        </p:nvSpPr>
        <p:spPr/>
        <p:txBody>
          <a:bodyPr/>
          <a:lstStyle/>
          <a:p>
            <a:r>
              <a:rPr lang="en-US" sz="4000" dirty="0">
                <a:solidFill>
                  <a:schemeClr val="bg1"/>
                </a:solidFill>
                <a:latin typeface="Georgia" panose="02040502050405020303" pitchFamily="18" charset="0"/>
              </a:rPr>
              <a:t>Naturalistic Theories That Reject the Resurrection</a:t>
            </a:r>
          </a:p>
        </p:txBody>
      </p:sp>
      <p:sp>
        <p:nvSpPr>
          <p:cNvPr id="8" name="Content Placeholder 7">
            <a:extLst>
              <a:ext uri="{FF2B5EF4-FFF2-40B4-BE49-F238E27FC236}">
                <a16:creationId xmlns:a16="http://schemas.microsoft.com/office/drawing/2014/main" id="{04B95523-260A-1343-81D3-2D982394185B}"/>
              </a:ext>
            </a:extLst>
          </p:cNvPr>
          <p:cNvSpPr>
            <a:spLocks noGrp="1"/>
          </p:cNvSpPr>
          <p:nvPr>
            <p:ph idx="1"/>
          </p:nvPr>
        </p:nvSpPr>
        <p:spPr>
          <a:xfrm>
            <a:off x="457200" y="1479175"/>
            <a:ext cx="8229600" cy="3115447"/>
          </a:xfrm>
        </p:spPr>
        <p:txBody>
          <a:bodyPr/>
          <a:lstStyle/>
          <a:p>
            <a:r>
              <a:rPr lang="en-US" sz="2800" b="1" u="sng" dirty="0">
                <a:solidFill>
                  <a:schemeClr val="bg1"/>
                </a:solidFill>
                <a:latin typeface="Arial" panose="020B0604020202020204" pitchFamily="34" charset="0"/>
                <a:cs typeface="Arial" panose="020B0604020202020204" pitchFamily="34" charset="0"/>
              </a:rPr>
              <a:t>The Wrong-Tomb Theory</a:t>
            </a:r>
            <a:r>
              <a:rPr lang="en-US" sz="2800" dirty="0">
                <a:solidFill>
                  <a:schemeClr val="bg1"/>
                </a:solidFill>
                <a:latin typeface="Arial" panose="020B0604020202020204" pitchFamily="34" charset="0"/>
                <a:cs typeface="Arial" panose="020B0604020202020204" pitchFamily="34" charset="0"/>
              </a:rPr>
              <a:t>.  Belief in Jesus’ bodily resurrection rests on a simple mistake: first the women and later the men went to the wrong tomb by accident.</a:t>
            </a:r>
          </a:p>
        </p:txBody>
      </p:sp>
    </p:spTree>
    <p:extLst>
      <p:ext uri="{BB962C8B-B14F-4D97-AF65-F5344CB8AC3E}">
        <p14:creationId xmlns:p14="http://schemas.microsoft.com/office/powerpoint/2010/main" val="711941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65A84D-6127-EB4A-9604-CDB9514203CD}"/>
              </a:ext>
            </a:extLst>
          </p:cNvPr>
          <p:cNvSpPr>
            <a:spLocks noGrp="1"/>
          </p:cNvSpPr>
          <p:nvPr>
            <p:ph type="title"/>
          </p:nvPr>
        </p:nvSpPr>
        <p:spPr/>
        <p:txBody>
          <a:bodyPr/>
          <a:lstStyle/>
          <a:p>
            <a:r>
              <a:rPr lang="en-US" sz="4000" dirty="0">
                <a:solidFill>
                  <a:schemeClr val="bg1"/>
                </a:solidFill>
                <a:latin typeface="Georgia" panose="02040502050405020303" pitchFamily="18" charset="0"/>
              </a:rPr>
              <a:t>Naturalistic Theories That Reject the Resurrection</a:t>
            </a:r>
          </a:p>
        </p:txBody>
      </p:sp>
      <p:sp>
        <p:nvSpPr>
          <p:cNvPr id="8" name="Content Placeholder 7">
            <a:extLst>
              <a:ext uri="{FF2B5EF4-FFF2-40B4-BE49-F238E27FC236}">
                <a16:creationId xmlns:a16="http://schemas.microsoft.com/office/drawing/2014/main" id="{04B95523-260A-1343-81D3-2D982394185B}"/>
              </a:ext>
            </a:extLst>
          </p:cNvPr>
          <p:cNvSpPr>
            <a:spLocks noGrp="1"/>
          </p:cNvSpPr>
          <p:nvPr>
            <p:ph idx="1"/>
          </p:nvPr>
        </p:nvSpPr>
        <p:spPr>
          <a:xfrm>
            <a:off x="457200" y="1452281"/>
            <a:ext cx="8229600" cy="3142341"/>
          </a:xfrm>
        </p:spPr>
        <p:txBody>
          <a:bodyPr/>
          <a:lstStyle/>
          <a:p>
            <a:r>
              <a:rPr lang="en-US" sz="2800" b="1" u="sng" dirty="0">
                <a:solidFill>
                  <a:schemeClr val="bg1"/>
                </a:solidFill>
                <a:latin typeface="Arial" panose="020B0604020202020204" pitchFamily="34" charset="0"/>
                <a:cs typeface="Arial" panose="020B0604020202020204" pitchFamily="34" charset="0"/>
              </a:rPr>
              <a:t>The Lie-for-Profit Theory</a:t>
            </a:r>
            <a:r>
              <a:rPr lang="en-US" sz="2800" dirty="0">
                <a:solidFill>
                  <a:schemeClr val="bg1"/>
                </a:solidFill>
                <a:latin typeface="Arial" panose="020B0604020202020204" pitchFamily="34" charset="0"/>
                <a:cs typeface="Arial" panose="020B0604020202020204" pitchFamily="34" charset="0"/>
              </a:rPr>
              <a:t>.  Jesus’ alleged resurrection was perhaps the greatest religious hoax ever attempted and was perpetrated by His disciples.</a:t>
            </a:r>
          </a:p>
          <a:p>
            <a:r>
              <a:rPr lang="en-US" sz="2800" b="1" u="sng" dirty="0">
                <a:solidFill>
                  <a:schemeClr val="bg1"/>
                </a:solidFill>
                <a:latin typeface="Arial" panose="020B0604020202020204" pitchFamily="34" charset="0"/>
                <a:cs typeface="Arial" panose="020B0604020202020204" pitchFamily="34" charset="0"/>
              </a:rPr>
              <a:t>The mistaken-identity theory</a:t>
            </a:r>
            <a:r>
              <a:rPr lang="en-US" sz="2800" dirty="0">
                <a:solidFill>
                  <a:schemeClr val="bg1"/>
                </a:solidFill>
                <a:latin typeface="Arial" panose="020B0604020202020204" pitchFamily="34" charset="0"/>
                <a:cs typeface="Arial" panose="020B0604020202020204" pitchFamily="34" charset="0"/>
              </a:rPr>
              <a:t>. The women mistook someone else for Jesus.</a:t>
            </a:r>
          </a:p>
        </p:txBody>
      </p:sp>
    </p:spTree>
    <p:extLst>
      <p:ext uri="{BB962C8B-B14F-4D97-AF65-F5344CB8AC3E}">
        <p14:creationId xmlns:p14="http://schemas.microsoft.com/office/powerpoint/2010/main" val="3407871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65A84D-6127-EB4A-9604-CDB9514203CD}"/>
              </a:ext>
            </a:extLst>
          </p:cNvPr>
          <p:cNvSpPr>
            <a:spLocks noGrp="1"/>
          </p:cNvSpPr>
          <p:nvPr>
            <p:ph type="title"/>
          </p:nvPr>
        </p:nvSpPr>
        <p:spPr>
          <a:xfrm>
            <a:off x="457200" y="205979"/>
            <a:ext cx="8229600" cy="994172"/>
          </a:xfrm>
        </p:spPr>
        <p:txBody>
          <a:bodyPr/>
          <a:lstStyle/>
          <a:p>
            <a:r>
              <a:rPr lang="en-US" sz="4000" dirty="0">
                <a:solidFill>
                  <a:schemeClr val="bg1"/>
                </a:solidFill>
                <a:latin typeface="Georgia" panose="02040502050405020303" pitchFamily="18" charset="0"/>
              </a:rPr>
              <a:t>Naturalistic Theories That Reject the Resurrection</a:t>
            </a:r>
          </a:p>
        </p:txBody>
      </p:sp>
      <p:sp>
        <p:nvSpPr>
          <p:cNvPr id="8" name="Content Placeholder 7">
            <a:extLst>
              <a:ext uri="{FF2B5EF4-FFF2-40B4-BE49-F238E27FC236}">
                <a16:creationId xmlns:a16="http://schemas.microsoft.com/office/drawing/2014/main" id="{04B95523-260A-1343-81D3-2D982394185B}"/>
              </a:ext>
            </a:extLst>
          </p:cNvPr>
          <p:cNvSpPr>
            <a:spLocks noGrp="1"/>
          </p:cNvSpPr>
          <p:nvPr>
            <p:ph idx="1"/>
          </p:nvPr>
        </p:nvSpPr>
        <p:spPr>
          <a:xfrm>
            <a:off x="457200" y="1470211"/>
            <a:ext cx="8229600" cy="3124411"/>
          </a:xfrm>
        </p:spPr>
        <p:txBody>
          <a:bodyPr/>
          <a:lstStyle/>
          <a:p>
            <a:r>
              <a:rPr lang="en-US" sz="2800" b="1" u="sng" dirty="0">
                <a:solidFill>
                  <a:schemeClr val="bg1"/>
                </a:solidFill>
                <a:latin typeface="Arial" panose="020B0604020202020204" pitchFamily="34" charset="0"/>
                <a:cs typeface="Arial" panose="020B0604020202020204" pitchFamily="34" charset="0"/>
              </a:rPr>
              <a:t>The Twin Theory:</a:t>
            </a:r>
            <a:r>
              <a:rPr lang="en-US" sz="2800" dirty="0">
                <a:solidFill>
                  <a:schemeClr val="bg1"/>
                </a:solidFill>
                <a:latin typeface="Arial" panose="020B0604020202020204" pitchFamily="34" charset="0"/>
                <a:cs typeface="Arial" panose="020B0604020202020204" pitchFamily="34" charset="0"/>
              </a:rPr>
              <a:t> Following Jesus’ death, His twin conjured up a messianic identity and mission for Jesus, stole His body, and pretended to be the risen Jesus.</a:t>
            </a:r>
          </a:p>
        </p:txBody>
      </p:sp>
    </p:spTree>
    <p:extLst>
      <p:ext uri="{BB962C8B-B14F-4D97-AF65-F5344CB8AC3E}">
        <p14:creationId xmlns:p14="http://schemas.microsoft.com/office/powerpoint/2010/main" val="3474999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65A84D-6127-EB4A-9604-CDB9514203CD}"/>
              </a:ext>
            </a:extLst>
          </p:cNvPr>
          <p:cNvSpPr>
            <a:spLocks noGrp="1"/>
          </p:cNvSpPr>
          <p:nvPr>
            <p:ph type="title"/>
          </p:nvPr>
        </p:nvSpPr>
        <p:spPr/>
        <p:txBody>
          <a:bodyPr/>
          <a:lstStyle/>
          <a:p>
            <a:r>
              <a:rPr lang="en-US" dirty="0">
                <a:solidFill>
                  <a:schemeClr val="bg1"/>
                </a:solidFill>
                <a:latin typeface="Georgia" panose="02040502050405020303" pitchFamily="18" charset="0"/>
              </a:rPr>
              <a:t>I. Women Were the First Witnesses (16:1-4)</a:t>
            </a:r>
          </a:p>
        </p:txBody>
      </p:sp>
      <p:sp>
        <p:nvSpPr>
          <p:cNvPr id="8" name="Content Placeholder 7">
            <a:extLst>
              <a:ext uri="{FF2B5EF4-FFF2-40B4-BE49-F238E27FC236}">
                <a16:creationId xmlns:a16="http://schemas.microsoft.com/office/drawing/2014/main" id="{04B95523-260A-1343-81D3-2D982394185B}"/>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2264952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65A84D-6127-EB4A-9604-CDB9514203CD}"/>
              </a:ext>
            </a:extLst>
          </p:cNvPr>
          <p:cNvSpPr>
            <a:spLocks noGrp="1"/>
          </p:cNvSpPr>
          <p:nvPr>
            <p:ph type="title"/>
          </p:nvPr>
        </p:nvSpPr>
        <p:spPr>
          <a:xfrm>
            <a:off x="457200" y="205979"/>
            <a:ext cx="8229600" cy="994172"/>
          </a:xfrm>
        </p:spPr>
        <p:txBody>
          <a:bodyPr/>
          <a:lstStyle/>
          <a:p>
            <a:r>
              <a:rPr lang="en-US" sz="4000" dirty="0">
                <a:solidFill>
                  <a:schemeClr val="bg1"/>
                </a:solidFill>
                <a:latin typeface="Georgia" panose="02040502050405020303" pitchFamily="18" charset="0"/>
              </a:rPr>
              <a:t>Naturalistic Theories That Reject the Resurrection</a:t>
            </a:r>
          </a:p>
        </p:txBody>
      </p:sp>
      <p:sp>
        <p:nvSpPr>
          <p:cNvPr id="8" name="Content Placeholder 7">
            <a:extLst>
              <a:ext uri="{FF2B5EF4-FFF2-40B4-BE49-F238E27FC236}">
                <a16:creationId xmlns:a16="http://schemas.microsoft.com/office/drawing/2014/main" id="{04B95523-260A-1343-81D3-2D982394185B}"/>
              </a:ext>
            </a:extLst>
          </p:cNvPr>
          <p:cNvSpPr>
            <a:spLocks noGrp="1"/>
          </p:cNvSpPr>
          <p:nvPr>
            <p:ph idx="1"/>
          </p:nvPr>
        </p:nvSpPr>
        <p:spPr>
          <a:xfrm>
            <a:off x="457200" y="1470211"/>
            <a:ext cx="8229600" cy="3124411"/>
          </a:xfrm>
        </p:spPr>
        <p:txBody>
          <a:bodyPr/>
          <a:lstStyle/>
          <a:p>
            <a:r>
              <a:rPr lang="en-US" sz="2800" b="1" u="sng" dirty="0">
                <a:solidFill>
                  <a:schemeClr val="bg1"/>
                </a:solidFill>
                <a:latin typeface="Arial" panose="020B0604020202020204" pitchFamily="34" charset="0"/>
                <a:cs typeface="Arial" panose="020B0604020202020204" pitchFamily="34" charset="0"/>
              </a:rPr>
              <a:t>The Muslim Theory</a:t>
            </a:r>
            <a:r>
              <a:rPr lang="en-US" sz="2800" dirty="0">
                <a:solidFill>
                  <a:schemeClr val="bg1"/>
                </a:solidFill>
                <a:latin typeface="Arial" panose="020B0604020202020204" pitchFamily="34" charset="0"/>
                <a:cs typeface="Arial" panose="020B0604020202020204" pitchFamily="34" charset="0"/>
              </a:rPr>
              <a:t>.  Islam rejects the biblical witness of Jesus’ crucifixion, teaching instead that God provided a substitute for Jesus, perhaps even making the person look like Jesus. </a:t>
            </a:r>
          </a:p>
        </p:txBody>
      </p:sp>
    </p:spTree>
    <p:extLst>
      <p:ext uri="{BB962C8B-B14F-4D97-AF65-F5344CB8AC3E}">
        <p14:creationId xmlns:p14="http://schemas.microsoft.com/office/powerpoint/2010/main" val="4138391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65A84D-6127-EB4A-9604-CDB9514203CD}"/>
              </a:ext>
            </a:extLst>
          </p:cNvPr>
          <p:cNvSpPr>
            <a:spLocks noGrp="1"/>
          </p:cNvSpPr>
          <p:nvPr>
            <p:ph type="title"/>
          </p:nvPr>
        </p:nvSpPr>
        <p:spPr/>
        <p:txBody>
          <a:bodyPr/>
          <a:lstStyle/>
          <a:p>
            <a:r>
              <a:rPr lang="en-US" dirty="0">
                <a:solidFill>
                  <a:schemeClr val="bg1"/>
                </a:solidFill>
                <a:latin typeface="Georgia" panose="02040502050405020303" pitchFamily="18" charset="0"/>
              </a:rPr>
              <a:t>Evidences for the Bodily Resurrection of Jesus</a:t>
            </a:r>
          </a:p>
        </p:txBody>
      </p:sp>
      <p:sp>
        <p:nvSpPr>
          <p:cNvPr id="8" name="Content Placeholder 7">
            <a:extLst>
              <a:ext uri="{FF2B5EF4-FFF2-40B4-BE49-F238E27FC236}">
                <a16:creationId xmlns:a16="http://schemas.microsoft.com/office/drawing/2014/main" id="{04B95523-260A-1343-81D3-2D982394185B}"/>
              </a:ext>
            </a:extLst>
          </p:cNvPr>
          <p:cNvSpPr>
            <a:spLocks noGrp="1"/>
          </p:cNvSpPr>
          <p:nvPr>
            <p:ph idx="1"/>
          </p:nvPr>
        </p:nvSpPr>
        <p:spPr>
          <a:xfrm>
            <a:off x="457200" y="1577787"/>
            <a:ext cx="8229600" cy="3016835"/>
          </a:xfrm>
        </p:spPr>
        <p:txBody>
          <a:bodyPr/>
          <a:lstStyle/>
          <a:p>
            <a:pPr marL="0" indent="0">
              <a:buNone/>
            </a:pPr>
            <a:r>
              <a:rPr lang="en-US" sz="2800" dirty="0">
                <a:solidFill>
                  <a:schemeClr val="bg1"/>
                </a:solidFill>
                <a:latin typeface="Arial" panose="020B0604020202020204" pitchFamily="34" charset="0"/>
                <a:cs typeface="Arial" panose="020B0604020202020204" pitchFamily="34" charset="0"/>
              </a:rPr>
              <a:t>1. The failure of naturalistic theories to explain the event.</a:t>
            </a:r>
          </a:p>
          <a:p>
            <a:pPr marL="0" indent="0">
              <a:buNone/>
            </a:pPr>
            <a:r>
              <a:rPr lang="en-US" sz="2800" dirty="0">
                <a:solidFill>
                  <a:schemeClr val="bg1"/>
                </a:solidFill>
                <a:latin typeface="Arial" panose="020B0604020202020204" pitchFamily="34" charset="0"/>
                <a:cs typeface="Arial" panose="020B0604020202020204" pitchFamily="34" charset="0"/>
              </a:rPr>
              <a:t>2. The birth of the disciples’ faith and the radical change in their lives.</a:t>
            </a:r>
          </a:p>
        </p:txBody>
      </p:sp>
    </p:spTree>
    <p:extLst>
      <p:ext uri="{BB962C8B-B14F-4D97-AF65-F5344CB8AC3E}">
        <p14:creationId xmlns:p14="http://schemas.microsoft.com/office/powerpoint/2010/main" val="635523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921B9-22FC-3D40-9A1A-58CEA93C0A0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3C97117-49AC-9644-A731-1F99D0CD6FB8}"/>
              </a:ext>
            </a:extLst>
          </p:cNvPr>
          <p:cNvSpPr>
            <a:spLocks noGrp="1"/>
          </p:cNvSpPr>
          <p:nvPr>
            <p:ph idx="1"/>
          </p:nvPr>
        </p:nvSpPr>
        <p:spPr/>
        <p:txBody>
          <a:bodyPr/>
          <a:lstStyle/>
          <a:p>
            <a:pPr marL="0" indent="0" algn="ctr">
              <a:buNone/>
            </a:pPr>
            <a:endParaRPr lang="en-US" sz="2800" dirty="0">
              <a:solidFill>
                <a:schemeClr val="bg1"/>
              </a:solidFill>
              <a:latin typeface="Georgia" panose="02040502050405020303" pitchFamily="18" charset="0"/>
            </a:endParaRPr>
          </a:p>
          <a:p>
            <a:pPr marL="0" indent="0" algn="ctr">
              <a:buNone/>
            </a:pPr>
            <a:endParaRPr lang="en-US" sz="2800" dirty="0">
              <a:solidFill>
                <a:schemeClr val="bg1"/>
              </a:solidFill>
              <a:latin typeface="Georgia" panose="02040502050405020303" pitchFamily="18" charset="0"/>
            </a:endParaRPr>
          </a:p>
          <a:p>
            <a:pPr marL="0" indent="0" algn="ctr">
              <a:buNone/>
            </a:pPr>
            <a:r>
              <a:rPr lang="en-US" sz="2800" dirty="0">
                <a:solidFill>
                  <a:schemeClr val="bg1"/>
                </a:solidFill>
                <a:latin typeface="Georgia" panose="02040502050405020303" pitchFamily="18" charset="0"/>
              </a:rPr>
              <a:t>People will die for a lie, thinking it is the truth, but they will not die for what they know is a lie.</a:t>
            </a:r>
          </a:p>
        </p:txBody>
      </p:sp>
    </p:spTree>
    <p:extLst>
      <p:ext uri="{BB962C8B-B14F-4D97-AF65-F5344CB8AC3E}">
        <p14:creationId xmlns:p14="http://schemas.microsoft.com/office/powerpoint/2010/main" val="29672657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65A84D-6127-EB4A-9604-CDB9514203CD}"/>
              </a:ext>
            </a:extLst>
          </p:cNvPr>
          <p:cNvSpPr>
            <a:spLocks noGrp="1"/>
          </p:cNvSpPr>
          <p:nvPr>
            <p:ph type="title"/>
          </p:nvPr>
        </p:nvSpPr>
        <p:spPr/>
        <p:txBody>
          <a:bodyPr/>
          <a:lstStyle/>
          <a:p>
            <a:r>
              <a:rPr lang="en-US" dirty="0">
                <a:solidFill>
                  <a:schemeClr val="bg1"/>
                </a:solidFill>
                <a:latin typeface="Georgia" panose="02040502050405020303" pitchFamily="18" charset="0"/>
              </a:rPr>
              <a:t>Evidences for the Bodily Resurrection of Jesus</a:t>
            </a:r>
          </a:p>
        </p:txBody>
      </p:sp>
      <p:sp>
        <p:nvSpPr>
          <p:cNvPr id="8" name="Content Placeholder 7">
            <a:extLst>
              <a:ext uri="{FF2B5EF4-FFF2-40B4-BE49-F238E27FC236}">
                <a16:creationId xmlns:a16="http://schemas.microsoft.com/office/drawing/2014/main" id="{04B95523-260A-1343-81D3-2D982394185B}"/>
              </a:ext>
            </a:extLst>
          </p:cNvPr>
          <p:cNvSpPr>
            <a:spLocks noGrp="1"/>
          </p:cNvSpPr>
          <p:nvPr>
            <p:ph idx="1"/>
          </p:nvPr>
        </p:nvSpPr>
        <p:spPr>
          <a:xfrm>
            <a:off x="457200" y="1568823"/>
            <a:ext cx="8229600" cy="3025799"/>
          </a:xfrm>
        </p:spPr>
        <p:txBody>
          <a:bodyPr/>
          <a:lstStyle/>
          <a:p>
            <a:pPr marL="0" indent="0">
              <a:buNone/>
            </a:pPr>
            <a:r>
              <a:rPr lang="en-US" sz="2800" dirty="0">
                <a:solidFill>
                  <a:schemeClr val="bg1"/>
                </a:solidFill>
                <a:latin typeface="Arial" panose="020B0604020202020204" pitchFamily="34" charset="0"/>
                <a:cs typeface="Arial" panose="020B0604020202020204" pitchFamily="34" charset="0"/>
              </a:rPr>
              <a:t>1. The failure of naturalistic theories to explain the event. </a:t>
            </a:r>
          </a:p>
          <a:p>
            <a:pPr marL="0" indent="0">
              <a:buNone/>
            </a:pPr>
            <a:r>
              <a:rPr lang="en-US" sz="2800" dirty="0">
                <a:solidFill>
                  <a:schemeClr val="bg1"/>
                </a:solidFill>
                <a:latin typeface="Arial" panose="020B0604020202020204" pitchFamily="34" charset="0"/>
                <a:cs typeface="Arial" panose="020B0604020202020204" pitchFamily="34" charset="0"/>
              </a:rPr>
              <a:t>2. The birth of the disciples’ faith and the radical change in their lives.</a:t>
            </a:r>
          </a:p>
          <a:p>
            <a:pPr marL="0" indent="0">
              <a:buNone/>
            </a:pPr>
            <a:r>
              <a:rPr lang="en-US" sz="2800" dirty="0">
                <a:solidFill>
                  <a:schemeClr val="bg1"/>
                </a:solidFill>
                <a:latin typeface="Arial" panose="020B0604020202020204" pitchFamily="34" charset="0"/>
                <a:cs typeface="Arial" panose="020B0604020202020204" pitchFamily="34" charset="0"/>
              </a:rPr>
              <a:t>3. The empty tomb and the discarded grave clothes. </a:t>
            </a:r>
          </a:p>
        </p:txBody>
      </p:sp>
    </p:spTree>
    <p:extLst>
      <p:ext uri="{BB962C8B-B14F-4D97-AF65-F5344CB8AC3E}">
        <p14:creationId xmlns:p14="http://schemas.microsoft.com/office/powerpoint/2010/main" val="36656494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65A84D-6127-EB4A-9604-CDB9514203CD}"/>
              </a:ext>
            </a:extLst>
          </p:cNvPr>
          <p:cNvSpPr>
            <a:spLocks noGrp="1"/>
          </p:cNvSpPr>
          <p:nvPr>
            <p:ph type="title"/>
          </p:nvPr>
        </p:nvSpPr>
        <p:spPr/>
        <p:txBody>
          <a:bodyPr/>
          <a:lstStyle/>
          <a:p>
            <a:r>
              <a:rPr lang="en-US" dirty="0">
                <a:solidFill>
                  <a:schemeClr val="bg1"/>
                </a:solidFill>
                <a:latin typeface="Georgia" panose="02040502050405020303" pitchFamily="18" charset="0"/>
              </a:rPr>
              <a:t>Evidences for the Bodily Resurrection of Jesus</a:t>
            </a:r>
          </a:p>
        </p:txBody>
      </p:sp>
      <p:sp>
        <p:nvSpPr>
          <p:cNvPr id="8" name="Content Placeholder 7">
            <a:extLst>
              <a:ext uri="{FF2B5EF4-FFF2-40B4-BE49-F238E27FC236}">
                <a16:creationId xmlns:a16="http://schemas.microsoft.com/office/drawing/2014/main" id="{04B95523-260A-1343-81D3-2D982394185B}"/>
              </a:ext>
            </a:extLst>
          </p:cNvPr>
          <p:cNvSpPr>
            <a:spLocks noGrp="1"/>
          </p:cNvSpPr>
          <p:nvPr>
            <p:ph idx="1"/>
          </p:nvPr>
        </p:nvSpPr>
        <p:spPr>
          <a:xfrm>
            <a:off x="457200" y="1559859"/>
            <a:ext cx="8229600" cy="3034764"/>
          </a:xfrm>
        </p:spPr>
        <p:txBody>
          <a:bodyPr/>
          <a:lstStyle/>
          <a:p>
            <a:pPr marL="0" indent="0">
              <a:buNone/>
            </a:pPr>
            <a:r>
              <a:rPr lang="en-US" sz="2800" dirty="0">
                <a:solidFill>
                  <a:schemeClr val="bg1"/>
                </a:solidFill>
                <a:latin typeface="Arial" panose="020B0604020202020204" pitchFamily="34" charset="0"/>
                <a:cs typeface="Arial" panose="020B0604020202020204" pitchFamily="34" charset="0"/>
              </a:rPr>
              <a:t>4. The fact that women saw the empty tomb first.</a:t>
            </a:r>
          </a:p>
          <a:p>
            <a:pPr marL="0" indent="0">
              <a:buNone/>
            </a:pPr>
            <a:r>
              <a:rPr lang="en-US" sz="2800" dirty="0">
                <a:solidFill>
                  <a:schemeClr val="bg1"/>
                </a:solidFill>
                <a:latin typeface="Arial" panose="020B0604020202020204" pitchFamily="34" charset="0"/>
                <a:cs typeface="Arial" panose="020B0604020202020204" pitchFamily="34" charset="0"/>
              </a:rPr>
              <a:t>5. The change in the day of worship from the Sabbath to Sunday. </a:t>
            </a:r>
          </a:p>
          <a:p>
            <a:pPr marL="0" indent="0">
              <a:buNone/>
            </a:pPr>
            <a:r>
              <a:rPr lang="en-US" sz="2800" dirty="0">
                <a:solidFill>
                  <a:schemeClr val="bg1"/>
                </a:solidFill>
                <a:latin typeface="Arial" panose="020B0604020202020204" pitchFamily="34" charset="0"/>
                <a:cs typeface="Arial" panose="020B0604020202020204" pitchFamily="34" charset="0"/>
              </a:rPr>
              <a:t>6. The unlikely nature of mass hallucination. </a:t>
            </a:r>
          </a:p>
        </p:txBody>
      </p:sp>
    </p:spTree>
    <p:extLst>
      <p:ext uri="{BB962C8B-B14F-4D97-AF65-F5344CB8AC3E}">
        <p14:creationId xmlns:p14="http://schemas.microsoft.com/office/powerpoint/2010/main" val="1868056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65A84D-6127-EB4A-9604-CDB9514203CD}"/>
              </a:ext>
            </a:extLst>
          </p:cNvPr>
          <p:cNvSpPr>
            <a:spLocks noGrp="1"/>
          </p:cNvSpPr>
          <p:nvPr>
            <p:ph type="title"/>
          </p:nvPr>
        </p:nvSpPr>
        <p:spPr/>
        <p:txBody>
          <a:bodyPr/>
          <a:lstStyle/>
          <a:p>
            <a:r>
              <a:rPr lang="en-US" dirty="0">
                <a:solidFill>
                  <a:schemeClr val="bg1"/>
                </a:solidFill>
                <a:latin typeface="Georgia" panose="02040502050405020303" pitchFamily="18" charset="0"/>
              </a:rPr>
              <a:t>Evidences for the Bodily Resurrection of Jesus</a:t>
            </a:r>
          </a:p>
        </p:txBody>
      </p:sp>
      <p:sp>
        <p:nvSpPr>
          <p:cNvPr id="8" name="Content Placeholder 7">
            <a:extLst>
              <a:ext uri="{FF2B5EF4-FFF2-40B4-BE49-F238E27FC236}">
                <a16:creationId xmlns:a16="http://schemas.microsoft.com/office/drawing/2014/main" id="{04B95523-260A-1343-81D3-2D982394185B}"/>
              </a:ext>
            </a:extLst>
          </p:cNvPr>
          <p:cNvSpPr>
            <a:spLocks noGrp="1"/>
          </p:cNvSpPr>
          <p:nvPr>
            <p:ph idx="1"/>
          </p:nvPr>
        </p:nvSpPr>
        <p:spPr>
          <a:xfrm>
            <a:off x="457200" y="1613647"/>
            <a:ext cx="8229600" cy="2980976"/>
          </a:xfrm>
        </p:spPr>
        <p:txBody>
          <a:bodyPr/>
          <a:lstStyle/>
          <a:p>
            <a:pPr marL="0" indent="0">
              <a:buNone/>
            </a:pPr>
            <a:r>
              <a:rPr lang="en-US" sz="2800" dirty="0">
                <a:solidFill>
                  <a:schemeClr val="bg1"/>
                </a:solidFill>
                <a:latin typeface="Arial" panose="020B0604020202020204" pitchFamily="34" charset="0"/>
                <a:cs typeface="Arial" panose="020B0604020202020204" pitchFamily="34" charset="0"/>
              </a:rPr>
              <a:t>7. Post resurrection appearances. </a:t>
            </a:r>
          </a:p>
          <a:p>
            <a:pPr marL="0" indent="0">
              <a:buNone/>
            </a:pPr>
            <a:r>
              <a:rPr lang="en-US" sz="2800" dirty="0">
                <a:solidFill>
                  <a:schemeClr val="bg1"/>
                </a:solidFill>
                <a:latin typeface="Arial" panose="020B0604020202020204" pitchFamily="34" charset="0"/>
                <a:cs typeface="Arial" panose="020B0604020202020204" pitchFamily="34" charset="0"/>
              </a:rPr>
              <a:t>- Thirteen distinct appearances are recorded in Scripture (See Matthew 28; Luke 24; John 20-21; Acts 1; I Corinthians 15; Revelation 1). </a:t>
            </a:r>
          </a:p>
        </p:txBody>
      </p:sp>
    </p:spTree>
    <p:extLst>
      <p:ext uri="{BB962C8B-B14F-4D97-AF65-F5344CB8AC3E}">
        <p14:creationId xmlns:p14="http://schemas.microsoft.com/office/powerpoint/2010/main" val="1496361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65A84D-6127-EB4A-9604-CDB9514203CD}"/>
              </a:ext>
            </a:extLst>
          </p:cNvPr>
          <p:cNvSpPr>
            <a:spLocks noGrp="1"/>
          </p:cNvSpPr>
          <p:nvPr>
            <p:ph type="title"/>
          </p:nvPr>
        </p:nvSpPr>
        <p:spPr/>
        <p:txBody>
          <a:bodyPr/>
          <a:lstStyle/>
          <a:p>
            <a:r>
              <a:rPr lang="en-US" dirty="0">
                <a:solidFill>
                  <a:schemeClr val="bg1"/>
                </a:solidFill>
                <a:latin typeface="Georgia" panose="02040502050405020303" pitchFamily="18" charset="0"/>
              </a:rPr>
              <a:t>Evidences for the Bodily Resurrection of Jesus</a:t>
            </a:r>
          </a:p>
        </p:txBody>
      </p:sp>
      <p:sp>
        <p:nvSpPr>
          <p:cNvPr id="8" name="Content Placeholder 7">
            <a:extLst>
              <a:ext uri="{FF2B5EF4-FFF2-40B4-BE49-F238E27FC236}">
                <a16:creationId xmlns:a16="http://schemas.microsoft.com/office/drawing/2014/main" id="{04B95523-260A-1343-81D3-2D982394185B}"/>
              </a:ext>
            </a:extLst>
          </p:cNvPr>
          <p:cNvSpPr>
            <a:spLocks noGrp="1"/>
          </p:cNvSpPr>
          <p:nvPr>
            <p:ph idx="1"/>
          </p:nvPr>
        </p:nvSpPr>
        <p:spPr>
          <a:xfrm>
            <a:off x="457200" y="1559859"/>
            <a:ext cx="8229600" cy="3034764"/>
          </a:xfrm>
        </p:spPr>
        <p:txBody>
          <a:bodyPr/>
          <a:lstStyle/>
          <a:p>
            <a:pPr marL="0" indent="0">
              <a:buNone/>
            </a:pPr>
            <a:r>
              <a:rPr lang="en-US" sz="2800" dirty="0">
                <a:solidFill>
                  <a:schemeClr val="bg1"/>
                </a:solidFill>
                <a:latin typeface="Arial" panose="020B0604020202020204" pitchFamily="34" charset="0"/>
                <a:cs typeface="Arial" panose="020B0604020202020204" pitchFamily="34" charset="0"/>
              </a:rPr>
              <a:t>8. The 50-day interval between the resurrection and the bold and public proclamation of the gospel at Pentecost in Jerusalem. </a:t>
            </a:r>
          </a:p>
          <a:p>
            <a:pPr marL="0" indent="0">
              <a:buNone/>
            </a:pPr>
            <a:r>
              <a:rPr lang="en-US" sz="2800" dirty="0">
                <a:solidFill>
                  <a:schemeClr val="bg1"/>
                </a:solidFill>
                <a:latin typeface="Arial" panose="020B0604020202020204" pitchFamily="34" charset="0"/>
                <a:cs typeface="Arial" panose="020B0604020202020204" pitchFamily="34" charset="0"/>
              </a:rPr>
              <a:t>9. The inability of the Jewish leaders and the Romans to disprove the message of the empty tomb. </a:t>
            </a:r>
          </a:p>
        </p:txBody>
      </p:sp>
    </p:spTree>
    <p:extLst>
      <p:ext uri="{BB962C8B-B14F-4D97-AF65-F5344CB8AC3E}">
        <p14:creationId xmlns:p14="http://schemas.microsoft.com/office/powerpoint/2010/main" val="1148896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65A84D-6127-EB4A-9604-CDB9514203CD}"/>
              </a:ext>
            </a:extLst>
          </p:cNvPr>
          <p:cNvSpPr>
            <a:spLocks noGrp="1"/>
          </p:cNvSpPr>
          <p:nvPr>
            <p:ph type="title"/>
          </p:nvPr>
        </p:nvSpPr>
        <p:spPr/>
        <p:txBody>
          <a:bodyPr/>
          <a:lstStyle/>
          <a:p>
            <a:r>
              <a:rPr lang="en-US" dirty="0">
                <a:solidFill>
                  <a:schemeClr val="bg1"/>
                </a:solidFill>
                <a:latin typeface="Georgia" panose="02040502050405020303" pitchFamily="18" charset="0"/>
              </a:rPr>
              <a:t>Evidences for the Bodily Resurrection of Jesus</a:t>
            </a:r>
          </a:p>
        </p:txBody>
      </p:sp>
      <p:sp>
        <p:nvSpPr>
          <p:cNvPr id="8" name="Content Placeholder 7">
            <a:extLst>
              <a:ext uri="{FF2B5EF4-FFF2-40B4-BE49-F238E27FC236}">
                <a16:creationId xmlns:a16="http://schemas.microsoft.com/office/drawing/2014/main" id="{04B95523-260A-1343-81D3-2D982394185B}"/>
              </a:ext>
            </a:extLst>
          </p:cNvPr>
          <p:cNvSpPr>
            <a:spLocks noGrp="1"/>
          </p:cNvSpPr>
          <p:nvPr>
            <p:ph idx="1"/>
          </p:nvPr>
        </p:nvSpPr>
        <p:spPr>
          <a:xfrm>
            <a:off x="457200" y="1488141"/>
            <a:ext cx="8229600" cy="3034764"/>
          </a:xfrm>
        </p:spPr>
        <p:txBody>
          <a:bodyPr/>
          <a:lstStyle/>
          <a:p>
            <a:pPr marL="0" indent="0">
              <a:buNone/>
            </a:pPr>
            <a:r>
              <a:rPr lang="en-US" sz="2800" dirty="0">
                <a:solidFill>
                  <a:schemeClr val="bg1"/>
                </a:solidFill>
                <a:latin typeface="Arial" panose="020B0604020202020204" pitchFamily="34" charset="0"/>
                <a:cs typeface="Arial" panose="020B0604020202020204" pitchFamily="34" charset="0"/>
              </a:rPr>
              <a:t>10. The unexpected nature of Jesus’ bodily resurrection. </a:t>
            </a:r>
          </a:p>
          <a:p>
            <a:pPr marL="0" indent="0">
              <a:buNone/>
            </a:pPr>
            <a:r>
              <a:rPr lang="en-US" sz="2800" dirty="0">
                <a:solidFill>
                  <a:schemeClr val="bg1"/>
                </a:solidFill>
                <a:latin typeface="Arial" panose="020B0604020202020204" pitchFamily="34" charset="0"/>
                <a:cs typeface="Arial" panose="020B0604020202020204" pitchFamily="34" charset="0"/>
              </a:rPr>
              <a:t>11. The conversion of two skeptics: James and Paul. </a:t>
            </a:r>
          </a:p>
          <a:p>
            <a:pPr marL="0" indent="0">
              <a:buNone/>
            </a:pPr>
            <a:r>
              <a:rPr lang="en-US" sz="2800" dirty="0">
                <a:solidFill>
                  <a:schemeClr val="bg1"/>
                </a:solidFill>
                <a:latin typeface="Arial" panose="020B0604020202020204" pitchFamily="34" charset="0"/>
                <a:cs typeface="Arial" panose="020B0604020202020204" pitchFamily="34" charset="0"/>
              </a:rPr>
              <a:t>12. The moral character of the eyewitness.</a:t>
            </a:r>
          </a:p>
          <a:p>
            <a:pPr marL="0" indent="0">
              <a:buNone/>
            </a:pPr>
            <a:r>
              <a:rPr lang="en-US" sz="2800" dirty="0">
                <a:solidFill>
                  <a:schemeClr val="bg1"/>
                </a:solidFill>
                <a:latin typeface="Arial" panose="020B0604020202020204" pitchFamily="34" charset="0"/>
                <a:cs typeface="Arial" panose="020B0604020202020204" pitchFamily="34" charset="0"/>
              </a:rPr>
              <a:t>13. The accepted character and claims of Jesus. </a:t>
            </a:r>
          </a:p>
        </p:txBody>
      </p:sp>
    </p:spTree>
    <p:extLst>
      <p:ext uri="{BB962C8B-B14F-4D97-AF65-F5344CB8AC3E}">
        <p14:creationId xmlns:p14="http://schemas.microsoft.com/office/powerpoint/2010/main" val="739515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65A84D-6127-EB4A-9604-CDB9514203CD}"/>
              </a:ext>
            </a:extLst>
          </p:cNvPr>
          <p:cNvSpPr>
            <a:spLocks noGrp="1"/>
          </p:cNvSpPr>
          <p:nvPr>
            <p:ph type="title"/>
          </p:nvPr>
        </p:nvSpPr>
        <p:spPr/>
        <p:txBody>
          <a:bodyPr/>
          <a:lstStyle/>
          <a:p>
            <a:r>
              <a:rPr lang="en-US" dirty="0">
                <a:solidFill>
                  <a:schemeClr val="bg1"/>
                </a:solidFill>
                <a:latin typeface="Georgia" panose="02040502050405020303" pitchFamily="18" charset="0"/>
              </a:rPr>
              <a:t>Evidences for the Bodily Resurrection of Jesus</a:t>
            </a:r>
          </a:p>
        </p:txBody>
      </p:sp>
      <p:sp>
        <p:nvSpPr>
          <p:cNvPr id="8" name="Content Placeholder 7">
            <a:extLst>
              <a:ext uri="{FF2B5EF4-FFF2-40B4-BE49-F238E27FC236}">
                <a16:creationId xmlns:a16="http://schemas.microsoft.com/office/drawing/2014/main" id="{04B95523-260A-1343-81D3-2D982394185B}"/>
              </a:ext>
            </a:extLst>
          </p:cNvPr>
          <p:cNvSpPr>
            <a:spLocks noGrp="1"/>
          </p:cNvSpPr>
          <p:nvPr>
            <p:ph idx="1"/>
          </p:nvPr>
        </p:nvSpPr>
        <p:spPr>
          <a:xfrm>
            <a:off x="457200" y="1568823"/>
            <a:ext cx="8229600" cy="3025799"/>
          </a:xfrm>
        </p:spPr>
        <p:txBody>
          <a:bodyPr/>
          <a:lstStyle/>
          <a:p>
            <a:pPr marL="0" indent="0">
              <a:buNone/>
            </a:pPr>
            <a:r>
              <a:rPr lang="en-US" sz="2800" dirty="0">
                <a:solidFill>
                  <a:schemeClr val="bg1"/>
                </a:solidFill>
                <a:latin typeface="Arial" panose="020B0604020202020204" pitchFamily="34" charset="0"/>
                <a:cs typeface="Arial" panose="020B0604020202020204" pitchFamily="34" charset="0"/>
              </a:rPr>
              <a:t>14. Reliable eyewitness documents recording the events. </a:t>
            </a:r>
          </a:p>
        </p:txBody>
      </p:sp>
    </p:spTree>
    <p:extLst>
      <p:ext uri="{BB962C8B-B14F-4D97-AF65-F5344CB8AC3E}">
        <p14:creationId xmlns:p14="http://schemas.microsoft.com/office/powerpoint/2010/main" val="588141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921B9-22FC-3D40-9A1A-58CEA93C0A0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3C97117-49AC-9644-A731-1F99D0CD6FB8}"/>
              </a:ext>
            </a:extLst>
          </p:cNvPr>
          <p:cNvSpPr>
            <a:spLocks noGrp="1"/>
          </p:cNvSpPr>
          <p:nvPr>
            <p:ph idx="1"/>
          </p:nvPr>
        </p:nvSpPr>
        <p:spPr/>
        <p:txBody>
          <a:bodyPr/>
          <a:lstStyle/>
          <a:p>
            <a:pPr marL="0" indent="0">
              <a:buNone/>
            </a:pPr>
            <a:r>
              <a:rPr lang="en-US" sz="2800" dirty="0">
                <a:solidFill>
                  <a:schemeClr val="bg1"/>
                </a:solidFill>
                <a:latin typeface="Georgia" panose="02040502050405020303" pitchFamily="18" charset="0"/>
              </a:rPr>
              <a:t>The New Testament is the most well-authenticated document of antiquity, a fact no textual critic of any theological persuasion would deny.  More than 5,600 Greek manuscripts of the New Testament exist.  These are of an earlier date and of a more reliable nature than any other work of antiquity. </a:t>
            </a:r>
          </a:p>
        </p:txBody>
      </p:sp>
    </p:spTree>
    <p:extLst>
      <p:ext uri="{BB962C8B-B14F-4D97-AF65-F5344CB8AC3E}">
        <p14:creationId xmlns:p14="http://schemas.microsoft.com/office/powerpoint/2010/main" val="2225678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65A84D-6127-EB4A-9604-CDB9514203CD}"/>
              </a:ext>
            </a:extLst>
          </p:cNvPr>
          <p:cNvSpPr>
            <a:spLocks noGrp="1"/>
          </p:cNvSpPr>
          <p:nvPr>
            <p:ph type="title"/>
          </p:nvPr>
        </p:nvSpPr>
        <p:spPr/>
        <p:txBody>
          <a:bodyPr/>
          <a:lstStyle/>
          <a:p>
            <a:r>
              <a:rPr lang="en-US" dirty="0">
                <a:solidFill>
                  <a:schemeClr val="bg1"/>
                </a:solidFill>
                <a:latin typeface="Georgia" panose="02040502050405020303" pitchFamily="18" charset="0"/>
              </a:rPr>
              <a:t>II. The Tomb Was Empty (16:5)</a:t>
            </a:r>
          </a:p>
        </p:txBody>
      </p:sp>
      <p:sp>
        <p:nvSpPr>
          <p:cNvPr id="8" name="Content Placeholder 7">
            <a:extLst>
              <a:ext uri="{FF2B5EF4-FFF2-40B4-BE49-F238E27FC236}">
                <a16:creationId xmlns:a16="http://schemas.microsoft.com/office/drawing/2014/main" id="{04B95523-260A-1343-81D3-2D982394185B}"/>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626170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921B9-22FC-3D40-9A1A-58CEA93C0A0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3C97117-49AC-9644-A731-1F99D0CD6FB8}"/>
              </a:ext>
            </a:extLst>
          </p:cNvPr>
          <p:cNvSpPr>
            <a:spLocks noGrp="1"/>
          </p:cNvSpPr>
          <p:nvPr>
            <p:ph idx="1"/>
          </p:nvPr>
        </p:nvSpPr>
        <p:spPr/>
        <p:txBody>
          <a:bodyPr/>
          <a:lstStyle/>
          <a:p>
            <a:pPr marL="0" indent="0" algn="ctr">
              <a:buNone/>
            </a:pPr>
            <a:r>
              <a:rPr lang="en-US" sz="2800" i="1" dirty="0">
                <a:solidFill>
                  <a:schemeClr val="bg1"/>
                </a:solidFill>
                <a:latin typeface="Georgia" panose="02040502050405020303" pitchFamily="18" charset="0"/>
              </a:rPr>
              <a:t>“If  the resurrection is true then so are a number of other things: There is a God; Jesus is that God; The Bible is true; Heaven and hell are real; and Jesus makes the difference whether you go to one or the other.”</a:t>
            </a:r>
          </a:p>
        </p:txBody>
      </p:sp>
    </p:spTree>
    <p:extLst>
      <p:ext uri="{BB962C8B-B14F-4D97-AF65-F5344CB8AC3E}">
        <p14:creationId xmlns:p14="http://schemas.microsoft.com/office/powerpoint/2010/main" val="16893268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921B9-22FC-3D40-9A1A-58CEA93C0A0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3C97117-49AC-9644-A731-1F99D0CD6FB8}"/>
              </a:ext>
            </a:extLst>
          </p:cNvPr>
          <p:cNvSpPr>
            <a:spLocks noGrp="1"/>
          </p:cNvSpPr>
          <p:nvPr>
            <p:ph idx="1"/>
          </p:nvPr>
        </p:nvSpPr>
        <p:spPr/>
        <p:txBody>
          <a:bodyPr/>
          <a:lstStyle/>
          <a:p>
            <a:pPr marL="0" indent="0">
              <a:buNone/>
            </a:pPr>
            <a:endParaRPr lang="en-US" sz="2800" dirty="0">
              <a:solidFill>
                <a:schemeClr val="bg1"/>
              </a:solidFill>
              <a:latin typeface="Georgia" panose="02040502050405020303" pitchFamily="18" charset="0"/>
            </a:endParaRPr>
          </a:p>
        </p:txBody>
      </p:sp>
    </p:spTree>
    <p:extLst>
      <p:ext uri="{BB962C8B-B14F-4D97-AF65-F5344CB8AC3E}">
        <p14:creationId xmlns:p14="http://schemas.microsoft.com/office/powerpoint/2010/main" val="2998683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65A84D-6127-EB4A-9604-CDB9514203CD}"/>
              </a:ext>
            </a:extLst>
          </p:cNvPr>
          <p:cNvSpPr>
            <a:spLocks noGrp="1"/>
          </p:cNvSpPr>
          <p:nvPr>
            <p:ph type="title"/>
          </p:nvPr>
        </p:nvSpPr>
        <p:spPr/>
        <p:txBody>
          <a:bodyPr/>
          <a:lstStyle/>
          <a:p>
            <a:r>
              <a:rPr lang="en-US" dirty="0">
                <a:solidFill>
                  <a:schemeClr val="bg1"/>
                </a:solidFill>
                <a:latin typeface="Georgia" panose="02040502050405020303" pitchFamily="18" charset="0"/>
              </a:rPr>
              <a:t>III. An Angel Declared He Was Risen (16:6)</a:t>
            </a:r>
          </a:p>
        </p:txBody>
      </p:sp>
      <p:sp>
        <p:nvSpPr>
          <p:cNvPr id="8" name="Content Placeholder 7">
            <a:extLst>
              <a:ext uri="{FF2B5EF4-FFF2-40B4-BE49-F238E27FC236}">
                <a16:creationId xmlns:a16="http://schemas.microsoft.com/office/drawing/2014/main" id="{04B95523-260A-1343-81D3-2D982394185B}"/>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704054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921B9-22FC-3D40-9A1A-58CEA93C0A0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3C97117-49AC-9644-A731-1F99D0CD6FB8}"/>
              </a:ext>
            </a:extLst>
          </p:cNvPr>
          <p:cNvSpPr>
            <a:spLocks noGrp="1"/>
          </p:cNvSpPr>
          <p:nvPr>
            <p:ph idx="1"/>
          </p:nvPr>
        </p:nvSpPr>
        <p:spPr/>
        <p:txBody>
          <a:bodyPr/>
          <a:lstStyle/>
          <a:p>
            <a:pPr marL="0" indent="0">
              <a:buNone/>
            </a:pPr>
            <a:r>
              <a:rPr lang="en-US" sz="2800" i="1" dirty="0">
                <a:solidFill>
                  <a:schemeClr val="bg1"/>
                </a:solidFill>
                <a:latin typeface="Georgia" panose="02040502050405020303" pitchFamily="18" charset="0"/>
              </a:rPr>
              <a:t>“The Crucified One, says the angel, has been raised!  The angel invites the women to see the place where they last saw the body of Jesus (15:47).  The references to the place of his burial and to Jesus as the crucified one are of crucial importance.  The women are not directed to a mystical or spiritual experience or to a numinous encounter."</a:t>
            </a:r>
          </a:p>
        </p:txBody>
      </p:sp>
    </p:spTree>
    <p:extLst>
      <p:ext uri="{BB962C8B-B14F-4D97-AF65-F5344CB8AC3E}">
        <p14:creationId xmlns:p14="http://schemas.microsoft.com/office/powerpoint/2010/main" val="109114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921B9-22FC-3D40-9A1A-58CEA93C0A0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3C97117-49AC-9644-A731-1F99D0CD6FB8}"/>
              </a:ext>
            </a:extLst>
          </p:cNvPr>
          <p:cNvSpPr>
            <a:spLocks noGrp="1"/>
          </p:cNvSpPr>
          <p:nvPr>
            <p:ph idx="1"/>
          </p:nvPr>
        </p:nvSpPr>
        <p:spPr/>
        <p:txBody>
          <a:bodyPr/>
          <a:lstStyle/>
          <a:p>
            <a:pPr marL="0" indent="0">
              <a:buNone/>
            </a:pPr>
            <a:r>
              <a:rPr lang="en-US" sz="2800" i="1" dirty="0">
                <a:solidFill>
                  <a:schemeClr val="bg1"/>
                </a:solidFill>
                <a:latin typeface="Georgia" panose="02040502050405020303" pitchFamily="18" charset="0"/>
              </a:rPr>
              <a:t>“They are directed specifically to Jesus, who died by a crucifixion they witnessed, was buried in a place they witnessed, and now has been resurrected.  The verbs in v. 6 refer to both sides of the Easter event.  The announcement of the divine emissary establishes an inseparable continuity between the historical Jesus and the resurrected Jesus.”</a:t>
            </a:r>
          </a:p>
        </p:txBody>
      </p:sp>
    </p:spTree>
    <p:extLst>
      <p:ext uri="{BB962C8B-B14F-4D97-AF65-F5344CB8AC3E}">
        <p14:creationId xmlns:p14="http://schemas.microsoft.com/office/powerpoint/2010/main" val="1746891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921B9-22FC-3D40-9A1A-58CEA93C0A0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3C97117-49AC-9644-A731-1F99D0CD6FB8}"/>
              </a:ext>
            </a:extLst>
          </p:cNvPr>
          <p:cNvSpPr>
            <a:spLocks noGrp="1"/>
          </p:cNvSpPr>
          <p:nvPr>
            <p:ph idx="1"/>
          </p:nvPr>
        </p:nvSpPr>
        <p:spPr/>
        <p:txBody>
          <a:bodyPr/>
          <a:lstStyle/>
          <a:p>
            <a:pPr marL="0" indent="0">
              <a:buNone/>
            </a:pPr>
            <a:r>
              <a:rPr lang="en-US" sz="2800" i="1" dirty="0">
                <a:solidFill>
                  <a:schemeClr val="bg1"/>
                </a:solidFill>
                <a:latin typeface="Georgia" panose="02040502050405020303" pitchFamily="18" charset="0"/>
              </a:rPr>
              <a:t>“The one whom the angel invites them to know is the one whom they have known.  The announcement of the gospel is literally, the gospel, good news, and the place from which the gospel first preached is the empty tomb that both received and gave up the Crucified One.  A new order of existence is inaugurated…."</a:t>
            </a:r>
          </a:p>
        </p:txBody>
      </p:sp>
    </p:spTree>
    <p:extLst>
      <p:ext uri="{BB962C8B-B14F-4D97-AF65-F5344CB8AC3E}">
        <p14:creationId xmlns:p14="http://schemas.microsoft.com/office/powerpoint/2010/main" val="3353498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921B9-22FC-3D40-9A1A-58CEA93C0A0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3C97117-49AC-9644-A731-1F99D0CD6FB8}"/>
              </a:ext>
            </a:extLst>
          </p:cNvPr>
          <p:cNvSpPr>
            <a:spLocks noGrp="1"/>
          </p:cNvSpPr>
          <p:nvPr>
            <p:ph idx="1"/>
          </p:nvPr>
        </p:nvSpPr>
        <p:spPr/>
        <p:txBody>
          <a:bodyPr/>
          <a:lstStyle/>
          <a:p>
            <a:pPr marL="0" indent="0">
              <a:buNone/>
            </a:pPr>
            <a:r>
              <a:rPr lang="en-US" sz="2800" i="1" dirty="0">
                <a:solidFill>
                  <a:schemeClr val="bg1"/>
                </a:solidFill>
                <a:latin typeface="Georgia" panose="02040502050405020303" pitchFamily="18" charset="0"/>
              </a:rPr>
              <a:t>“At this moment and in this place the women are witnessing ‘the kingdom of God come with power’ (9:1).”</a:t>
            </a:r>
          </a:p>
          <a:p>
            <a:pPr marL="0" indent="0" algn="r">
              <a:buNone/>
            </a:pPr>
            <a:r>
              <a:rPr lang="en-US" sz="2800" i="1" dirty="0">
                <a:solidFill>
                  <a:schemeClr val="bg1"/>
                </a:solidFill>
                <a:latin typeface="Georgia" panose="02040502050405020303" pitchFamily="18" charset="0"/>
              </a:rPr>
              <a:t>— James Edwards</a:t>
            </a:r>
          </a:p>
        </p:txBody>
      </p:sp>
    </p:spTree>
    <p:extLst>
      <p:ext uri="{BB962C8B-B14F-4D97-AF65-F5344CB8AC3E}">
        <p14:creationId xmlns:p14="http://schemas.microsoft.com/office/powerpoint/2010/main" val="2701895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65A84D-6127-EB4A-9604-CDB9514203CD}"/>
              </a:ext>
            </a:extLst>
          </p:cNvPr>
          <p:cNvSpPr>
            <a:spLocks noGrp="1"/>
          </p:cNvSpPr>
          <p:nvPr>
            <p:ph type="title"/>
          </p:nvPr>
        </p:nvSpPr>
        <p:spPr/>
        <p:txBody>
          <a:bodyPr/>
          <a:lstStyle/>
          <a:p>
            <a:r>
              <a:rPr lang="en-US" dirty="0">
                <a:solidFill>
                  <a:schemeClr val="bg1"/>
                </a:solidFill>
                <a:latin typeface="Georgia" panose="02040502050405020303" pitchFamily="18" charset="0"/>
              </a:rPr>
              <a:t>IV. Peter and the Other Disciples Would See Him (16:7)</a:t>
            </a:r>
          </a:p>
        </p:txBody>
      </p:sp>
      <p:sp>
        <p:nvSpPr>
          <p:cNvPr id="8" name="Content Placeholder 7">
            <a:extLst>
              <a:ext uri="{FF2B5EF4-FFF2-40B4-BE49-F238E27FC236}">
                <a16:creationId xmlns:a16="http://schemas.microsoft.com/office/drawing/2014/main" id="{04B95523-260A-1343-81D3-2D982394185B}"/>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161281730"/>
      </p:ext>
    </p:extLst>
  </p:cSld>
  <p:clrMapOvr>
    <a:masterClrMapping/>
  </p:clrMapOvr>
</p:sld>
</file>

<file path=ppt/theme/theme1.xml><?xml version="1.0" encoding="utf-8"?>
<a:theme xmlns:a="http://schemas.openxmlformats.org/drawingml/2006/main" name="PPT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B5672D8BF829944A9B07CED996AC076" ma:contentTypeVersion="13" ma:contentTypeDescription="Create a new document." ma:contentTypeScope="" ma:versionID="bf940c672ec2bf98b565e8a7417d4378">
  <xsd:schema xmlns:xsd="http://www.w3.org/2001/XMLSchema" xmlns:xs="http://www.w3.org/2001/XMLSchema" xmlns:p="http://schemas.microsoft.com/office/2006/metadata/properties" xmlns:ns1="http://schemas.microsoft.com/sharepoint/v3" xmlns:ns2="d88e48b9-6c5c-4b73-abf9-2976fe96ea0b" xmlns:ns3="ee1d6028-b86f-46b2-bc37-90caac66472a" targetNamespace="http://schemas.microsoft.com/office/2006/metadata/properties" ma:root="true" ma:fieldsID="1d4f930f8226dffb0322d37bdbcb3db7" ns1:_="" ns2:_="" ns3:_="">
    <xsd:import namespace="http://schemas.microsoft.com/sharepoint/v3"/>
    <xsd:import namespace="d88e48b9-6c5c-4b73-abf9-2976fe96ea0b"/>
    <xsd:import namespace="ee1d6028-b86f-46b2-bc37-90caac66472a"/>
    <xsd:element name="properties">
      <xsd:complexType>
        <xsd:sequence>
          <xsd:element name="documentManagement">
            <xsd:complexType>
              <xsd:all>
                <xsd:element ref="ns2:MediaServiceMetadata" minOccurs="0"/>
                <xsd:element ref="ns2:MediaServiceFastMetadata" minOccurs="0"/>
                <xsd:element ref="ns1:_ip_UnifiedCompliancePolicyProperties" minOccurs="0"/>
                <xsd:element ref="ns1:_ip_UnifiedCompliancePolicyUIActio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8e48b9-6c5c-4b73-abf9-2976fe96ea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e1d6028-b86f-46b2-bc37-90caac66472a"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F5A804F2-E935-4EAE-8ACA-72EB34BF4F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8e48b9-6c5c-4b73-abf9-2976fe96ea0b"/>
    <ds:schemaRef ds:uri="ee1d6028-b86f-46b2-bc37-90caac66472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CEA7E4F-5E9A-45DD-A746-B4C24AA4137B}">
  <ds:schemaRefs>
    <ds:schemaRef ds:uri="http://schemas.microsoft.com/sharepoint/v3/contenttype/forms"/>
  </ds:schemaRefs>
</ds:datastoreItem>
</file>

<file path=customXml/itemProps3.xml><?xml version="1.0" encoding="utf-8"?>
<ds:datastoreItem xmlns:ds="http://schemas.openxmlformats.org/officeDocument/2006/customXml" ds:itemID="{F0583775-3260-43E8-B10E-3D9816CDD293}">
  <ds:schemaRefs>
    <ds:schemaRef ds:uri="d88e48b9-6c5c-4b73-abf9-2976fe96ea0b"/>
    <ds:schemaRef ds:uri="http://purl.org/dc/dcmitype/"/>
    <ds:schemaRef ds:uri="http://schemas.microsoft.com/sharepoint/v3"/>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ee1d6028-b86f-46b2-bc37-90caac66472a"/>
    <ds:schemaRef ds:uri="http://schemas.microsoft.com/office/2006/metadata/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SeminaryGO</Template>
  <TotalTime>73</TotalTime>
  <Words>1192</Words>
  <Application>Microsoft Macintosh PowerPoint</Application>
  <PresentationFormat>On-screen Show (16:9)</PresentationFormat>
  <Paragraphs>65</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Georgia</vt:lpstr>
      <vt:lpstr>PPT1</vt:lpstr>
      <vt:lpstr>The Resurrection of the Great King</vt:lpstr>
      <vt:lpstr>I. Women Were the First Witnesses (16:1-4)</vt:lpstr>
      <vt:lpstr>II. The Tomb Was Empty (16:5)</vt:lpstr>
      <vt:lpstr>III. An Angel Declared He Was Risen (16:6)</vt:lpstr>
      <vt:lpstr>PowerPoint Presentation</vt:lpstr>
      <vt:lpstr>PowerPoint Presentation</vt:lpstr>
      <vt:lpstr>PowerPoint Presentation</vt:lpstr>
      <vt:lpstr>PowerPoint Presentation</vt:lpstr>
      <vt:lpstr>IV. Peter and the Other Disciples Would See Him (16:7)</vt:lpstr>
      <vt:lpstr>V. The Witnesses Where Amazed and Did Not Expect the Resurrection (16:8)</vt:lpstr>
      <vt:lpstr>PowerPoint Presentation</vt:lpstr>
      <vt:lpstr>PowerPoint Presentation</vt:lpstr>
      <vt:lpstr>Resurrection Options</vt:lpstr>
      <vt:lpstr>Naturalistic Theories That Reject the Resurrection</vt:lpstr>
      <vt:lpstr>Naturalistic Theories That Reject the Resurrection</vt:lpstr>
      <vt:lpstr>Naturalistic Theories That Reject the Resurrection</vt:lpstr>
      <vt:lpstr>Naturalistic Theories That Reject the Resurrection</vt:lpstr>
      <vt:lpstr>Naturalistic Theories That Reject the Resurrection</vt:lpstr>
      <vt:lpstr>Naturalistic Theories That Reject the Resurrection</vt:lpstr>
      <vt:lpstr>Naturalistic Theories That Reject the Resurrection</vt:lpstr>
      <vt:lpstr>Evidences for the Bodily Resurrection of Jesus</vt:lpstr>
      <vt:lpstr>PowerPoint Presentation</vt:lpstr>
      <vt:lpstr>Evidences for the Bodily Resurrection of Jesus</vt:lpstr>
      <vt:lpstr>Evidences for the Bodily Resurrection of Jesus</vt:lpstr>
      <vt:lpstr>Evidences for the Bodily Resurrection of Jesus</vt:lpstr>
      <vt:lpstr>Evidences for the Bodily Resurrection of Jesus</vt:lpstr>
      <vt:lpstr>Evidences for the Bodily Resurrection of Jesus</vt:lpstr>
      <vt:lpstr>Evidences for the Bodily Resurrection of Jesus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Ryan</dc:creator>
  <cp:lastModifiedBy>Moncada, Devin</cp:lastModifiedBy>
  <cp:revision>9</cp:revision>
  <dcterms:created xsi:type="dcterms:W3CDTF">2016-02-23T20:01:37Z</dcterms:created>
  <dcterms:modified xsi:type="dcterms:W3CDTF">2021-05-03T19:50:03Z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0x0101006B5672D8BF829944A9B07CED996AC076</vt:lpwstr>
  </property>
</Properties>
</file>