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1"/>
  </p:notesMasterIdLst>
  <p:handoutMasterIdLst>
    <p:handoutMasterId r:id="rId62"/>
  </p:handoutMasterIdLst>
  <p:sldIdLst>
    <p:sldId id="256" r:id="rId5"/>
    <p:sldId id="301" r:id="rId6"/>
    <p:sldId id="302" r:id="rId7"/>
    <p:sldId id="304" r:id="rId8"/>
    <p:sldId id="303" r:id="rId9"/>
    <p:sldId id="307" r:id="rId10"/>
    <p:sldId id="305" r:id="rId11"/>
    <p:sldId id="308" r:id="rId12"/>
    <p:sldId id="310" r:id="rId13"/>
    <p:sldId id="311" r:id="rId14"/>
    <p:sldId id="312" r:id="rId15"/>
    <p:sldId id="313" r:id="rId16"/>
    <p:sldId id="314" r:id="rId17"/>
    <p:sldId id="315" r:id="rId18"/>
    <p:sldId id="316" r:id="rId19"/>
    <p:sldId id="306" r:id="rId20"/>
    <p:sldId id="317" r:id="rId21"/>
    <p:sldId id="318" r:id="rId22"/>
    <p:sldId id="319" r:id="rId23"/>
    <p:sldId id="320" r:id="rId24"/>
    <p:sldId id="321" r:id="rId25"/>
    <p:sldId id="322" r:id="rId26"/>
    <p:sldId id="323" r:id="rId27"/>
    <p:sldId id="324" r:id="rId28"/>
    <p:sldId id="325" r:id="rId29"/>
    <p:sldId id="326" r:id="rId30"/>
    <p:sldId id="327" r:id="rId31"/>
    <p:sldId id="328" r:id="rId32"/>
    <p:sldId id="329" r:id="rId33"/>
    <p:sldId id="330" r:id="rId34"/>
    <p:sldId id="331" r:id="rId35"/>
    <p:sldId id="332" r:id="rId36"/>
    <p:sldId id="333" r:id="rId37"/>
    <p:sldId id="334" r:id="rId38"/>
    <p:sldId id="335" r:id="rId39"/>
    <p:sldId id="336" r:id="rId40"/>
    <p:sldId id="337" r:id="rId41"/>
    <p:sldId id="338" r:id="rId42"/>
    <p:sldId id="339" r:id="rId43"/>
    <p:sldId id="340" r:id="rId44"/>
    <p:sldId id="341" r:id="rId45"/>
    <p:sldId id="342" r:id="rId46"/>
    <p:sldId id="343" r:id="rId47"/>
    <p:sldId id="344" r:id="rId48"/>
    <p:sldId id="345" r:id="rId49"/>
    <p:sldId id="351" r:id="rId50"/>
    <p:sldId id="346" r:id="rId51"/>
    <p:sldId id="347" r:id="rId52"/>
    <p:sldId id="348" r:id="rId53"/>
    <p:sldId id="349" r:id="rId54"/>
    <p:sldId id="352" r:id="rId55"/>
    <p:sldId id="350" r:id="rId56"/>
    <p:sldId id="353" r:id="rId57"/>
    <p:sldId id="354" r:id="rId58"/>
    <p:sldId id="355" r:id="rId59"/>
    <p:sldId id="356" r:id="rId60"/>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563"/>
    <a:srgbClr val="002664"/>
    <a:srgbClr val="4F91CD"/>
    <a:srgbClr val="BCBDC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E494A6D-8CA4-E44A-9EEA-F5BC2258957E}" v="99" dt="2022-08-15T14:27:51.9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18"/>
  </p:normalViewPr>
  <p:slideViewPr>
    <p:cSldViewPr snapToGrid="0" snapToObjects="1">
      <p:cViewPr varScale="1">
        <p:scale>
          <a:sx n="139" d="100"/>
          <a:sy n="139" d="100"/>
        </p:scale>
        <p:origin x="840" y="176"/>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presProps" Target="presProps.xml"/><Relationship Id="rId68"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tableStyles" Target="tableStyles.xml"/><Relationship Id="rId5" Type="http://schemas.openxmlformats.org/officeDocument/2006/relationships/slide" Target="slides/slide1.xml"/><Relationship Id="rId61" Type="http://schemas.openxmlformats.org/officeDocument/2006/relationships/notesMaster" Target="notesMasters/notesMaster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microsoft.com/office/2016/11/relationships/changesInfo" Target="changesInfos/changesInfo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oncada, Devin" userId="0e3fc217-eef8-47f6-8332-fcd77fd00833" providerId="ADAL" clId="{E11ACCE4-6442-2D44-8EFD-5AB6ED379A50}"/>
    <pc:docChg chg="modSld">
      <pc:chgData name="Moncada, Devin" userId="0e3fc217-eef8-47f6-8332-fcd77fd00833" providerId="ADAL" clId="{E11ACCE4-6442-2D44-8EFD-5AB6ED379A50}" dt="2022-08-15T20:37:15.729" v="8" actId="20577"/>
      <pc:docMkLst>
        <pc:docMk/>
      </pc:docMkLst>
      <pc:sldChg chg="modSp mod">
        <pc:chgData name="Moncada, Devin" userId="0e3fc217-eef8-47f6-8332-fcd77fd00833" providerId="ADAL" clId="{E11ACCE4-6442-2D44-8EFD-5AB6ED379A50}" dt="2022-08-15T19:23:04.353" v="1" actId="20577"/>
        <pc:sldMkLst>
          <pc:docMk/>
          <pc:sldMk cId="1078942832" sldId="307"/>
        </pc:sldMkLst>
        <pc:spChg chg="mod">
          <ac:chgData name="Moncada, Devin" userId="0e3fc217-eef8-47f6-8332-fcd77fd00833" providerId="ADAL" clId="{E11ACCE4-6442-2D44-8EFD-5AB6ED379A50}" dt="2022-08-15T19:23:04.353" v="1" actId="20577"/>
          <ac:spMkLst>
            <pc:docMk/>
            <pc:sldMk cId="1078942832" sldId="307"/>
            <ac:spMk id="3" creationId="{7580CAA6-73B0-A959-9E2D-D2AEA91B8EA9}"/>
          </ac:spMkLst>
        </pc:spChg>
      </pc:sldChg>
      <pc:sldChg chg="modSp mod">
        <pc:chgData name="Moncada, Devin" userId="0e3fc217-eef8-47f6-8332-fcd77fd00833" providerId="ADAL" clId="{E11ACCE4-6442-2D44-8EFD-5AB6ED379A50}" dt="2022-08-15T20:37:15.729" v="8" actId="20577"/>
        <pc:sldMkLst>
          <pc:docMk/>
          <pc:sldMk cId="1883241356" sldId="327"/>
        </pc:sldMkLst>
        <pc:spChg chg="mod">
          <ac:chgData name="Moncada, Devin" userId="0e3fc217-eef8-47f6-8332-fcd77fd00833" providerId="ADAL" clId="{E11ACCE4-6442-2D44-8EFD-5AB6ED379A50}" dt="2022-08-15T20:37:15.729" v="8" actId="20577"/>
          <ac:spMkLst>
            <pc:docMk/>
            <pc:sldMk cId="1883241356" sldId="327"/>
            <ac:spMk id="3" creationId="{7580CAA6-73B0-A959-9E2D-D2AEA91B8EA9}"/>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91757322-DF50-487E-A17F-D03E185A3E15}" type="datetimeFigureOut">
              <a:rPr lang="en-US" smtClean="0"/>
              <a:t>8/15/22</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A5F48511-531A-4517-8C94-0A177674AF55}" type="slidenum">
              <a:rPr lang="en-US" smtClean="0"/>
              <a:t>‹#›</a:t>
            </a:fld>
            <a:endParaRPr lang="en-US"/>
          </a:p>
        </p:txBody>
      </p:sp>
    </p:spTree>
    <p:extLst>
      <p:ext uri="{BB962C8B-B14F-4D97-AF65-F5344CB8AC3E}">
        <p14:creationId xmlns:p14="http://schemas.microsoft.com/office/powerpoint/2010/main" val="42731304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134E5B30-E006-484D-BFB2-534F87526E46}" type="datetimeFigureOut">
              <a:rPr lang="en-US" smtClean="0"/>
              <a:t>8/15/22</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2F132EF4-56C1-7143-960B-8D3325B57C4B}" type="slidenum">
              <a:rPr lang="en-US" smtClean="0"/>
              <a:t>‹#›</a:t>
            </a:fld>
            <a:endParaRPr lang="en-US"/>
          </a:p>
        </p:txBody>
      </p:sp>
    </p:spTree>
    <p:extLst>
      <p:ext uri="{BB962C8B-B14F-4D97-AF65-F5344CB8AC3E}">
        <p14:creationId xmlns:p14="http://schemas.microsoft.com/office/powerpoint/2010/main" val="2277481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F132EF4-56C1-7143-960B-8D3325B57C4B}" type="slidenum">
              <a:rPr lang="en-US" smtClean="0"/>
              <a:t>16</a:t>
            </a:fld>
            <a:endParaRPr lang="en-US"/>
          </a:p>
        </p:txBody>
      </p:sp>
    </p:spTree>
    <p:extLst>
      <p:ext uri="{BB962C8B-B14F-4D97-AF65-F5344CB8AC3E}">
        <p14:creationId xmlns:p14="http://schemas.microsoft.com/office/powerpoint/2010/main" val="620694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386898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200151"/>
            <a:ext cx="8229600" cy="339447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96246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23741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200151"/>
            <a:ext cx="8229600" cy="33944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84289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4016103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21950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95872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963817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09306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185568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1792288" y="4025503"/>
            <a:ext cx="5486400" cy="60364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986918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22377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04908" y="825345"/>
            <a:ext cx="8134183" cy="2546505"/>
          </a:xfrm>
        </p:spPr>
        <p:txBody>
          <a:bodyPr/>
          <a:lstStyle/>
          <a:p>
            <a:pPr marL="0" marR="0">
              <a:lnSpc>
                <a:spcPct val="107000"/>
              </a:lnSpc>
              <a:spcBef>
                <a:spcPts val="0"/>
              </a:spcBef>
              <a:spcAft>
                <a:spcPts val="800"/>
              </a:spcAft>
            </a:pPr>
            <a:r>
              <a:rPr lang="en-US" sz="3600" b="1" dirty="0">
                <a:solidFill>
                  <a:srgbClr val="002563"/>
                </a:solidFill>
                <a:latin typeface="Georgia" panose="02040502050405020303" pitchFamily="18" charset="0"/>
              </a:rPr>
              <a:t>Finding Contentment in Christ:</a:t>
            </a:r>
            <a:br>
              <a:rPr lang="en-US" sz="3600" b="1" dirty="0">
                <a:solidFill>
                  <a:srgbClr val="002563"/>
                </a:solidFill>
                <a:latin typeface="Georgia" panose="02040502050405020303" pitchFamily="18" charset="0"/>
              </a:rPr>
            </a:br>
            <a:r>
              <a:rPr lang="en-US" sz="3200" dirty="0">
                <a:solidFill>
                  <a:srgbClr val="002563"/>
                </a:solidFill>
                <a:latin typeface="Georgia" panose="02040502050405020303" pitchFamily="18" charset="0"/>
              </a:rPr>
              <a:t>The Life and Missionary Ministry of Betsey Stockton, the First Single Woman to Go to the Nations</a:t>
            </a:r>
          </a:p>
        </p:txBody>
      </p:sp>
      <p:sp>
        <p:nvSpPr>
          <p:cNvPr id="3" name="Subtitle 2"/>
          <p:cNvSpPr>
            <a:spLocks noGrp="1"/>
          </p:cNvSpPr>
          <p:nvPr>
            <p:ph type="subTitle" idx="1"/>
          </p:nvPr>
        </p:nvSpPr>
        <p:spPr>
          <a:xfrm>
            <a:off x="1371599" y="3003705"/>
            <a:ext cx="6400800" cy="1314450"/>
          </a:xfrm>
        </p:spPr>
        <p:txBody>
          <a:bodyPr/>
          <a:lstStyle/>
          <a:p>
            <a:r>
              <a:rPr lang="en-US" dirty="0"/>
              <a:t>1 Corinthians 7:17–24</a:t>
            </a:r>
          </a:p>
        </p:txBody>
      </p:sp>
    </p:spTree>
    <p:extLst>
      <p:ext uri="{BB962C8B-B14F-4D97-AF65-F5344CB8AC3E}">
        <p14:creationId xmlns:p14="http://schemas.microsoft.com/office/powerpoint/2010/main" val="512520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buNone/>
            </a:pPr>
            <a:r>
              <a:rPr lang="en-US" sz="2400" dirty="0">
                <a:solidFill>
                  <a:srgbClr val="002563"/>
                </a:solidFill>
                <a:latin typeface="Georgia" panose="02040502050405020303" pitchFamily="18" charset="0"/>
              </a:rPr>
              <a:t>“Seneca’s observation exposes the evil of slavery:</a:t>
            </a:r>
          </a:p>
          <a:p>
            <a:pPr marL="0" indent="0" algn="ctr">
              <a:buNone/>
            </a:pPr>
            <a:r>
              <a:rPr lang="en-US" sz="2400" dirty="0">
                <a:solidFill>
                  <a:srgbClr val="002563"/>
                </a:solidFill>
                <a:latin typeface="Georgia" panose="02040502050405020303" pitchFamily="18" charset="0"/>
              </a:rPr>
              <a:t>‘You may take (a slave) in chains and at your pleasure expose him to every test of endurance; but too great violence in the striker has often dislocated a joint, or left a sinew fastened in the very teeth it has broken. Anger has left many a man crippled, many disabled, even when it found its victim submissive. (Ira 3.27.3)’”</a:t>
            </a:r>
          </a:p>
          <a:p>
            <a:pPr marL="0" indent="0">
              <a:buNone/>
            </a:pPr>
            <a:endParaRPr lang="en-US" sz="2400" dirty="0">
              <a:solidFill>
                <a:srgbClr val="002563"/>
              </a:solidFill>
              <a:latin typeface="Georgia" panose="02040502050405020303" pitchFamily="18" charset="0"/>
            </a:endParaRPr>
          </a:p>
        </p:txBody>
      </p:sp>
    </p:spTree>
    <p:extLst>
      <p:ext uri="{BB962C8B-B14F-4D97-AF65-F5344CB8AC3E}">
        <p14:creationId xmlns:p14="http://schemas.microsoft.com/office/powerpoint/2010/main" val="14356386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buNone/>
            </a:pPr>
            <a:r>
              <a:rPr lang="en-US" sz="2400" dirty="0">
                <a:solidFill>
                  <a:srgbClr val="002563"/>
                </a:solidFill>
                <a:latin typeface="Georgia" panose="02040502050405020303" pitchFamily="18" charset="0"/>
              </a:rPr>
              <a:t>The slavery of pre-Civil War America most readily corresponds to what we read in Exodus 21:16 and 1 Timothy 1:10 (“slave traders”) which the Bible resoundingly condemns.</a:t>
            </a:r>
          </a:p>
        </p:txBody>
      </p:sp>
    </p:spTree>
    <p:extLst>
      <p:ext uri="{BB962C8B-B14F-4D97-AF65-F5344CB8AC3E}">
        <p14:creationId xmlns:p14="http://schemas.microsoft.com/office/powerpoint/2010/main" val="16795538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buNone/>
            </a:pPr>
            <a:r>
              <a:rPr lang="en-US" sz="2400" dirty="0">
                <a:solidFill>
                  <a:srgbClr val="002563"/>
                </a:solidFill>
                <a:latin typeface="Georgia" panose="02040502050405020303" pitchFamily="18" charset="0"/>
              </a:rPr>
              <a:t>Letter of commendation to the ABCFM:</a:t>
            </a:r>
          </a:p>
          <a:p>
            <a:pPr marL="0" indent="0" algn="ctr">
              <a:buNone/>
            </a:pPr>
            <a:r>
              <a:rPr lang="en-US" sz="2400" dirty="0">
                <a:solidFill>
                  <a:srgbClr val="002563"/>
                </a:solidFill>
                <a:latin typeface="Georgia" panose="02040502050405020303" pitchFamily="18" charset="0"/>
              </a:rPr>
              <a:t>“By me and my wife she was never intended to be held as a slave.” </a:t>
            </a:r>
          </a:p>
        </p:txBody>
      </p:sp>
    </p:spTree>
    <p:extLst>
      <p:ext uri="{BB962C8B-B14F-4D97-AF65-F5344CB8AC3E}">
        <p14:creationId xmlns:p14="http://schemas.microsoft.com/office/powerpoint/2010/main" val="2586260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buNone/>
            </a:pPr>
            <a:r>
              <a:rPr lang="en-US" sz="2400" dirty="0" err="1">
                <a:solidFill>
                  <a:srgbClr val="002563"/>
                </a:solidFill>
                <a:latin typeface="Georgia" panose="02040502050405020303" pitchFamily="18" charset="0"/>
              </a:rPr>
              <a:t>Ashbel</a:t>
            </a:r>
            <a:r>
              <a:rPr lang="en-US" sz="2400" dirty="0">
                <a:solidFill>
                  <a:srgbClr val="002563"/>
                </a:solidFill>
                <a:latin typeface="Georgia" panose="02040502050405020303" pitchFamily="18" charset="0"/>
              </a:rPr>
              <a:t> Green’s Letter of commendation: </a:t>
            </a:r>
          </a:p>
          <a:p>
            <a:pPr marL="0" indent="0">
              <a:buNone/>
            </a:pPr>
            <a:r>
              <a:rPr lang="en-US" sz="2400" dirty="0">
                <a:solidFill>
                  <a:srgbClr val="002563"/>
                </a:solidFill>
                <a:latin typeface="Georgia" panose="02040502050405020303" pitchFamily="18" charset="0"/>
              </a:rPr>
              <a:t>	“Betsey is now about 25 years of age, has never been married.  Her health, till some time after she returned to live with me in 1816, was remarkably firm and vigorous.  Since that, it has been several times interrupted and is habitually delicate; but I think is improving.  I have paid her full wages [as] a hired girl, for two or three years past; her services have been so valuable that I shall regret to lose them.”</a:t>
            </a:r>
          </a:p>
        </p:txBody>
      </p:sp>
    </p:spTree>
    <p:extLst>
      <p:ext uri="{BB962C8B-B14F-4D97-AF65-F5344CB8AC3E}">
        <p14:creationId xmlns:p14="http://schemas.microsoft.com/office/powerpoint/2010/main" val="38850639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buNone/>
            </a:pPr>
            <a:r>
              <a:rPr lang="en-US" sz="2400" dirty="0">
                <a:solidFill>
                  <a:srgbClr val="002563"/>
                </a:solidFill>
                <a:latin typeface="Georgia" panose="02040502050405020303" pitchFamily="18" charset="0"/>
              </a:rPr>
              <a:t>“But she had been, for a good while, exceedingly desirous to go on a mission and I am willing that she should. I think her, in many respects, well qualified for this.  I hope she is fervently pious. There is no kind of work in a family for which she is not very expert. But I think her well qualified for higher employment in a mission than domestic drudgery.  She reads extremely well; few of her age and sex have read more books on religion than she; or can give a better account of them.”</a:t>
            </a:r>
          </a:p>
        </p:txBody>
      </p:sp>
    </p:spTree>
    <p:extLst>
      <p:ext uri="{BB962C8B-B14F-4D97-AF65-F5344CB8AC3E}">
        <p14:creationId xmlns:p14="http://schemas.microsoft.com/office/powerpoint/2010/main" val="26600554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buNone/>
            </a:pPr>
            <a:r>
              <a:rPr lang="en-US" sz="2400" dirty="0">
                <a:solidFill>
                  <a:srgbClr val="002563"/>
                </a:solidFill>
                <a:latin typeface="Georgia" panose="02040502050405020303" pitchFamily="18" charset="0"/>
              </a:rPr>
              <a:t>“She has no small share of miscellaneous reading, and has a real taste for literature. She understands Geography and English grammar, pretty well. She composes her English [in] a manner that is very uncommon for one of her standing in society. She is tolerably skilled in arithmetic.  She has made all of these attainments by improving her time and privileges in my family.  She calls herself Betsey Stockton.”</a:t>
            </a:r>
          </a:p>
        </p:txBody>
      </p:sp>
    </p:spTree>
    <p:extLst>
      <p:ext uri="{BB962C8B-B14F-4D97-AF65-F5344CB8AC3E}">
        <p14:creationId xmlns:p14="http://schemas.microsoft.com/office/powerpoint/2010/main" val="39761761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a:xfrm>
            <a:off x="457200" y="205979"/>
            <a:ext cx="8229600" cy="1503948"/>
          </a:xfrm>
        </p:spPr>
        <p:txBody>
          <a:bodyPr/>
          <a:lstStyle/>
          <a:p>
            <a:r>
              <a:rPr lang="en-US" sz="3600" dirty="0">
                <a:solidFill>
                  <a:srgbClr val="002563"/>
                </a:solidFill>
                <a:latin typeface="Georgia" panose="02040502050405020303" pitchFamily="18" charset="0"/>
              </a:rPr>
              <a:t>III. Be Content in Your Relationship with the Lord (7:23-24)</a:t>
            </a:r>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a:xfrm>
            <a:off x="457200" y="1709927"/>
            <a:ext cx="8229600" cy="2884695"/>
          </a:xfrm>
        </p:spPr>
        <p:txBody>
          <a:bodyPr/>
          <a:lstStyle/>
          <a:p>
            <a:pPr marL="0" indent="0">
              <a:buNone/>
            </a:pPr>
            <a:endParaRPr lang="en-US" sz="2400" dirty="0">
              <a:solidFill>
                <a:srgbClr val="002563"/>
              </a:solidFill>
              <a:latin typeface="Georgia" panose="02040502050405020303" pitchFamily="18" charset="0"/>
            </a:endParaRPr>
          </a:p>
        </p:txBody>
      </p:sp>
    </p:spTree>
    <p:extLst>
      <p:ext uri="{BB962C8B-B14F-4D97-AF65-F5344CB8AC3E}">
        <p14:creationId xmlns:p14="http://schemas.microsoft.com/office/powerpoint/2010/main" val="11458288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lgn="ctr">
              <a:buNone/>
            </a:pPr>
            <a:endParaRPr lang="en-US" sz="2400" dirty="0">
              <a:solidFill>
                <a:srgbClr val="002563"/>
              </a:solidFill>
              <a:latin typeface="Georgia" panose="02040502050405020303" pitchFamily="18" charset="0"/>
            </a:endParaRPr>
          </a:p>
          <a:p>
            <a:pPr marL="0" indent="0" algn="ctr">
              <a:buNone/>
            </a:pPr>
            <a:r>
              <a:rPr lang="en-US" sz="2400" dirty="0">
                <a:solidFill>
                  <a:srgbClr val="002563"/>
                </a:solidFill>
                <a:latin typeface="Georgia" panose="02040502050405020303" pitchFamily="18" charset="0"/>
              </a:rPr>
              <a:t>“We are prone to think that a change in circumstances is always the answer to a problem. But the problem is usually </a:t>
            </a:r>
            <a:r>
              <a:rPr lang="en-US" sz="2400" i="1" dirty="0">
                <a:solidFill>
                  <a:srgbClr val="002563"/>
                </a:solidFill>
                <a:latin typeface="Georgia" panose="02040502050405020303" pitchFamily="18" charset="0"/>
              </a:rPr>
              <a:t>within us </a:t>
            </a:r>
            <a:r>
              <a:rPr lang="en-US" sz="2400" dirty="0">
                <a:solidFill>
                  <a:srgbClr val="002563"/>
                </a:solidFill>
                <a:latin typeface="Georgia" panose="02040502050405020303" pitchFamily="18" charset="0"/>
              </a:rPr>
              <a:t>and not </a:t>
            </a:r>
            <a:r>
              <a:rPr lang="en-US" sz="2400" i="1" dirty="0">
                <a:solidFill>
                  <a:srgbClr val="002563"/>
                </a:solidFill>
                <a:latin typeface="Georgia" panose="02040502050405020303" pitchFamily="18" charset="0"/>
              </a:rPr>
              <a:t>around us</a:t>
            </a:r>
            <a:r>
              <a:rPr lang="en-US" sz="2400" dirty="0">
                <a:solidFill>
                  <a:srgbClr val="002563"/>
                </a:solidFill>
                <a:latin typeface="Georgia" panose="02040502050405020303" pitchFamily="18" charset="0"/>
              </a:rPr>
              <a:t>. The heart of every problem is the problem in the heart” — Warren </a:t>
            </a:r>
            <a:r>
              <a:rPr lang="en-US" sz="2400" dirty="0" err="1">
                <a:solidFill>
                  <a:srgbClr val="002563"/>
                </a:solidFill>
                <a:latin typeface="Georgia" panose="02040502050405020303" pitchFamily="18" charset="0"/>
              </a:rPr>
              <a:t>Wiersbe</a:t>
            </a:r>
            <a:r>
              <a:rPr lang="en-US" sz="2400" dirty="0">
                <a:solidFill>
                  <a:srgbClr val="002563"/>
                </a:solidFill>
                <a:latin typeface="Georgia" panose="02040502050405020303" pitchFamily="18" charset="0"/>
              </a:rPr>
              <a:t> </a:t>
            </a:r>
          </a:p>
        </p:txBody>
      </p:sp>
    </p:spTree>
    <p:extLst>
      <p:ext uri="{BB962C8B-B14F-4D97-AF65-F5344CB8AC3E}">
        <p14:creationId xmlns:p14="http://schemas.microsoft.com/office/powerpoint/2010/main" val="5535375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lgn="ctr">
              <a:buNone/>
            </a:pPr>
            <a:endParaRPr lang="en-US" sz="2400" dirty="0">
              <a:solidFill>
                <a:srgbClr val="002563"/>
              </a:solidFill>
              <a:latin typeface="Georgia" panose="02040502050405020303" pitchFamily="18" charset="0"/>
            </a:endParaRPr>
          </a:p>
          <a:p>
            <a:pPr marL="0" indent="0" algn="ctr">
              <a:buNone/>
            </a:pPr>
            <a:r>
              <a:rPr lang="en-US" sz="2400" i="1" dirty="0">
                <a:solidFill>
                  <a:srgbClr val="002563"/>
                </a:solidFill>
                <a:latin typeface="Georgia" panose="02040502050405020303" pitchFamily="18" charset="0"/>
              </a:rPr>
              <a:t>I don’t say this out of need, for I have learned to be content in whatever circumstances I find myself. I know both how to make do with little, and I know how to make do with a lot. In any and all circumstances I have learned the secret of being content – whether well fed or hungry, whether in abundance or in need. I am able to do all things through him who strengthens me. </a:t>
            </a:r>
            <a:r>
              <a:rPr lang="en-US" sz="2400" dirty="0">
                <a:solidFill>
                  <a:srgbClr val="002563"/>
                </a:solidFill>
                <a:latin typeface="Georgia" panose="02040502050405020303" pitchFamily="18" charset="0"/>
              </a:rPr>
              <a:t>(Phil 4:11-13)</a:t>
            </a:r>
          </a:p>
        </p:txBody>
      </p:sp>
    </p:spTree>
    <p:extLst>
      <p:ext uri="{BB962C8B-B14F-4D97-AF65-F5344CB8AC3E}">
        <p14:creationId xmlns:p14="http://schemas.microsoft.com/office/powerpoint/2010/main" val="27451386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buNone/>
            </a:pPr>
            <a:r>
              <a:rPr lang="en-US" sz="2400" dirty="0">
                <a:solidFill>
                  <a:srgbClr val="002563"/>
                </a:solidFill>
                <a:latin typeface="Georgia" panose="02040502050405020303" pitchFamily="18" charset="0"/>
              </a:rPr>
              <a:t>Michael Osborn wrote concerning her excellent qualifications: </a:t>
            </a:r>
          </a:p>
          <a:p>
            <a:pPr marL="0" indent="0">
              <a:buNone/>
            </a:pPr>
            <a:r>
              <a:rPr lang="en-US" sz="2400" dirty="0">
                <a:solidFill>
                  <a:srgbClr val="002563"/>
                </a:solidFill>
                <a:latin typeface="Georgia" panose="02040502050405020303" pitchFamily="18" charset="0"/>
              </a:rPr>
              <a:t>	“I think her pious, intelligent, industrious, skillful in the management of domestic affairs, apt to teach, and endowed with a large portion of the active, preserving, self-sacrificing, spirit of a missionary. From my first acquaintance with her she has expressed a decided wish to go to the heathen. Africa was the place of her choice.” </a:t>
            </a:r>
          </a:p>
        </p:txBody>
      </p:sp>
    </p:spTree>
    <p:extLst>
      <p:ext uri="{BB962C8B-B14F-4D97-AF65-F5344CB8AC3E}">
        <p14:creationId xmlns:p14="http://schemas.microsoft.com/office/powerpoint/2010/main" val="2287830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r>
              <a:rPr lang="en-US" sz="3600" dirty="0">
                <a:solidFill>
                  <a:srgbClr val="002563"/>
                </a:solidFill>
                <a:latin typeface="Georgia" panose="02040502050405020303" pitchFamily="18" charset="0"/>
              </a:rPr>
              <a:t>Betsey Stockton (c. 1798-1865)</a:t>
            </a:r>
            <a:endParaRPr lang="en-US" sz="3600"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r>
              <a:rPr lang="en-US" sz="2400" dirty="0">
                <a:solidFill>
                  <a:srgbClr val="002563"/>
                </a:solidFill>
                <a:latin typeface="Georgia" panose="02040502050405020303" pitchFamily="18" charset="0"/>
              </a:rPr>
              <a:t>A black woman, born a slave</a:t>
            </a:r>
          </a:p>
          <a:p>
            <a:r>
              <a:rPr lang="en-US" sz="2400" dirty="0">
                <a:solidFill>
                  <a:srgbClr val="002563"/>
                </a:solidFill>
                <a:latin typeface="Georgia" panose="02040502050405020303" pitchFamily="18" charset="0"/>
              </a:rPr>
              <a:t>She had no idea who her father was, and she was taken away from her mother at a very tender age. </a:t>
            </a:r>
          </a:p>
          <a:p>
            <a:r>
              <a:rPr lang="en-US" sz="2400" dirty="0">
                <a:solidFill>
                  <a:srgbClr val="002563"/>
                </a:solidFill>
                <a:latin typeface="Georgia" panose="02040502050405020303" pitchFamily="18" charset="0"/>
              </a:rPr>
              <a:t>She would be converted to Christ in 1816, and leave America for the mission field in 1822 as the first single woman to go to the nations!</a:t>
            </a:r>
          </a:p>
        </p:txBody>
      </p:sp>
    </p:spTree>
    <p:extLst>
      <p:ext uri="{BB962C8B-B14F-4D97-AF65-F5344CB8AC3E}">
        <p14:creationId xmlns:p14="http://schemas.microsoft.com/office/powerpoint/2010/main" val="593018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buNone/>
            </a:pPr>
            <a:r>
              <a:rPr lang="en-US" sz="2400" dirty="0">
                <a:solidFill>
                  <a:srgbClr val="002563"/>
                </a:solidFill>
                <a:latin typeface="Georgia" panose="02040502050405020303" pitchFamily="18" charset="0"/>
              </a:rPr>
              <a:t>“The opposition of her friends has kept her until now. For about a year and a half she has been a member of my class in the Sabbath School at this place. Her recitations have been chiefly from the S[</a:t>
            </a:r>
            <a:r>
              <a:rPr lang="en-US" sz="2400" dirty="0" err="1">
                <a:solidFill>
                  <a:srgbClr val="002563"/>
                </a:solidFill>
                <a:latin typeface="Georgia" panose="02040502050405020303" pitchFamily="18" charset="0"/>
              </a:rPr>
              <a:t>acred</a:t>
            </a:r>
            <a:r>
              <a:rPr lang="en-US" sz="2400" dirty="0">
                <a:solidFill>
                  <a:srgbClr val="002563"/>
                </a:solidFill>
                <a:latin typeface="Georgia" panose="02040502050405020303" pitchFamily="18" charset="0"/>
              </a:rPr>
              <a:t>] Scriptures, the Larger Catechism, Jewish Antiquities and Sacred Geography. She has a larger acquaintance with sacred history and the Mosaic Institutions than almost any ordinary person, young or old, I have ever known.”</a:t>
            </a:r>
          </a:p>
        </p:txBody>
      </p:sp>
    </p:spTree>
    <p:extLst>
      <p:ext uri="{BB962C8B-B14F-4D97-AF65-F5344CB8AC3E}">
        <p14:creationId xmlns:p14="http://schemas.microsoft.com/office/powerpoint/2010/main" val="34199296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buNone/>
            </a:pPr>
            <a:r>
              <a:rPr lang="en-US" sz="2400" dirty="0">
                <a:solidFill>
                  <a:srgbClr val="002563"/>
                </a:solidFill>
                <a:latin typeface="Georgia" panose="02040502050405020303" pitchFamily="18" charset="0"/>
              </a:rPr>
              <a:t>“(By ordinary person you will understand me to mean such as are not clergymen or candidates for the ministry). I recollected a multitude of instances where, for my own information, I have questioned her about some fact in Biblical history, or some minute point in Jewish Antiquities, and have immediately received a correct answer.”</a:t>
            </a:r>
          </a:p>
        </p:txBody>
      </p:sp>
    </p:spTree>
    <p:extLst>
      <p:ext uri="{BB962C8B-B14F-4D97-AF65-F5344CB8AC3E}">
        <p14:creationId xmlns:p14="http://schemas.microsoft.com/office/powerpoint/2010/main" val="2346196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buNone/>
            </a:pPr>
            <a:r>
              <a:rPr lang="en-US" sz="2400" dirty="0">
                <a:solidFill>
                  <a:srgbClr val="002563"/>
                </a:solidFill>
                <a:latin typeface="Georgia" panose="02040502050405020303" pitchFamily="18" charset="0"/>
              </a:rPr>
              <a:t>“I am of the opinion that few pious young ladies of her age will be found to equal her knowledge of the Bible and general theology.”</a:t>
            </a:r>
          </a:p>
        </p:txBody>
      </p:sp>
    </p:spTree>
    <p:extLst>
      <p:ext uri="{BB962C8B-B14F-4D97-AF65-F5344CB8AC3E}">
        <p14:creationId xmlns:p14="http://schemas.microsoft.com/office/powerpoint/2010/main" val="30904580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buNone/>
            </a:pPr>
            <a:r>
              <a:rPr lang="en-US" sz="2400" b="1" dirty="0">
                <a:solidFill>
                  <a:srgbClr val="002563"/>
                </a:solidFill>
                <a:latin typeface="Georgia" panose="02040502050405020303" pitchFamily="18" charset="0"/>
              </a:rPr>
              <a:t>November 23</a:t>
            </a:r>
          </a:p>
          <a:p>
            <a:pPr marL="0" indent="0">
              <a:buNone/>
            </a:pPr>
            <a:r>
              <a:rPr lang="en-US" sz="2400" dirty="0">
                <a:solidFill>
                  <a:srgbClr val="002563"/>
                </a:solidFill>
                <a:latin typeface="Georgia" panose="02040502050405020303" pitchFamily="18" charset="0"/>
              </a:rPr>
              <a:t>Saturday morning at daybreak shipped a sea. The water rushed into the cabin. I saw it with very little fear; and felt inclined to say, The Lord </a:t>
            </a:r>
            <a:r>
              <a:rPr lang="en-US" sz="2400" dirty="0" err="1">
                <a:solidFill>
                  <a:srgbClr val="002563"/>
                </a:solidFill>
                <a:latin typeface="Georgia" panose="02040502050405020303" pitchFamily="18" charset="0"/>
              </a:rPr>
              <a:t>reigneth</a:t>
            </a:r>
            <a:r>
              <a:rPr lang="en-US" sz="2400" dirty="0">
                <a:solidFill>
                  <a:srgbClr val="002563"/>
                </a:solidFill>
                <a:latin typeface="Georgia" panose="02040502050405020303" pitchFamily="18" charset="0"/>
              </a:rPr>
              <a:t>, let us all rejoice. I was so weak that I was almost unable to help myself. At 10 o’clock I went on deck: the scene that presented itself was, to me, the most sublime I ever witnessed. </a:t>
            </a:r>
          </a:p>
        </p:txBody>
      </p:sp>
    </p:spTree>
    <p:extLst>
      <p:ext uri="{BB962C8B-B14F-4D97-AF65-F5344CB8AC3E}">
        <p14:creationId xmlns:p14="http://schemas.microsoft.com/office/powerpoint/2010/main" val="23714426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buNone/>
            </a:pPr>
            <a:r>
              <a:rPr lang="en-US" sz="2400" dirty="0">
                <a:solidFill>
                  <a:srgbClr val="002563"/>
                </a:solidFill>
                <a:latin typeface="Georgia" panose="02040502050405020303" pitchFamily="18" charset="0"/>
              </a:rPr>
              <a:t>How, thought I, can “those who go down to the sea in ships” deny the existence of God. The day was spent in self-examination. This, if ever, is the time to try my motives in leaving my native land. I found myself at times unwilling to perish so near my friends; but soon became composed, and resigned to whatever should be the will of my Heavenly Father.</a:t>
            </a:r>
          </a:p>
        </p:txBody>
      </p:sp>
    </p:spTree>
    <p:extLst>
      <p:ext uri="{BB962C8B-B14F-4D97-AF65-F5344CB8AC3E}">
        <p14:creationId xmlns:p14="http://schemas.microsoft.com/office/powerpoint/2010/main" val="35422557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buNone/>
            </a:pPr>
            <a:r>
              <a:rPr lang="en-US" sz="2400" dirty="0">
                <a:solidFill>
                  <a:srgbClr val="002563"/>
                </a:solidFill>
                <a:latin typeface="Georgia" panose="02040502050405020303" pitchFamily="18" charset="0"/>
              </a:rPr>
              <a:t>I believed that my motives were pure: and a calm and heavenly peace soon took possession of my breast. Oh that it were always with me as it is this day!</a:t>
            </a:r>
          </a:p>
        </p:txBody>
      </p:sp>
    </p:spTree>
    <p:extLst>
      <p:ext uri="{BB962C8B-B14F-4D97-AF65-F5344CB8AC3E}">
        <p14:creationId xmlns:p14="http://schemas.microsoft.com/office/powerpoint/2010/main" val="25905065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buNone/>
            </a:pPr>
            <a:r>
              <a:rPr lang="en-US" sz="2400" b="1" dirty="0">
                <a:solidFill>
                  <a:srgbClr val="002563"/>
                </a:solidFill>
                <a:latin typeface="Georgia" panose="02040502050405020303" pitchFamily="18" charset="0"/>
              </a:rPr>
              <a:t>December 30. Sabbath. </a:t>
            </a:r>
          </a:p>
          <a:p>
            <a:pPr marL="0" indent="0">
              <a:buNone/>
            </a:pPr>
            <a:r>
              <a:rPr lang="en-US" sz="2400" dirty="0">
                <a:solidFill>
                  <a:srgbClr val="002563"/>
                </a:solidFill>
                <a:latin typeface="Georgia" panose="02040502050405020303" pitchFamily="18" charset="0"/>
              </a:rPr>
              <a:t>I felt something of the love of God in my heart. But still I felt as if I was declining in the spiritual life. I attend a little to the study of the Bible, and find it pleasant. Yet I find a void within my breast that is painful.</a:t>
            </a:r>
          </a:p>
        </p:txBody>
      </p:sp>
    </p:spTree>
    <p:extLst>
      <p:ext uri="{BB962C8B-B14F-4D97-AF65-F5344CB8AC3E}">
        <p14:creationId xmlns:p14="http://schemas.microsoft.com/office/powerpoint/2010/main" val="35570953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buNone/>
            </a:pPr>
            <a:r>
              <a:rPr lang="en-US" sz="2400" b="1" dirty="0">
                <a:solidFill>
                  <a:srgbClr val="002563"/>
                </a:solidFill>
                <a:latin typeface="Georgia" panose="02040502050405020303" pitchFamily="18" charset="0"/>
              </a:rPr>
              <a:t>February 6, 1823</a:t>
            </a:r>
          </a:p>
          <a:p>
            <a:pPr marL="0" indent="0">
              <a:buNone/>
            </a:pPr>
            <a:r>
              <a:rPr lang="en-US" sz="2400" dirty="0">
                <a:solidFill>
                  <a:srgbClr val="002563"/>
                </a:solidFill>
                <a:latin typeface="Georgia" panose="02040502050405020303" pitchFamily="18" charset="0"/>
              </a:rPr>
              <a:t>The weather is beginning to be rather cold. [</a:t>
            </a:r>
            <a:r>
              <a:rPr lang="en-US" sz="2400">
                <a:solidFill>
                  <a:srgbClr val="002563"/>
                </a:solidFill>
                <a:latin typeface="Georgia" panose="02040502050405020303" pitchFamily="18" charset="0"/>
              </a:rPr>
              <a:t>They traveled </a:t>
            </a:r>
            <a:r>
              <a:rPr lang="en-US" sz="2400" dirty="0">
                <a:solidFill>
                  <a:srgbClr val="002563"/>
                </a:solidFill>
                <a:latin typeface="Georgia" panose="02040502050405020303" pitchFamily="18" charset="0"/>
              </a:rPr>
              <a:t>all the way down and around </a:t>
            </a:r>
            <a:r>
              <a:rPr lang="en-US" sz="2400">
                <a:solidFill>
                  <a:srgbClr val="002563"/>
                </a:solidFill>
                <a:latin typeface="Georgia" panose="02040502050405020303" pitchFamily="18" charset="0"/>
              </a:rPr>
              <a:t>South America </a:t>
            </a:r>
            <a:r>
              <a:rPr lang="en-US" sz="2400" dirty="0">
                <a:solidFill>
                  <a:srgbClr val="002563"/>
                </a:solidFill>
                <a:latin typeface="Georgia" panose="02040502050405020303" pitchFamily="18" charset="0"/>
              </a:rPr>
              <a:t>to go to the Sandwich Islands. The Panama Canal would not be built until 1904-14]. I find my </a:t>
            </a:r>
            <a:r>
              <a:rPr lang="en-US" sz="2400" dirty="0" err="1">
                <a:solidFill>
                  <a:srgbClr val="002563"/>
                </a:solidFill>
                <a:latin typeface="Georgia" panose="02040502050405020303" pitchFamily="18" charset="0"/>
              </a:rPr>
              <a:t>woollen</a:t>
            </a:r>
            <a:r>
              <a:rPr lang="en-US" sz="2400" dirty="0">
                <a:solidFill>
                  <a:srgbClr val="002563"/>
                </a:solidFill>
                <a:latin typeface="Georgia" panose="02040502050405020303" pitchFamily="18" charset="0"/>
              </a:rPr>
              <a:t> clothes to be very comfortable: my health is very good again—a little home sick, but do not wish to return.</a:t>
            </a:r>
          </a:p>
        </p:txBody>
      </p:sp>
    </p:spTree>
    <p:extLst>
      <p:ext uri="{BB962C8B-B14F-4D97-AF65-F5344CB8AC3E}">
        <p14:creationId xmlns:p14="http://schemas.microsoft.com/office/powerpoint/2010/main" val="18832413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buNone/>
            </a:pPr>
            <a:r>
              <a:rPr lang="en-US" sz="2400" dirty="0">
                <a:solidFill>
                  <a:srgbClr val="002563"/>
                </a:solidFill>
                <a:latin typeface="Georgia" panose="02040502050405020303" pitchFamily="18" charset="0"/>
              </a:rPr>
              <a:t>O! thought I, if I could but spend one Sabbath evening in your study [of </a:t>
            </a:r>
            <a:r>
              <a:rPr lang="en-US" sz="2400" dirty="0" err="1">
                <a:solidFill>
                  <a:srgbClr val="002563"/>
                </a:solidFill>
                <a:latin typeface="Georgia" panose="02040502050405020303" pitchFamily="18" charset="0"/>
              </a:rPr>
              <a:t>Ashbel</a:t>
            </a:r>
            <a:r>
              <a:rPr lang="en-US" sz="2400" dirty="0">
                <a:solidFill>
                  <a:srgbClr val="002563"/>
                </a:solidFill>
                <a:latin typeface="Georgia" panose="02040502050405020303" pitchFamily="18" charset="0"/>
              </a:rPr>
              <a:t> Green], how my heart would rejoice. But I must look forward to that Sabbath which will never end—there to see, face to face, what we now see dimly through a glass; and to meet you, with my other friends, whom I have left behind. </a:t>
            </a:r>
          </a:p>
        </p:txBody>
      </p:sp>
    </p:spTree>
    <p:extLst>
      <p:ext uri="{BB962C8B-B14F-4D97-AF65-F5344CB8AC3E}">
        <p14:creationId xmlns:p14="http://schemas.microsoft.com/office/powerpoint/2010/main" val="26292800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buNone/>
            </a:pPr>
            <a:r>
              <a:rPr lang="en-US" sz="2400" dirty="0">
                <a:solidFill>
                  <a:srgbClr val="002563"/>
                </a:solidFill>
                <a:latin typeface="Georgia" panose="02040502050405020303" pitchFamily="18" charset="0"/>
              </a:rPr>
              <a:t>It is a source of consolation to me to be able to think that you, with many others in my native land, pray for me. Were it not for that, I should almost despair. I find my heart more deeply corrupted than I had any idea of. </a:t>
            </a:r>
          </a:p>
        </p:txBody>
      </p:sp>
    </p:spTree>
    <p:extLst>
      <p:ext uri="{BB962C8B-B14F-4D97-AF65-F5344CB8AC3E}">
        <p14:creationId xmlns:p14="http://schemas.microsoft.com/office/powerpoint/2010/main" val="1867720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buNone/>
            </a:pPr>
            <a:r>
              <a:rPr lang="en-US" sz="2400" dirty="0">
                <a:solidFill>
                  <a:srgbClr val="002563"/>
                </a:solidFill>
                <a:latin typeface="Georgia" panose="02040502050405020303" pitchFamily="18" charset="0"/>
              </a:rPr>
              <a:t>	As we examine verses 17-24, one word dominates the passage. It is the word “call.” The word occurs eight times in our English text and nine times in the Greek text. It is properly translated as “situation” or “condition” (ESV) in verse 20. Paul will use the word primarily to speak of our </a:t>
            </a:r>
            <a:r>
              <a:rPr lang="en-US" sz="2400" u="sng" dirty="0">
                <a:solidFill>
                  <a:srgbClr val="002563"/>
                </a:solidFill>
                <a:latin typeface="Georgia" panose="02040502050405020303" pitchFamily="18" charset="0"/>
              </a:rPr>
              <a:t>call to salvation</a:t>
            </a:r>
            <a:r>
              <a:rPr lang="en-US" sz="2400" dirty="0">
                <a:solidFill>
                  <a:srgbClr val="002563"/>
                </a:solidFill>
                <a:latin typeface="Georgia" panose="02040502050405020303" pitchFamily="18" charset="0"/>
              </a:rPr>
              <a:t> and </a:t>
            </a:r>
            <a:r>
              <a:rPr lang="en-US" sz="2400" u="sng" dirty="0">
                <a:solidFill>
                  <a:srgbClr val="002563"/>
                </a:solidFill>
                <a:latin typeface="Georgia" panose="02040502050405020303" pitchFamily="18" charset="0"/>
              </a:rPr>
              <a:t>identity in Christ</a:t>
            </a:r>
            <a:r>
              <a:rPr lang="en-US" sz="2400" dirty="0">
                <a:solidFill>
                  <a:srgbClr val="002563"/>
                </a:solidFill>
                <a:latin typeface="Georgia" panose="02040502050405020303" pitchFamily="18" charset="0"/>
              </a:rPr>
              <a:t>.  But, he will also use it to speak of our </a:t>
            </a:r>
            <a:r>
              <a:rPr lang="en-US" sz="2400" u="sng" dirty="0">
                <a:solidFill>
                  <a:srgbClr val="002563"/>
                </a:solidFill>
                <a:latin typeface="Georgia" panose="02040502050405020303" pitchFamily="18" charset="0"/>
              </a:rPr>
              <a:t>vocation</a:t>
            </a:r>
            <a:r>
              <a:rPr lang="en-US" sz="2400" dirty="0">
                <a:solidFill>
                  <a:srgbClr val="002563"/>
                </a:solidFill>
                <a:latin typeface="Georgia" panose="02040502050405020303" pitchFamily="18" charset="0"/>
              </a:rPr>
              <a:t>, our condition or situation in life. </a:t>
            </a:r>
          </a:p>
        </p:txBody>
      </p:sp>
    </p:spTree>
    <p:extLst>
      <p:ext uri="{BB962C8B-B14F-4D97-AF65-F5344CB8AC3E}">
        <p14:creationId xmlns:p14="http://schemas.microsoft.com/office/powerpoint/2010/main" val="15896602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buNone/>
            </a:pPr>
            <a:r>
              <a:rPr lang="en-US" sz="2400" dirty="0">
                <a:solidFill>
                  <a:srgbClr val="002563"/>
                </a:solidFill>
                <a:latin typeface="Georgia" panose="02040502050405020303" pitchFamily="18" charset="0"/>
              </a:rPr>
              <a:t>I always knew that the human heart was a sink of sin, and that mine was filled with it; but I did not know, until now, that the sink was without bottom. I attribute much of my spiritual difficulty to the want of retirement and prayer.</a:t>
            </a:r>
          </a:p>
        </p:txBody>
      </p:sp>
    </p:spTree>
    <p:extLst>
      <p:ext uri="{BB962C8B-B14F-4D97-AF65-F5344CB8AC3E}">
        <p14:creationId xmlns:p14="http://schemas.microsoft.com/office/powerpoint/2010/main" val="27728267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buNone/>
            </a:pPr>
            <a:r>
              <a:rPr lang="en-US" sz="2400" dirty="0">
                <a:solidFill>
                  <a:srgbClr val="002563"/>
                </a:solidFill>
                <a:latin typeface="Georgia" panose="02040502050405020303" pitchFamily="18" charset="0"/>
              </a:rPr>
              <a:t>Ah! how soon may the people of God grieve away his Holy Spirit. But why should I thus complain and despond. He is still my Father and my God—and I still love him—Yes, my balm is still in Gilead, and my physician there.</a:t>
            </a:r>
          </a:p>
        </p:txBody>
      </p:sp>
    </p:spTree>
    <p:extLst>
      <p:ext uri="{BB962C8B-B14F-4D97-AF65-F5344CB8AC3E}">
        <p14:creationId xmlns:p14="http://schemas.microsoft.com/office/powerpoint/2010/main" val="37373868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a:xfrm>
            <a:off x="457200" y="1063229"/>
            <a:ext cx="8229600" cy="3394472"/>
          </a:xfrm>
        </p:spPr>
        <p:txBody>
          <a:bodyPr/>
          <a:lstStyle/>
          <a:p>
            <a:pPr marL="0" indent="0">
              <a:buNone/>
            </a:pPr>
            <a:r>
              <a:rPr lang="en-US" sz="2400" b="1" dirty="0">
                <a:solidFill>
                  <a:srgbClr val="002563"/>
                </a:solidFill>
                <a:latin typeface="Georgia" panose="02040502050405020303" pitchFamily="18" charset="0"/>
              </a:rPr>
              <a:t>February 8 </a:t>
            </a:r>
          </a:p>
          <a:p>
            <a:pPr marL="0" indent="0">
              <a:buNone/>
            </a:pPr>
            <a:r>
              <a:rPr lang="en-US" sz="2400" dirty="0">
                <a:solidFill>
                  <a:srgbClr val="002563"/>
                </a:solidFill>
                <a:latin typeface="Georgia" panose="02040502050405020303" pitchFamily="18" charset="0"/>
              </a:rPr>
              <a:t>Here you will indulge me with a passing reflection. I have always remarked, that in the most dangerous situations, I have felt the easiest; and it was because I did not know my danger. And can there be any thing more like a sleeping Christian, or an </a:t>
            </a:r>
            <a:r>
              <a:rPr lang="en-US" sz="2400" dirty="0" err="1">
                <a:solidFill>
                  <a:srgbClr val="002563"/>
                </a:solidFill>
                <a:latin typeface="Georgia" panose="02040502050405020303" pitchFamily="18" charset="0"/>
              </a:rPr>
              <a:t>unawakened</a:t>
            </a:r>
            <a:r>
              <a:rPr lang="en-US" sz="2400" dirty="0">
                <a:solidFill>
                  <a:srgbClr val="002563"/>
                </a:solidFill>
                <a:latin typeface="Georgia" panose="02040502050405020303" pitchFamily="18" charset="0"/>
              </a:rPr>
              <a:t> sinner? both in imminent danger, and both stupid. O that God may save me from spiritual, as he has in mercy from the natural evil. </a:t>
            </a:r>
          </a:p>
        </p:txBody>
      </p:sp>
    </p:spTree>
    <p:extLst>
      <p:ext uri="{BB962C8B-B14F-4D97-AF65-F5344CB8AC3E}">
        <p14:creationId xmlns:p14="http://schemas.microsoft.com/office/powerpoint/2010/main" val="7674572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buNone/>
            </a:pPr>
            <a:r>
              <a:rPr lang="en-US" sz="2400" dirty="0">
                <a:solidFill>
                  <a:srgbClr val="002563"/>
                </a:solidFill>
                <a:latin typeface="Georgia" panose="02040502050405020303" pitchFamily="18" charset="0"/>
              </a:rPr>
              <a:t>But hitherto has the Lord helped me, and I can raise upon this much dreaded landmark, a strong and lasting Ebenezer. Long, I hope, shall I remember the mercy of my God here. Here too the Spirit of the Lord has, I trust, been striving with some of the sailors, though many are yet, I fear, in the gall of bitterness; some, however, are rejoicing in the Lord. </a:t>
            </a:r>
          </a:p>
        </p:txBody>
      </p:sp>
    </p:spTree>
    <p:extLst>
      <p:ext uri="{BB962C8B-B14F-4D97-AF65-F5344CB8AC3E}">
        <p14:creationId xmlns:p14="http://schemas.microsoft.com/office/powerpoint/2010/main" val="5253951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buNone/>
            </a:pPr>
            <a:r>
              <a:rPr lang="en-US" sz="2400" dirty="0">
                <a:solidFill>
                  <a:srgbClr val="002563"/>
                </a:solidFill>
                <a:latin typeface="Georgia" panose="02040502050405020303" pitchFamily="18" charset="0"/>
              </a:rPr>
              <a:t>How would your heart rejoice with us, could you see these hardy sons of the ocean, who would scorn to complain of any earthly hardships, bowing with the spirit of children, at the cross of Christ.</a:t>
            </a:r>
          </a:p>
        </p:txBody>
      </p:sp>
    </p:spTree>
    <p:extLst>
      <p:ext uri="{BB962C8B-B14F-4D97-AF65-F5344CB8AC3E}">
        <p14:creationId xmlns:p14="http://schemas.microsoft.com/office/powerpoint/2010/main" val="26645264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buNone/>
            </a:pPr>
            <a:r>
              <a:rPr lang="en-US" sz="2400" b="1" dirty="0">
                <a:solidFill>
                  <a:srgbClr val="002563"/>
                </a:solidFill>
                <a:latin typeface="Georgia" panose="02040502050405020303" pitchFamily="18" charset="0"/>
              </a:rPr>
              <a:t>March 24</a:t>
            </a:r>
          </a:p>
          <a:p>
            <a:pPr marL="0" indent="0">
              <a:buNone/>
            </a:pPr>
            <a:r>
              <a:rPr lang="en-US" sz="2400" dirty="0">
                <a:solidFill>
                  <a:srgbClr val="002563"/>
                </a:solidFill>
                <a:latin typeface="Georgia" panose="02040502050405020303" pitchFamily="18" charset="0"/>
              </a:rPr>
              <a:t>The morning was pleasant, but I could not enjoy it—I was wretched—I could not enjoy my friends, because I could not enjoy my God.</a:t>
            </a:r>
          </a:p>
        </p:txBody>
      </p:sp>
    </p:spTree>
    <p:extLst>
      <p:ext uri="{BB962C8B-B14F-4D97-AF65-F5344CB8AC3E}">
        <p14:creationId xmlns:p14="http://schemas.microsoft.com/office/powerpoint/2010/main" val="3444905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buNone/>
            </a:pPr>
            <a:r>
              <a:rPr lang="en-US" sz="2400" b="1" dirty="0">
                <a:solidFill>
                  <a:srgbClr val="002563"/>
                </a:solidFill>
                <a:latin typeface="Georgia" panose="02040502050405020303" pitchFamily="18" charset="0"/>
              </a:rPr>
              <a:t>March 29</a:t>
            </a:r>
          </a:p>
          <a:p>
            <a:pPr marL="0" indent="0">
              <a:buNone/>
            </a:pPr>
            <a:r>
              <a:rPr lang="en-US" sz="2400" dirty="0">
                <a:solidFill>
                  <a:srgbClr val="002563"/>
                </a:solidFill>
                <a:latin typeface="Georgia" panose="02040502050405020303" pitchFamily="18" charset="0"/>
              </a:rPr>
              <a:t>The appearance of the crew has not been so </a:t>
            </a:r>
            <a:r>
              <a:rPr lang="en-US" sz="2400" dirty="0" err="1">
                <a:solidFill>
                  <a:srgbClr val="002563"/>
                </a:solidFill>
                <a:latin typeface="Georgia" panose="02040502050405020303" pitchFamily="18" charset="0"/>
              </a:rPr>
              <a:t>favourable</a:t>
            </a:r>
            <a:r>
              <a:rPr lang="en-US" sz="2400" dirty="0">
                <a:solidFill>
                  <a:srgbClr val="002563"/>
                </a:solidFill>
                <a:latin typeface="Georgia" panose="02040502050405020303" pitchFamily="18" charset="0"/>
              </a:rPr>
              <a:t> to-day as it was last Saturday. The strong man armed is keeping his palace; but blessed be God there is a stronger than he. Oh! that it would please him to come down and show his power amongst us.</a:t>
            </a:r>
          </a:p>
        </p:txBody>
      </p:sp>
    </p:spTree>
    <p:extLst>
      <p:ext uri="{BB962C8B-B14F-4D97-AF65-F5344CB8AC3E}">
        <p14:creationId xmlns:p14="http://schemas.microsoft.com/office/powerpoint/2010/main" val="27346560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buNone/>
            </a:pPr>
            <a:r>
              <a:rPr lang="en-US" sz="2400" b="1" dirty="0">
                <a:solidFill>
                  <a:srgbClr val="002563"/>
                </a:solidFill>
                <a:latin typeface="Georgia" panose="02040502050405020303" pitchFamily="18" charset="0"/>
              </a:rPr>
              <a:t>March 30. Sabbath</a:t>
            </a:r>
            <a:r>
              <a:rPr lang="en-US" sz="2400" dirty="0">
                <a:solidFill>
                  <a:srgbClr val="002563"/>
                </a:solidFill>
                <a:latin typeface="Georgia" panose="02040502050405020303" pitchFamily="18" charset="0"/>
              </a:rPr>
              <a:t>. </a:t>
            </a:r>
          </a:p>
          <a:p>
            <a:pPr marL="0" indent="0">
              <a:buNone/>
            </a:pPr>
            <a:r>
              <a:rPr lang="en-US" sz="2400" dirty="0">
                <a:solidFill>
                  <a:srgbClr val="002563"/>
                </a:solidFill>
                <a:latin typeface="Georgia" panose="02040502050405020303" pitchFamily="18" charset="0"/>
              </a:rPr>
              <a:t>Alas! how unlike those Sabbath mornings I have spent beneath your roof [</a:t>
            </a:r>
            <a:r>
              <a:rPr lang="en-US" sz="2400" dirty="0" err="1">
                <a:solidFill>
                  <a:srgbClr val="002563"/>
                </a:solidFill>
                <a:latin typeface="Georgia" panose="02040502050405020303" pitchFamily="18" charset="0"/>
              </a:rPr>
              <a:t>Ashbel</a:t>
            </a:r>
            <a:r>
              <a:rPr lang="en-US" sz="2400" dirty="0">
                <a:solidFill>
                  <a:srgbClr val="002563"/>
                </a:solidFill>
                <a:latin typeface="Georgia" panose="02040502050405020303" pitchFamily="18" charset="0"/>
              </a:rPr>
              <a:t> Green], where all was quietness and peace…. But I am indulging myself too much in such recollections. I would not, I could not, I dare not, look with longing eyes towards my native land. </a:t>
            </a:r>
          </a:p>
        </p:txBody>
      </p:sp>
    </p:spTree>
    <p:extLst>
      <p:ext uri="{BB962C8B-B14F-4D97-AF65-F5344CB8AC3E}">
        <p14:creationId xmlns:p14="http://schemas.microsoft.com/office/powerpoint/2010/main" val="8825587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buNone/>
            </a:pPr>
            <a:r>
              <a:rPr lang="en-US" sz="2400" dirty="0">
                <a:solidFill>
                  <a:srgbClr val="002563"/>
                </a:solidFill>
                <a:latin typeface="Georgia" panose="02040502050405020303" pitchFamily="18" charset="0"/>
              </a:rPr>
              <a:t>No sir, my hand lies on the plough, and if my poor wretched heart does not deceive me, I would not take it off for all the wealth of America. It is not the “leeks and the onions” of your land that I long after, but…It is spiritual food I want.</a:t>
            </a:r>
          </a:p>
        </p:txBody>
      </p:sp>
    </p:spTree>
    <p:extLst>
      <p:ext uri="{BB962C8B-B14F-4D97-AF65-F5344CB8AC3E}">
        <p14:creationId xmlns:p14="http://schemas.microsoft.com/office/powerpoint/2010/main" val="42415708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buNone/>
            </a:pPr>
            <a:r>
              <a:rPr lang="en-US" sz="2400" b="1" dirty="0">
                <a:solidFill>
                  <a:srgbClr val="002563"/>
                </a:solidFill>
                <a:latin typeface="Georgia" panose="02040502050405020303" pitchFamily="18" charset="0"/>
              </a:rPr>
              <a:t>April 24</a:t>
            </a:r>
          </a:p>
          <a:p>
            <a:pPr marL="0" indent="0">
              <a:buNone/>
            </a:pPr>
            <a:r>
              <a:rPr lang="en-US" sz="2400" dirty="0">
                <a:solidFill>
                  <a:srgbClr val="002563"/>
                </a:solidFill>
                <a:latin typeface="Georgia" panose="02040502050405020303" pitchFamily="18" charset="0"/>
              </a:rPr>
              <a:t>On the 24th, of April, we saw and made Hawaii (</a:t>
            </a:r>
            <a:r>
              <a:rPr lang="en-US" sz="2400" dirty="0" err="1">
                <a:solidFill>
                  <a:srgbClr val="002563"/>
                </a:solidFill>
                <a:latin typeface="Georgia" panose="02040502050405020303" pitchFamily="18" charset="0"/>
              </a:rPr>
              <a:t>Owhyhee</a:t>
            </a:r>
            <a:r>
              <a:rPr lang="en-US" sz="2400" dirty="0">
                <a:solidFill>
                  <a:srgbClr val="002563"/>
                </a:solidFill>
                <a:latin typeface="Georgia" panose="02040502050405020303" pitchFamily="18" charset="0"/>
              </a:rPr>
              <a:t>)…. it was not long before objects that were calculated to have a chilling effect of another kind, were brought to our sight. Two or three canoes, loaded with natives, came to the ship: their appearance was that of half man and half beast—naked—except a narrow strip of tapa [cloth made from the bark of the paper mulberry tree] round their loins. </a:t>
            </a:r>
          </a:p>
        </p:txBody>
      </p:sp>
    </p:spTree>
    <p:extLst>
      <p:ext uri="{BB962C8B-B14F-4D97-AF65-F5344CB8AC3E}">
        <p14:creationId xmlns:p14="http://schemas.microsoft.com/office/powerpoint/2010/main" val="923870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a:xfrm>
            <a:off x="457200" y="205979"/>
            <a:ext cx="8229600" cy="1503948"/>
          </a:xfrm>
        </p:spPr>
        <p:txBody>
          <a:bodyPr/>
          <a:lstStyle/>
          <a:p>
            <a:r>
              <a:rPr lang="en-US" sz="3600" dirty="0">
                <a:solidFill>
                  <a:srgbClr val="002563"/>
                </a:solidFill>
                <a:latin typeface="Georgia" panose="02040502050405020303" pitchFamily="18" charset="0"/>
              </a:rPr>
              <a:t>I. Be Content in Your Assignment from the Lord (7:17) </a:t>
            </a:r>
            <a:br>
              <a:rPr lang="en-US" sz="3600" dirty="0">
                <a:solidFill>
                  <a:srgbClr val="002563"/>
                </a:solidFill>
                <a:latin typeface="Georgia" panose="02040502050405020303" pitchFamily="18" charset="0"/>
              </a:rPr>
            </a:br>
            <a:endParaRPr lang="en-US" sz="3600" dirty="0">
              <a:solidFill>
                <a:srgbClr val="002563"/>
              </a:solidFill>
              <a:latin typeface="Georgia" panose="02040502050405020303" pitchFamily="18" charset="0"/>
            </a:endParaRPr>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a:xfrm>
            <a:off x="457200" y="1709927"/>
            <a:ext cx="8229600" cy="2884695"/>
          </a:xfrm>
        </p:spPr>
        <p:txBody>
          <a:bodyPr/>
          <a:lstStyle/>
          <a:p>
            <a:pPr marL="0" indent="0">
              <a:buNone/>
            </a:pPr>
            <a:endParaRPr lang="en-US" sz="2400" dirty="0">
              <a:solidFill>
                <a:srgbClr val="002563"/>
              </a:solidFill>
              <a:latin typeface="Georgia" panose="02040502050405020303" pitchFamily="18" charset="0"/>
            </a:endParaRPr>
          </a:p>
        </p:txBody>
      </p:sp>
    </p:spTree>
    <p:extLst>
      <p:ext uri="{BB962C8B-B14F-4D97-AF65-F5344CB8AC3E}">
        <p14:creationId xmlns:p14="http://schemas.microsoft.com/office/powerpoint/2010/main" val="6156265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buNone/>
            </a:pPr>
            <a:r>
              <a:rPr lang="en-US" sz="2400" dirty="0">
                <a:solidFill>
                  <a:srgbClr val="002563"/>
                </a:solidFill>
                <a:latin typeface="Georgia" panose="02040502050405020303" pitchFamily="18" charset="0"/>
              </a:rPr>
              <a:t>When they first came on board, the sight chilled our very hearts. The ladies retired to the cabin, and burst into tears; and some of the gentlemen turned pale: my own soul sickened within me, and every nerve trembled. Are these, thought I, the beings with whom I must spend the remainder of my life! </a:t>
            </a:r>
            <a:r>
              <a:rPr lang="en-US" sz="2400" u="sng" dirty="0">
                <a:solidFill>
                  <a:srgbClr val="002563"/>
                </a:solidFill>
                <a:latin typeface="Georgia" panose="02040502050405020303" pitchFamily="18" charset="0"/>
              </a:rPr>
              <a:t>They are men and have souls—was the reply which conscience made.</a:t>
            </a:r>
          </a:p>
        </p:txBody>
      </p:sp>
    </p:spTree>
    <p:extLst>
      <p:ext uri="{BB962C8B-B14F-4D97-AF65-F5344CB8AC3E}">
        <p14:creationId xmlns:p14="http://schemas.microsoft.com/office/powerpoint/2010/main" val="162699616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buNone/>
            </a:pPr>
            <a:r>
              <a:rPr lang="en-US" sz="2400" dirty="0">
                <a:solidFill>
                  <a:srgbClr val="002563"/>
                </a:solidFill>
                <a:latin typeface="Georgia" panose="02040502050405020303" pitchFamily="18" charset="0"/>
              </a:rPr>
              <a:t>I brought my little boy (the Stewart son) on deck, who was two weeks old; some of them took him in their arms, and in ecstasy exclaimed, aroha </a:t>
            </a:r>
            <a:r>
              <a:rPr lang="en-US" sz="2400" dirty="0" err="1">
                <a:solidFill>
                  <a:srgbClr val="002563"/>
                </a:solidFill>
                <a:latin typeface="Georgia" panose="02040502050405020303" pitchFamily="18" charset="0"/>
              </a:rPr>
              <a:t>maitai</a:t>
            </a:r>
            <a:r>
              <a:rPr lang="en-US" sz="2400" dirty="0">
                <a:solidFill>
                  <a:srgbClr val="002563"/>
                </a:solidFill>
                <a:latin typeface="Georgia" panose="02040502050405020303" pitchFamily="18" charset="0"/>
              </a:rPr>
              <a:t>—very great love to you; and kissed him. The last expression of affection we could have dispensed with very well; but we have to become all things to all men, that we may gain some.</a:t>
            </a:r>
          </a:p>
        </p:txBody>
      </p:sp>
    </p:spTree>
    <p:extLst>
      <p:ext uri="{BB962C8B-B14F-4D97-AF65-F5344CB8AC3E}">
        <p14:creationId xmlns:p14="http://schemas.microsoft.com/office/powerpoint/2010/main" val="114300877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buNone/>
            </a:pPr>
            <a:r>
              <a:rPr lang="en-US" sz="2400" dirty="0">
                <a:solidFill>
                  <a:srgbClr val="002563"/>
                </a:solidFill>
                <a:latin typeface="Georgia" panose="02040502050405020303" pitchFamily="18" charset="0"/>
              </a:rPr>
              <a:t>Betsey and the Stewarts would begin work immediately. She and the Stewarts went to open a new station at Maui where Betsey would establish a school for 10 youth, the first of its kind. In 1824 the mission on Maui opened a school for the education of the local chief’s servants and family. Betsey Stockton was the first teacher. </a:t>
            </a:r>
          </a:p>
        </p:txBody>
      </p:sp>
    </p:spTree>
    <p:extLst>
      <p:ext uri="{BB962C8B-B14F-4D97-AF65-F5344CB8AC3E}">
        <p14:creationId xmlns:p14="http://schemas.microsoft.com/office/powerpoint/2010/main" val="392768375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buNone/>
            </a:pPr>
            <a:r>
              <a:rPr lang="en-US" sz="2400" dirty="0">
                <a:solidFill>
                  <a:srgbClr val="002563"/>
                </a:solidFill>
                <a:latin typeface="Georgia" panose="02040502050405020303" pitchFamily="18" charset="0"/>
              </a:rPr>
              <a:t>Her life was hard and lonely. However, Betsey would write,</a:t>
            </a:r>
          </a:p>
          <a:p>
            <a:pPr marL="0" indent="0">
              <a:buNone/>
            </a:pPr>
            <a:r>
              <a:rPr lang="en-US" sz="2400" dirty="0">
                <a:solidFill>
                  <a:srgbClr val="002563"/>
                </a:solidFill>
                <a:latin typeface="Georgia" panose="02040502050405020303" pitchFamily="18" charset="0"/>
              </a:rPr>
              <a:t> </a:t>
            </a:r>
          </a:p>
          <a:p>
            <a:pPr marL="0" indent="0" algn="ctr">
              <a:buNone/>
            </a:pPr>
            <a:r>
              <a:rPr lang="en-US" sz="2400" dirty="0">
                <a:solidFill>
                  <a:srgbClr val="002563"/>
                </a:solidFill>
                <a:latin typeface="Georgia" panose="02040502050405020303" pitchFamily="18" charset="0"/>
              </a:rPr>
              <a:t>“Though sorrowful, yet I rejoice. The missionary’s sorrows and the missionary’s joys are mine. The missionary’s grave, and perhaps the missionary’s heaven, will also be mine”</a:t>
            </a:r>
          </a:p>
        </p:txBody>
      </p:sp>
    </p:spTree>
    <p:extLst>
      <p:ext uri="{BB962C8B-B14F-4D97-AF65-F5344CB8AC3E}">
        <p14:creationId xmlns:p14="http://schemas.microsoft.com/office/powerpoint/2010/main" val="10295561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buNone/>
            </a:pPr>
            <a:r>
              <a:rPr lang="en-US" sz="2400" b="1" dirty="0">
                <a:solidFill>
                  <a:srgbClr val="002563"/>
                </a:solidFill>
                <a:latin typeface="Georgia" panose="02040502050405020303" pitchFamily="18" charset="0"/>
              </a:rPr>
              <a:t>1828-1830: </a:t>
            </a:r>
            <a:r>
              <a:rPr lang="en-US" sz="2400" dirty="0">
                <a:solidFill>
                  <a:srgbClr val="002563"/>
                </a:solidFill>
                <a:latin typeface="Georgia" panose="02040502050405020303" pitchFamily="18" charset="0"/>
              </a:rPr>
              <a:t>Betsey is hired by the Committee for the establishment of a </a:t>
            </a:r>
            <a:r>
              <a:rPr lang="en-US" sz="2400" dirty="0" err="1">
                <a:solidFill>
                  <a:srgbClr val="002563"/>
                </a:solidFill>
                <a:latin typeface="Georgia" panose="02040502050405020303" pitchFamily="18" charset="0"/>
              </a:rPr>
              <a:t>coloured</a:t>
            </a:r>
            <a:r>
              <a:rPr lang="en-US" sz="2400" dirty="0">
                <a:solidFill>
                  <a:srgbClr val="002563"/>
                </a:solidFill>
                <a:latin typeface="Georgia" panose="02040502050405020303" pitchFamily="18" charset="0"/>
              </a:rPr>
              <a:t> Infant’s school in this city, “the city of Philadelphia.” She would serve as the principal and head teacher. It was the first of its kind.</a:t>
            </a:r>
          </a:p>
        </p:txBody>
      </p:sp>
    </p:spTree>
    <p:extLst>
      <p:ext uri="{BB962C8B-B14F-4D97-AF65-F5344CB8AC3E}">
        <p14:creationId xmlns:p14="http://schemas.microsoft.com/office/powerpoint/2010/main" val="249279648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buNone/>
            </a:pPr>
            <a:r>
              <a:rPr lang="en-US" sz="2400" b="1" dirty="0">
                <a:solidFill>
                  <a:srgbClr val="002563"/>
                </a:solidFill>
                <a:latin typeface="Georgia" panose="02040502050405020303" pitchFamily="18" charset="0"/>
              </a:rPr>
              <a:t>July 30, 1829: </a:t>
            </a:r>
            <a:r>
              <a:rPr lang="en-US" sz="2400" dirty="0">
                <a:solidFill>
                  <a:srgbClr val="002563"/>
                </a:solidFill>
                <a:latin typeface="Georgia" panose="02040502050405020303" pitchFamily="18" charset="0"/>
              </a:rPr>
              <a:t>Betsey would again leave America for mission work in Grape Island, Ontario, Canada. She would teach and help set up the structure of a mission school at Ojibwa. She would instruct the native Indian children. </a:t>
            </a:r>
          </a:p>
        </p:txBody>
      </p:sp>
      <p:sp>
        <p:nvSpPr>
          <p:cNvPr id="4" name="TextBox 3">
            <a:extLst>
              <a:ext uri="{FF2B5EF4-FFF2-40B4-BE49-F238E27FC236}">
                <a16:creationId xmlns:a16="http://schemas.microsoft.com/office/drawing/2014/main" id="{9BE9C409-1241-0960-8950-BB3CA25F66CA}"/>
              </a:ext>
            </a:extLst>
          </p:cNvPr>
          <p:cNvSpPr txBox="1"/>
          <p:nvPr/>
        </p:nvSpPr>
        <p:spPr>
          <a:xfrm>
            <a:off x="4526280" y="3227832"/>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15569287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buNone/>
            </a:pPr>
            <a:r>
              <a:rPr lang="en-US" sz="2400" dirty="0">
                <a:solidFill>
                  <a:srgbClr val="002563"/>
                </a:solidFill>
                <a:latin typeface="Georgia" panose="02040502050405020303" pitchFamily="18" charset="0"/>
              </a:rPr>
              <a:t>Gregory Nobles writes of her work, </a:t>
            </a:r>
          </a:p>
          <a:p>
            <a:pPr marL="0" indent="0" algn="ctr">
              <a:buNone/>
            </a:pPr>
            <a:r>
              <a:rPr lang="en-US" sz="2400" dirty="0">
                <a:solidFill>
                  <a:srgbClr val="002563"/>
                </a:solidFill>
                <a:latin typeface="Georgia" panose="02040502050405020303" pitchFamily="18" charset="0"/>
              </a:rPr>
              <a:t>“Within two months, the fruits of Stockton’s work were apparent— ‘She came for the purpose of setting up an Infant School, which has succeeded admirably’—and other teachers across the region would build on her success well into the 1830s”</a:t>
            </a:r>
            <a:r>
              <a:rPr lang="en-US" sz="2400" baseline="30000" dirty="0">
                <a:solidFill>
                  <a:srgbClr val="002563"/>
                </a:solidFill>
                <a:latin typeface="Georgia" panose="02040502050405020303" pitchFamily="18" charset="0"/>
              </a:rPr>
              <a:t>*</a:t>
            </a:r>
          </a:p>
          <a:p>
            <a:pPr marL="0" indent="0" algn="ctr">
              <a:buNone/>
            </a:pPr>
            <a:endParaRPr lang="en-US" sz="2400" dirty="0">
              <a:solidFill>
                <a:srgbClr val="002563"/>
              </a:solidFill>
              <a:latin typeface="Georgia" panose="02040502050405020303" pitchFamily="18" charset="0"/>
            </a:endParaRPr>
          </a:p>
          <a:p>
            <a:pPr marL="0" indent="0" algn="ctr">
              <a:buNone/>
            </a:pPr>
            <a:endParaRPr lang="en-US" sz="2400" dirty="0">
              <a:solidFill>
                <a:srgbClr val="002563"/>
              </a:solidFill>
              <a:latin typeface="Georgia" panose="02040502050405020303" pitchFamily="18" charset="0"/>
            </a:endParaRPr>
          </a:p>
          <a:p>
            <a:pPr marL="0" indent="0">
              <a:buNone/>
            </a:pPr>
            <a:r>
              <a:rPr lang="en-US" sz="1000" dirty="0">
                <a:solidFill>
                  <a:srgbClr val="002563"/>
                </a:solidFill>
                <a:latin typeface="Georgia" panose="02040502050405020303" pitchFamily="18" charset="0"/>
              </a:rPr>
              <a:t>*</a:t>
            </a:r>
            <a:r>
              <a:rPr lang="en-US" sz="1000" i="1" dirty="0">
                <a:solidFill>
                  <a:srgbClr val="002563"/>
                </a:solidFill>
                <a:latin typeface="Georgia" panose="02040502050405020303" pitchFamily="18" charset="0"/>
              </a:rPr>
              <a:t>The Education of Betsey Stockton</a:t>
            </a:r>
            <a:endParaRPr lang="en-US" sz="1000" dirty="0">
              <a:solidFill>
                <a:srgbClr val="002563"/>
              </a:solidFill>
              <a:latin typeface="Georgia" panose="02040502050405020303" pitchFamily="18" charset="0"/>
            </a:endParaRPr>
          </a:p>
        </p:txBody>
      </p:sp>
      <p:sp>
        <p:nvSpPr>
          <p:cNvPr id="4" name="TextBox 3">
            <a:extLst>
              <a:ext uri="{FF2B5EF4-FFF2-40B4-BE49-F238E27FC236}">
                <a16:creationId xmlns:a16="http://schemas.microsoft.com/office/drawing/2014/main" id="{9BE9C409-1241-0960-8950-BB3CA25F66CA}"/>
              </a:ext>
            </a:extLst>
          </p:cNvPr>
          <p:cNvSpPr txBox="1"/>
          <p:nvPr/>
        </p:nvSpPr>
        <p:spPr>
          <a:xfrm>
            <a:off x="4526280" y="3227832"/>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0735323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buNone/>
            </a:pPr>
            <a:r>
              <a:rPr lang="en-US" sz="2400" b="1" dirty="0">
                <a:solidFill>
                  <a:srgbClr val="002563"/>
                </a:solidFill>
                <a:latin typeface="Georgia" panose="02040502050405020303" pitchFamily="18" charset="0"/>
              </a:rPr>
              <a:t>September 6, 1830: </a:t>
            </a:r>
            <a:r>
              <a:rPr lang="en-US" sz="2400" dirty="0">
                <a:solidFill>
                  <a:srgbClr val="002563"/>
                </a:solidFill>
                <a:latin typeface="Georgia" panose="02040502050405020303" pitchFamily="18" charset="0"/>
              </a:rPr>
              <a:t>Harriet Stewart dies. Betsey takes over the personal and direct care of the Stewart’s three children and takes them to Princeton. Charles Stewart “graduated with highest honors at the head of his class in the military academy at West Point and went on to a distinguished career as a brigadier general.”</a:t>
            </a:r>
            <a:r>
              <a:rPr lang="en-US" sz="2400" baseline="30000" dirty="0">
                <a:solidFill>
                  <a:srgbClr val="002563"/>
                </a:solidFill>
                <a:latin typeface="Georgia" panose="02040502050405020303" pitchFamily="18" charset="0"/>
              </a:rPr>
              <a:t>*</a:t>
            </a:r>
            <a:r>
              <a:rPr lang="en-US" sz="2400" dirty="0">
                <a:solidFill>
                  <a:srgbClr val="002563"/>
                </a:solidFill>
                <a:latin typeface="Georgia" panose="02040502050405020303" pitchFamily="18" charset="0"/>
              </a:rPr>
              <a:t> He was like a son to Betsey and she was like a mother to him</a:t>
            </a:r>
          </a:p>
          <a:p>
            <a:pPr marL="0" indent="0">
              <a:buNone/>
            </a:pPr>
            <a:endParaRPr lang="en-US" sz="2400" dirty="0">
              <a:solidFill>
                <a:srgbClr val="002563"/>
              </a:solidFill>
              <a:latin typeface="Georgia" panose="02040502050405020303" pitchFamily="18" charset="0"/>
            </a:endParaRPr>
          </a:p>
          <a:p>
            <a:pPr marL="0" indent="0">
              <a:buNone/>
            </a:pPr>
            <a:r>
              <a:rPr lang="en-US" sz="1000" dirty="0">
                <a:solidFill>
                  <a:srgbClr val="002563"/>
                </a:solidFill>
                <a:latin typeface="Georgia" panose="02040502050405020303" pitchFamily="18" charset="0"/>
              </a:rPr>
              <a:t>*“Betsey Stockton: Pioneer American Missionary”</a:t>
            </a:r>
          </a:p>
        </p:txBody>
      </p:sp>
      <p:sp>
        <p:nvSpPr>
          <p:cNvPr id="4" name="TextBox 3">
            <a:extLst>
              <a:ext uri="{FF2B5EF4-FFF2-40B4-BE49-F238E27FC236}">
                <a16:creationId xmlns:a16="http://schemas.microsoft.com/office/drawing/2014/main" id="{9BE9C409-1241-0960-8950-BB3CA25F66CA}"/>
              </a:ext>
            </a:extLst>
          </p:cNvPr>
          <p:cNvSpPr txBox="1"/>
          <p:nvPr/>
        </p:nvSpPr>
        <p:spPr>
          <a:xfrm>
            <a:off x="4526280" y="3227832"/>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31910620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a:xfrm>
            <a:off x="457200" y="1200150"/>
            <a:ext cx="8229600" cy="3582161"/>
          </a:xfrm>
        </p:spPr>
        <p:txBody>
          <a:bodyPr/>
          <a:lstStyle/>
          <a:p>
            <a:pPr marL="0" indent="0">
              <a:buNone/>
            </a:pPr>
            <a:r>
              <a:rPr lang="en-US" sz="2400" b="1" dirty="0">
                <a:solidFill>
                  <a:srgbClr val="002563"/>
                </a:solidFill>
                <a:latin typeface="Georgia" panose="02040502050405020303" pitchFamily="18" charset="0"/>
              </a:rPr>
              <a:t>1835-1865: </a:t>
            </a:r>
            <a:r>
              <a:rPr lang="en-US" sz="2400" dirty="0">
                <a:solidFill>
                  <a:srgbClr val="002563"/>
                </a:solidFill>
                <a:latin typeface="Georgia" panose="02040502050405020303" pitchFamily="18" charset="0"/>
              </a:rPr>
              <a:t>Betsey lives in Princeton for the remainder of her life.</a:t>
            </a:r>
          </a:p>
          <a:p>
            <a:pPr marL="0" indent="0">
              <a:buNone/>
            </a:pPr>
            <a:r>
              <a:rPr lang="en-US" sz="2400" dirty="0">
                <a:solidFill>
                  <a:srgbClr val="002563"/>
                </a:solidFill>
                <a:latin typeface="Georgia" panose="02040502050405020303" pitchFamily="18" charset="0"/>
              </a:rPr>
              <a:t>	  —She opened and served as principal at a public (or “common”) school for black children. She served “with great distinction for many years”</a:t>
            </a:r>
            <a:r>
              <a:rPr lang="en-US" sz="2400" baseline="30000" dirty="0">
                <a:solidFill>
                  <a:srgbClr val="002563"/>
                </a:solidFill>
                <a:latin typeface="Georgia" panose="02040502050405020303" pitchFamily="18" charset="0"/>
              </a:rPr>
              <a:t>*</a:t>
            </a:r>
          </a:p>
          <a:p>
            <a:pPr marL="0" indent="0">
              <a:buNone/>
            </a:pPr>
            <a:endParaRPr lang="en-US" sz="2400" dirty="0">
              <a:solidFill>
                <a:srgbClr val="002563"/>
              </a:solidFill>
              <a:latin typeface="Georgia" panose="02040502050405020303" pitchFamily="18" charset="0"/>
            </a:endParaRPr>
          </a:p>
          <a:p>
            <a:pPr marL="0" indent="0">
              <a:buNone/>
            </a:pPr>
            <a:endParaRPr lang="en-US" sz="2400" dirty="0">
              <a:solidFill>
                <a:srgbClr val="002563"/>
              </a:solidFill>
              <a:latin typeface="Georgia" panose="02040502050405020303" pitchFamily="18" charset="0"/>
            </a:endParaRPr>
          </a:p>
          <a:p>
            <a:pPr marL="0" indent="0">
              <a:buNone/>
            </a:pPr>
            <a:endParaRPr lang="en-US" sz="2400" dirty="0">
              <a:solidFill>
                <a:srgbClr val="002563"/>
              </a:solidFill>
              <a:latin typeface="Georgia" panose="02040502050405020303" pitchFamily="18" charset="0"/>
            </a:endParaRPr>
          </a:p>
          <a:p>
            <a:pPr marL="0" indent="0">
              <a:buNone/>
            </a:pPr>
            <a:r>
              <a:rPr lang="en-US" sz="1000" dirty="0">
                <a:solidFill>
                  <a:srgbClr val="002563"/>
                </a:solidFill>
                <a:latin typeface="Georgia" panose="02040502050405020303" pitchFamily="18" charset="0"/>
              </a:rPr>
              <a:t>*“Betsey Stockton: Stranger in a Strange Land”</a:t>
            </a:r>
          </a:p>
        </p:txBody>
      </p:sp>
      <p:sp>
        <p:nvSpPr>
          <p:cNvPr id="4" name="TextBox 3">
            <a:extLst>
              <a:ext uri="{FF2B5EF4-FFF2-40B4-BE49-F238E27FC236}">
                <a16:creationId xmlns:a16="http://schemas.microsoft.com/office/drawing/2014/main" id="{9BE9C409-1241-0960-8950-BB3CA25F66CA}"/>
              </a:ext>
            </a:extLst>
          </p:cNvPr>
          <p:cNvSpPr txBox="1"/>
          <p:nvPr/>
        </p:nvSpPr>
        <p:spPr>
          <a:xfrm>
            <a:off x="4526280" y="3227832"/>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45770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buNone/>
            </a:pPr>
            <a:r>
              <a:rPr lang="en-US" sz="2400" b="1" dirty="0">
                <a:solidFill>
                  <a:srgbClr val="002563"/>
                </a:solidFill>
                <a:latin typeface="Georgia" panose="02040502050405020303" pitchFamily="18" charset="0"/>
              </a:rPr>
              <a:t>1835-1865: </a:t>
            </a:r>
          </a:p>
          <a:p>
            <a:pPr marL="0" indent="0">
              <a:buNone/>
            </a:pPr>
            <a:r>
              <a:rPr lang="en-US" sz="2400" dirty="0">
                <a:solidFill>
                  <a:srgbClr val="002563"/>
                </a:solidFill>
                <a:latin typeface="Georgia" panose="02040502050405020303" pitchFamily="18" charset="0"/>
              </a:rPr>
              <a:t>	—She led in the formation of the First Presbyterian Church of </a:t>
            </a:r>
            <a:r>
              <a:rPr lang="en-US" sz="2400" dirty="0" err="1">
                <a:solidFill>
                  <a:srgbClr val="002563"/>
                </a:solidFill>
                <a:latin typeface="Georgia" panose="02040502050405020303" pitchFamily="18" charset="0"/>
              </a:rPr>
              <a:t>Colour</a:t>
            </a:r>
            <a:r>
              <a:rPr lang="en-US" sz="2400" dirty="0">
                <a:solidFill>
                  <a:srgbClr val="002563"/>
                </a:solidFill>
                <a:latin typeface="Georgia" panose="02040502050405020303" pitchFamily="18" charset="0"/>
              </a:rPr>
              <a:t> of Princeton (later renamed Witherspoon St. Church). She helped found a Sabbath school connected to the church for children and young people and would faithfully teach for 25-30 years.</a:t>
            </a:r>
          </a:p>
          <a:p>
            <a:pPr marL="0" indent="0">
              <a:buNone/>
            </a:pPr>
            <a:endParaRPr lang="en-US" sz="2400" dirty="0">
              <a:solidFill>
                <a:srgbClr val="002563"/>
              </a:solidFill>
              <a:latin typeface="Georgia" panose="02040502050405020303" pitchFamily="18" charset="0"/>
            </a:endParaRPr>
          </a:p>
        </p:txBody>
      </p:sp>
      <p:sp>
        <p:nvSpPr>
          <p:cNvPr id="4" name="TextBox 3">
            <a:extLst>
              <a:ext uri="{FF2B5EF4-FFF2-40B4-BE49-F238E27FC236}">
                <a16:creationId xmlns:a16="http://schemas.microsoft.com/office/drawing/2014/main" id="{9BE9C409-1241-0960-8950-BB3CA25F66CA}"/>
              </a:ext>
            </a:extLst>
          </p:cNvPr>
          <p:cNvSpPr txBox="1"/>
          <p:nvPr/>
        </p:nvSpPr>
        <p:spPr>
          <a:xfrm>
            <a:off x="4526280" y="3227832"/>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028458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buNone/>
            </a:pPr>
            <a:r>
              <a:rPr lang="en-US" sz="2400" dirty="0">
                <a:solidFill>
                  <a:srgbClr val="002563"/>
                </a:solidFill>
                <a:latin typeface="Georgia" panose="02040502050405020303" pitchFamily="18" charset="0"/>
              </a:rPr>
              <a:t>Betsey Stockton was born in the world of American chattel slavery.  She was a feisty young girl by all accounts. </a:t>
            </a:r>
            <a:r>
              <a:rPr lang="en-US" sz="2400" dirty="0" err="1">
                <a:solidFill>
                  <a:srgbClr val="002563"/>
                </a:solidFill>
                <a:latin typeface="Georgia" panose="02040502050405020303" pitchFamily="18" charset="0"/>
              </a:rPr>
              <a:t>Ashbel</a:t>
            </a:r>
            <a:r>
              <a:rPr lang="en-US" sz="2400" dirty="0">
                <a:solidFill>
                  <a:srgbClr val="002563"/>
                </a:solidFill>
                <a:latin typeface="Georgia" panose="02040502050405020303" pitchFamily="18" charset="0"/>
              </a:rPr>
              <a:t> Green, a Presbyterian minister who would become president of Princeton University and Betsey’s owner said,</a:t>
            </a:r>
          </a:p>
          <a:p>
            <a:pPr marL="0" indent="0" algn="ctr">
              <a:buNone/>
            </a:pPr>
            <a:r>
              <a:rPr lang="en-US" sz="2400" dirty="0">
                <a:solidFill>
                  <a:srgbClr val="002563"/>
                </a:solidFill>
                <a:latin typeface="Georgia" panose="02040502050405020303" pitchFamily="18" charset="0"/>
              </a:rPr>
              <a:t>	“Betsey gave no evidence of piety, or of any permanent 	seriousness till she was near 20 years old.  On the 	contrary she was, at least until the age of thirteen or 	fourteen, wild and thoughtless, if not vicious” </a:t>
            </a:r>
          </a:p>
        </p:txBody>
      </p:sp>
    </p:spTree>
    <p:extLst>
      <p:ext uri="{BB962C8B-B14F-4D97-AF65-F5344CB8AC3E}">
        <p14:creationId xmlns:p14="http://schemas.microsoft.com/office/powerpoint/2010/main" val="204121858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buNone/>
            </a:pPr>
            <a:r>
              <a:rPr lang="en-US" sz="2400" b="1" dirty="0">
                <a:solidFill>
                  <a:srgbClr val="002563"/>
                </a:solidFill>
                <a:latin typeface="Georgia" panose="02040502050405020303" pitchFamily="18" charset="0"/>
              </a:rPr>
              <a:t>1835-1865:</a:t>
            </a:r>
          </a:p>
          <a:p>
            <a:pPr marL="0" indent="0">
              <a:buNone/>
            </a:pPr>
            <a:r>
              <a:rPr lang="en-US" sz="2400" dirty="0">
                <a:solidFill>
                  <a:srgbClr val="002563"/>
                </a:solidFill>
                <a:latin typeface="Georgia" panose="02040502050405020303" pitchFamily="18" charset="0"/>
              </a:rPr>
              <a:t>	—She persuaded a student at the seminary in Princeton, Lewis </a:t>
            </a:r>
            <a:r>
              <a:rPr lang="en-US" sz="2400" dirty="0" err="1">
                <a:solidFill>
                  <a:srgbClr val="002563"/>
                </a:solidFill>
                <a:latin typeface="Georgia" panose="02040502050405020303" pitchFamily="18" charset="0"/>
              </a:rPr>
              <a:t>Mudge</a:t>
            </a:r>
            <a:r>
              <a:rPr lang="en-US" sz="2400" dirty="0">
                <a:solidFill>
                  <a:srgbClr val="002563"/>
                </a:solidFill>
                <a:latin typeface="Georgia" panose="02040502050405020303" pitchFamily="18" charset="0"/>
              </a:rPr>
              <a:t>, to open a night school for young black men and women who were employed during the day. </a:t>
            </a:r>
          </a:p>
        </p:txBody>
      </p:sp>
      <p:sp>
        <p:nvSpPr>
          <p:cNvPr id="4" name="TextBox 3">
            <a:extLst>
              <a:ext uri="{FF2B5EF4-FFF2-40B4-BE49-F238E27FC236}">
                <a16:creationId xmlns:a16="http://schemas.microsoft.com/office/drawing/2014/main" id="{9BE9C409-1241-0960-8950-BB3CA25F66CA}"/>
              </a:ext>
            </a:extLst>
          </p:cNvPr>
          <p:cNvSpPr txBox="1"/>
          <p:nvPr/>
        </p:nvSpPr>
        <p:spPr>
          <a:xfrm>
            <a:off x="4526280" y="3227832"/>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1395472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buNone/>
            </a:pPr>
            <a:r>
              <a:rPr lang="en-US" sz="2400" dirty="0">
                <a:solidFill>
                  <a:srgbClr val="002563"/>
                </a:solidFill>
                <a:latin typeface="Georgia" panose="02040502050405020303" pitchFamily="18" charset="0"/>
              </a:rPr>
              <a:t>Eileen Moffett summarizes well her impact on her community, </a:t>
            </a:r>
          </a:p>
          <a:p>
            <a:pPr marL="0" indent="0" algn="ctr">
              <a:buNone/>
            </a:pPr>
            <a:r>
              <a:rPr lang="en-US" sz="2400" dirty="0">
                <a:solidFill>
                  <a:srgbClr val="002563"/>
                </a:solidFill>
                <a:latin typeface="Georgia" panose="02040502050405020303" pitchFamily="18" charset="0"/>
              </a:rPr>
              <a:t>	“Aunt Betsey” [as she was called by her friends] grew to be one of Princeton’s most admired and beloved figures though unassuming and gentle in spirit. She had a quiet, steady Christian influence…”</a:t>
            </a:r>
            <a:r>
              <a:rPr lang="en-US" sz="2400" baseline="30000" dirty="0">
                <a:solidFill>
                  <a:srgbClr val="002563"/>
                </a:solidFill>
                <a:latin typeface="Georgia" panose="02040502050405020303" pitchFamily="18" charset="0"/>
              </a:rPr>
              <a:t>*</a:t>
            </a:r>
          </a:p>
          <a:p>
            <a:pPr marL="0" indent="0">
              <a:buNone/>
            </a:pPr>
            <a:endParaRPr lang="en-US" sz="2400" dirty="0">
              <a:solidFill>
                <a:srgbClr val="002563"/>
              </a:solidFill>
              <a:latin typeface="Georgia" panose="02040502050405020303" pitchFamily="18" charset="0"/>
            </a:endParaRPr>
          </a:p>
          <a:p>
            <a:pPr marL="0" indent="0">
              <a:buNone/>
            </a:pPr>
            <a:endParaRPr lang="en-US" sz="2400" dirty="0">
              <a:solidFill>
                <a:srgbClr val="002563"/>
              </a:solidFill>
              <a:latin typeface="Georgia" panose="02040502050405020303" pitchFamily="18" charset="0"/>
            </a:endParaRPr>
          </a:p>
          <a:p>
            <a:pPr marL="0" indent="0">
              <a:buNone/>
            </a:pPr>
            <a:r>
              <a:rPr lang="en-US" sz="1000" dirty="0">
                <a:solidFill>
                  <a:srgbClr val="002563"/>
                </a:solidFill>
                <a:latin typeface="Georgia" panose="02040502050405020303" pitchFamily="18" charset="0"/>
              </a:rPr>
              <a:t>*“Betsey Stockton: Pioneer American Missionary”</a:t>
            </a:r>
          </a:p>
        </p:txBody>
      </p:sp>
      <p:sp>
        <p:nvSpPr>
          <p:cNvPr id="4" name="TextBox 3">
            <a:extLst>
              <a:ext uri="{FF2B5EF4-FFF2-40B4-BE49-F238E27FC236}">
                <a16:creationId xmlns:a16="http://schemas.microsoft.com/office/drawing/2014/main" id="{9BE9C409-1241-0960-8950-BB3CA25F66CA}"/>
              </a:ext>
            </a:extLst>
          </p:cNvPr>
          <p:cNvSpPr txBox="1"/>
          <p:nvPr/>
        </p:nvSpPr>
        <p:spPr>
          <a:xfrm>
            <a:off x="4526280" y="3227832"/>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1346355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buNone/>
            </a:pPr>
            <a:r>
              <a:rPr lang="en-US" sz="2400" b="1" dirty="0">
                <a:solidFill>
                  <a:srgbClr val="002563"/>
                </a:solidFill>
                <a:latin typeface="Georgia" panose="02040502050405020303" pitchFamily="18" charset="0"/>
              </a:rPr>
              <a:t>October 24, 1865: </a:t>
            </a:r>
            <a:r>
              <a:rPr lang="en-US" sz="2400" dirty="0">
                <a:solidFill>
                  <a:srgbClr val="002563"/>
                </a:solidFill>
                <a:latin typeface="Georgia" panose="02040502050405020303" pitchFamily="18" charset="0"/>
              </a:rPr>
              <a:t>Betsey Stockton dies just a few months after the end of the Civil War and the assassination of Abraham Lincoln. Her funeral was conducted by the President of Princeton, John Maclean. The great Princeton theologian Charles Hodge also spoke.</a:t>
            </a:r>
          </a:p>
          <a:p>
            <a:pPr marL="0" indent="0">
              <a:buNone/>
            </a:pPr>
            <a:endParaRPr lang="en-US" sz="2400" dirty="0">
              <a:solidFill>
                <a:srgbClr val="002563"/>
              </a:solidFill>
              <a:latin typeface="Georgia" panose="02040502050405020303" pitchFamily="18" charset="0"/>
            </a:endParaRPr>
          </a:p>
        </p:txBody>
      </p:sp>
      <p:sp>
        <p:nvSpPr>
          <p:cNvPr id="4" name="TextBox 3">
            <a:extLst>
              <a:ext uri="{FF2B5EF4-FFF2-40B4-BE49-F238E27FC236}">
                <a16:creationId xmlns:a16="http://schemas.microsoft.com/office/drawing/2014/main" id="{9BE9C409-1241-0960-8950-BB3CA25F66CA}"/>
              </a:ext>
            </a:extLst>
          </p:cNvPr>
          <p:cNvSpPr txBox="1"/>
          <p:nvPr/>
        </p:nvSpPr>
        <p:spPr>
          <a:xfrm>
            <a:off x="4526280" y="3227832"/>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32931483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lgn="ctr">
              <a:buNone/>
            </a:pPr>
            <a:r>
              <a:rPr lang="en-US" sz="2400" i="1" dirty="0">
                <a:solidFill>
                  <a:srgbClr val="002563"/>
                </a:solidFill>
                <a:latin typeface="Georgia" panose="02040502050405020303" pitchFamily="18" charset="0"/>
              </a:rPr>
              <a:t>The grave of</a:t>
            </a:r>
          </a:p>
          <a:p>
            <a:pPr marL="0" indent="0" algn="ctr">
              <a:buNone/>
            </a:pPr>
            <a:r>
              <a:rPr lang="en-US" sz="2400" dirty="0">
                <a:solidFill>
                  <a:srgbClr val="002563"/>
                </a:solidFill>
                <a:latin typeface="Georgia" panose="02040502050405020303" pitchFamily="18" charset="0"/>
              </a:rPr>
              <a:t>BETSEY STOCKTON,</a:t>
            </a:r>
          </a:p>
          <a:p>
            <a:pPr marL="0" indent="0" algn="ctr">
              <a:buNone/>
            </a:pPr>
            <a:r>
              <a:rPr lang="en-US" sz="2400" i="1" dirty="0">
                <a:solidFill>
                  <a:srgbClr val="002563"/>
                </a:solidFill>
                <a:latin typeface="Georgia" panose="02040502050405020303" pitchFamily="18" charset="0"/>
              </a:rPr>
              <a:t>a native of Princeton N. J.</a:t>
            </a:r>
          </a:p>
          <a:p>
            <a:pPr marL="0" indent="0" algn="ctr">
              <a:buNone/>
            </a:pPr>
            <a:r>
              <a:rPr lang="en-US" sz="2400" dirty="0">
                <a:solidFill>
                  <a:srgbClr val="002563"/>
                </a:solidFill>
                <a:latin typeface="Georgia" panose="02040502050405020303" pitchFamily="18" charset="0"/>
              </a:rPr>
              <a:t>WHERE SHE DIED</a:t>
            </a:r>
          </a:p>
          <a:p>
            <a:pPr marL="0" indent="0" algn="ctr">
              <a:buNone/>
            </a:pPr>
            <a:r>
              <a:rPr lang="en-US" sz="2400" dirty="0">
                <a:solidFill>
                  <a:srgbClr val="002563"/>
                </a:solidFill>
                <a:latin typeface="Georgia" panose="02040502050405020303" pitchFamily="18" charset="0"/>
              </a:rPr>
              <a:t>Oct. 24, 1865.</a:t>
            </a:r>
          </a:p>
          <a:p>
            <a:pPr marL="0" indent="0" algn="ctr">
              <a:buNone/>
            </a:pPr>
            <a:r>
              <a:rPr lang="en-US" sz="2400" dirty="0">
                <a:solidFill>
                  <a:srgbClr val="002563"/>
                </a:solidFill>
                <a:latin typeface="Georgia" panose="02040502050405020303" pitchFamily="18" charset="0"/>
              </a:rPr>
              <a:t>AGED 67 YEARS</a:t>
            </a:r>
          </a:p>
        </p:txBody>
      </p:sp>
      <p:sp>
        <p:nvSpPr>
          <p:cNvPr id="4" name="TextBox 3">
            <a:extLst>
              <a:ext uri="{FF2B5EF4-FFF2-40B4-BE49-F238E27FC236}">
                <a16:creationId xmlns:a16="http://schemas.microsoft.com/office/drawing/2014/main" id="{9BE9C409-1241-0960-8950-BB3CA25F66CA}"/>
              </a:ext>
            </a:extLst>
          </p:cNvPr>
          <p:cNvSpPr txBox="1"/>
          <p:nvPr/>
        </p:nvSpPr>
        <p:spPr>
          <a:xfrm>
            <a:off x="4526280" y="3227832"/>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74126399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lgn="ctr">
              <a:buNone/>
            </a:pPr>
            <a:r>
              <a:rPr lang="en-US" sz="2400" i="1" dirty="0">
                <a:solidFill>
                  <a:srgbClr val="002563"/>
                </a:solidFill>
                <a:latin typeface="Georgia" panose="02040502050405020303" pitchFamily="18" charset="0"/>
              </a:rPr>
              <a:t>Of African blood and born in Slavery, she became fitted by education and divine grace, for a life of great usefulness, for many years was a valued missionary at the Sandwich Islands in the Family of Rev. C.S. Stewart, and afterwards till her death, a popular and able Principal of Public schools in Philadelphia &amp; Princeton honored and beloved by a large circle of Christian Friends.</a:t>
            </a:r>
          </a:p>
          <a:p>
            <a:pPr marL="0" indent="0" algn="ctr">
              <a:buNone/>
            </a:pPr>
            <a:endParaRPr lang="en-US" sz="2400" i="1" dirty="0">
              <a:solidFill>
                <a:srgbClr val="002563"/>
              </a:solidFill>
              <a:latin typeface="Georgia" panose="02040502050405020303" pitchFamily="18" charset="0"/>
            </a:endParaRPr>
          </a:p>
        </p:txBody>
      </p:sp>
      <p:sp>
        <p:nvSpPr>
          <p:cNvPr id="4" name="TextBox 3">
            <a:extLst>
              <a:ext uri="{FF2B5EF4-FFF2-40B4-BE49-F238E27FC236}">
                <a16:creationId xmlns:a16="http://schemas.microsoft.com/office/drawing/2014/main" id="{9BE9C409-1241-0960-8950-BB3CA25F66CA}"/>
              </a:ext>
            </a:extLst>
          </p:cNvPr>
          <p:cNvSpPr txBox="1"/>
          <p:nvPr/>
        </p:nvSpPr>
        <p:spPr>
          <a:xfrm>
            <a:off x="4526280" y="3227832"/>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67190724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a:xfrm>
            <a:off x="457200" y="596647"/>
            <a:ext cx="8229600" cy="3394472"/>
          </a:xfrm>
        </p:spPr>
        <p:txBody>
          <a:bodyPr/>
          <a:lstStyle/>
          <a:p>
            <a:pPr marL="0" indent="0">
              <a:buNone/>
            </a:pPr>
            <a:r>
              <a:rPr lang="en-US" sz="2400" dirty="0">
                <a:solidFill>
                  <a:srgbClr val="002563"/>
                </a:solidFill>
                <a:latin typeface="Georgia" panose="02040502050405020303" pitchFamily="18" charset="0"/>
              </a:rPr>
              <a:t>Betsey Stockton’s life was a life of firsts in so many ways.</a:t>
            </a:r>
          </a:p>
          <a:p>
            <a:r>
              <a:rPr lang="en-US" sz="2400" dirty="0">
                <a:solidFill>
                  <a:srgbClr val="002563"/>
                </a:solidFill>
                <a:latin typeface="Georgia" panose="02040502050405020303" pitchFamily="18" charset="0"/>
              </a:rPr>
              <a:t>The first single woman to go to the nations.</a:t>
            </a:r>
          </a:p>
          <a:p>
            <a:r>
              <a:rPr lang="en-US" sz="2400" dirty="0">
                <a:solidFill>
                  <a:srgbClr val="002563"/>
                </a:solidFill>
                <a:latin typeface="Georgia" panose="02040502050405020303" pitchFamily="18" charset="0"/>
              </a:rPr>
              <a:t>The first single black person to go to the nations.</a:t>
            </a:r>
          </a:p>
          <a:p>
            <a:r>
              <a:rPr lang="en-US" sz="2400" dirty="0">
                <a:solidFill>
                  <a:srgbClr val="002563"/>
                </a:solidFill>
                <a:latin typeface="Georgia" panose="02040502050405020303" pitchFamily="18" charset="0"/>
              </a:rPr>
              <a:t>The first missionary to start a school for the “common people” of the Sandwich Islands.</a:t>
            </a:r>
          </a:p>
          <a:p>
            <a:r>
              <a:rPr lang="en-US" sz="2400" dirty="0">
                <a:solidFill>
                  <a:srgbClr val="002563"/>
                </a:solidFill>
                <a:latin typeface="Georgia" panose="02040502050405020303" pitchFamily="18" charset="0"/>
              </a:rPr>
              <a:t>The first person to start and run a school for infant Black children in Philadelphia.</a:t>
            </a:r>
          </a:p>
          <a:p>
            <a:r>
              <a:rPr lang="en-US" sz="2400" dirty="0">
                <a:solidFill>
                  <a:srgbClr val="002563"/>
                </a:solidFill>
                <a:latin typeface="Georgia" panose="02040502050405020303" pitchFamily="18" charset="0"/>
              </a:rPr>
              <a:t>The first teacher in the only school for Black Children in Princeton.</a:t>
            </a:r>
          </a:p>
          <a:p>
            <a:pPr marL="0" indent="0">
              <a:buNone/>
            </a:pPr>
            <a:endParaRPr lang="en-US" sz="2400" dirty="0">
              <a:solidFill>
                <a:srgbClr val="002563"/>
              </a:solidFill>
              <a:latin typeface="Georgia" panose="02040502050405020303" pitchFamily="18" charset="0"/>
            </a:endParaRPr>
          </a:p>
          <a:p>
            <a:pPr marL="0" indent="0">
              <a:buNone/>
            </a:pPr>
            <a:endParaRPr lang="en-US" sz="2400" dirty="0">
              <a:solidFill>
                <a:srgbClr val="002563"/>
              </a:solidFill>
              <a:latin typeface="Georgia" panose="02040502050405020303" pitchFamily="18" charset="0"/>
            </a:endParaRPr>
          </a:p>
        </p:txBody>
      </p:sp>
      <p:sp>
        <p:nvSpPr>
          <p:cNvPr id="4" name="TextBox 3">
            <a:extLst>
              <a:ext uri="{FF2B5EF4-FFF2-40B4-BE49-F238E27FC236}">
                <a16:creationId xmlns:a16="http://schemas.microsoft.com/office/drawing/2014/main" id="{9BE9C409-1241-0960-8950-BB3CA25F66CA}"/>
              </a:ext>
            </a:extLst>
          </p:cNvPr>
          <p:cNvSpPr txBox="1"/>
          <p:nvPr/>
        </p:nvSpPr>
        <p:spPr>
          <a:xfrm>
            <a:off x="4526280" y="3227832"/>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78029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a:xfrm>
            <a:off x="457200" y="596647"/>
            <a:ext cx="8229600" cy="3394472"/>
          </a:xfrm>
        </p:spPr>
        <p:txBody>
          <a:bodyPr/>
          <a:lstStyle/>
          <a:p>
            <a:pPr marL="0" indent="0">
              <a:buNone/>
            </a:pPr>
            <a:endParaRPr lang="en-US" sz="2400" dirty="0">
              <a:solidFill>
                <a:srgbClr val="002563"/>
              </a:solidFill>
              <a:latin typeface="Georgia" panose="02040502050405020303" pitchFamily="18" charset="0"/>
            </a:endParaRPr>
          </a:p>
          <a:p>
            <a:pPr marL="0" indent="0">
              <a:buNone/>
            </a:pPr>
            <a:endParaRPr lang="en-US" sz="2400" dirty="0">
              <a:solidFill>
                <a:srgbClr val="002563"/>
              </a:solidFill>
              <a:latin typeface="Georgia" panose="02040502050405020303" pitchFamily="18" charset="0"/>
            </a:endParaRPr>
          </a:p>
        </p:txBody>
      </p:sp>
      <p:sp>
        <p:nvSpPr>
          <p:cNvPr id="4" name="TextBox 3">
            <a:extLst>
              <a:ext uri="{FF2B5EF4-FFF2-40B4-BE49-F238E27FC236}">
                <a16:creationId xmlns:a16="http://schemas.microsoft.com/office/drawing/2014/main" id="{9BE9C409-1241-0960-8950-BB3CA25F66CA}"/>
              </a:ext>
            </a:extLst>
          </p:cNvPr>
          <p:cNvSpPr txBox="1"/>
          <p:nvPr/>
        </p:nvSpPr>
        <p:spPr>
          <a:xfrm>
            <a:off x="4526280" y="3227832"/>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851056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buNone/>
            </a:pPr>
            <a:r>
              <a:rPr lang="en-US" sz="2400" dirty="0">
                <a:solidFill>
                  <a:srgbClr val="002563"/>
                </a:solidFill>
                <a:latin typeface="Georgia" panose="02040502050405020303" pitchFamily="18" charset="0"/>
              </a:rPr>
              <a:t>Eileen Moffett, a missionary in Korea from 1956-1981 said of Betsey, </a:t>
            </a:r>
          </a:p>
          <a:p>
            <a:pPr marL="0" indent="0" algn="ctr">
              <a:buNone/>
            </a:pPr>
            <a:r>
              <a:rPr lang="en-US" sz="2400" dirty="0">
                <a:solidFill>
                  <a:srgbClr val="002563"/>
                </a:solidFill>
                <a:latin typeface="Georgia" panose="02040502050405020303" pitchFamily="18" charset="0"/>
              </a:rPr>
              <a:t>	“[Her] maturing Christian faith gradually gave form in her mind a sense of the duty that Christians bear toward the “lost” of the world…the conviction that salvation is found only in Christ.  Betsey believed with all her heart that it is the sacred duty of Christians to offer themselves in humble obedience to God’s call to carry out his plan of salvation through Jesus Christ for the world.”</a:t>
            </a:r>
          </a:p>
        </p:txBody>
      </p:sp>
    </p:spTree>
    <p:extLst>
      <p:ext uri="{BB962C8B-B14F-4D97-AF65-F5344CB8AC3E}">
        <p14:creationId xmlns:p14="http://schemas.microsoft.com/office/powerpoint/2010/main" val="10789428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a:xfrm>
            <a:off x="457200" y="205979"/>
            <a:ext cx="8229600" cy="1503948"/>
          </a:xfrm>
        </p:spPr>
        <p:txBody>
          <a:bodyPr/>
          <a:lstStyle/>
          <a:p>
            <a:r>
              <a:rPr lang="en-US" sz="3600" dirty="0">
                <a:solidFill>
                  <a:srgbClr val="002563"/>
                </a:solidFill>
                <a:latin typeface="Georgia" panose="02040502050405020303" pitchFamily="18" charset="0"/>
              </a:rPr>
              <a:t>II. Be Content in Your Conditions in the Lord (7:18-22)</a:t>
            </a:r>
            <a:br>
              <a:rPr lang="en-US" sz="3600" dirty="0">
                <a:solidFill>
                  <a:srgbClr val="002563"/>
                </a:solidFill>
                <a:latin typeface="Georgia" panose="02040502050405020303" pitchFamily="18" charset="0"/>
              </a:rPr>
            </a:br>
            <a:endParaRPr lang="en-US" sz="3600" dirty="0">
              <a:solidFill>
                <a:srgbClr val="002563"/>
              </a:solidFill>
              <a:latin typeface="Georgia" panose="02040502050405020303" pitchFamily="18" charset="0"/>
            </a:endParaRPr>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a:xfrm>
            <a:off x="457200" y="1709927"/>
            <a:ext cx="8229600" cy="2884695"/>
          </a:xfrm>
        </p:spPr>
        <p:txBody>
          <a:bodyPr/>
          <a:lstStyle/>
          <a:p>
            <a:pPr marL="0" indent="0">
              <a:buNone/>
            </a:pPr>
            <a:endParaRPr lang="en-US" sz="2400" dirty="0">
              <a:solidFill>
                <a:srgbClr val="002563"/>
              </a:solidFill>
              <a:latin typeface="Georgia" panose="02040502050405020303" pitchFamily="18" charset="0"/>
            </a:endParaRPr>
          </a:p>
        </p:txBody>
      </p:sp>
    </p:spTree>
    <p:extLst>
      <p:ext uri="{BB962C8B-B14F-4D97-AF65-F5344CB8AC3E}">
        <p14:creationId xmlns:p14="http://schemas.microsoft.com/office/powerpoint/2010/main" val="1194895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buNone/>
            </a:pPr>
            <a:r>
              <a:rPr lang="en-US" sz="2400" dirty="0">
                <a:solidFill>
                  <a:srgbClr val="002563"/>
                </a:solidFill>
                <a:latin typeface="Georgia" panose="02040502050405020303" pitchFamily="18" charset="0"/>
              </a:rPr>
              <a:t>Tom Schreiner: </a:t>
            </a:r>
          </a:p>
          <a:p>
            <a:pPr marL="0" indent="0">
              <a:buNone/>
            </a:pPr>
            <a:r>
              <a:rPr lang="en-US" sz="2400" dirty="0">
                <a:solidFill>
                  <a:srgbClr val="002563"/>
                </a:solidFill>
                <a:latin typeface="Georgia" panose="02040502050405020303" pitchFamily="18" charset="0"/>
              </a:rPr>
              <a:t>“One could be born a slave, sell oneself into slavery to pay debts, be sold into slavery or become a slave by being captured in war. Many slaves lived miserably, particularly those that served in the mines. Other slaves served as doctors, teachers, managers, musicians, artisans, barbers, cooks or shopkeepers, and could even own other slaves. In some instances, slaves were better educated than their masters.”</a:t>
            </a:r>
          </a:p>
        </p:txBody>
      </p:sp>
    </p:spTree>
    <p:extLst>
      <p:ext uri="{BB962C8B-B14F-4D97-AF65-F5344CB8AC3E}">
        <p14:creationId xmlns:p14="http://schemas.microsoft.com/office/powerpoint/2010/main" val="607676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9C6D0-C4EF-5C70-0778-054E85FA649A}"/>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7580CAA6-73B0-A959-9E2D-D2AEA91B8EA9}"/>
              </a:ext>
            </a:extLst>
          </p:cNvPr>
          <p:cNvSpPr>
            <a:spLocks noGrp="1"/>
          </p:cNvSpPr>
          <p:nvPr>
            <p:ph idx="1"/>
          </p:nvPr>
        </p:nvSpPr>
        <p:spPr/>
        <p:txBody>
          <a:bodyPr/>
          <a:lstStyle/>
          <a:p>
            <a:pPr marL="0" indent="0">
              <a:buNone/>
            </a:pPr>
            <a:r>
              <a:rPr lang="en-US" sz="2400" dirty="0">
                <a:solidFill>
                  <a:srgbClr val="002563"/>
                </a:solidFill>
                <a:latin typeface="Georgia" panose="02040502050405020303" pitchFamily="18" charset="0"/>
              </a:rPr>
              <a:t>“Slaves in the Graeco-Roman world were under the control of their masters and had no independent existence. They had no legal rights, and they could suffer brutal mistreatment at the hands of their owners: masters could beat them, brand them and abuse them physically and sexually. Children born in slavery belonged to masters rather than to the parents who gave them birth."</a:t>
            </a:r>
          </a:p>
        </p:txBody>
      </p:sp>
    </p:spTree>
    <p:extLst>
      <p:ext uri="{BB962C8B-B14F-4D97-AF65-F5344CB8AC3E}">
        <p14:creationId xmlns:p14="http://schemas.microsoft.com/office/powerpoint/2010/main" val="1968245757"/>
      </p:ext>
    </p:extLst>
  </p:cSld>
  <p:clrMapOvr>
    <a:masterClrMapping/>
  </p:clrMapOvr>
</p:sld>
</file>

<file path=ppt/theme/theme1.xml><?xml version="1.0" encoding="utf-8"?>
<a:theme xmlns:a="http://schemas.openxmlformats.org/drawingml/2006/main" name="SeminaryG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B5672D8BF829944A9B07CED996AC076" ma:contentTypeVersion="16" ma:contentTypeDescription="Create a new document." ma:contentTypeScope="" ma:versionID="fa00c357270d9000ac076a80e01c47c9">
  <xsd:schema xmlns:xsd="http://www.w3.org/2001/XMLSchema" xmlns:xs="http://www.w3.org/2001/XMLSchema" xmlns:p="http://schemas.microsoft.com/office/2006/metadata/properties" xmlns:ns1="http://schemas.microsoft.com/sharepoint/v3" xmlns:ns2="d88e48b9-6c5c-4b73-abf9-2976fe96ea0b" xmlns:ns3="ee1d6028-b86f-46b2-bc37-90caac66472a" targetNamespace="http://schemas.microsoft.com/office/2006/metadata/properties" ma:root="true" ma:fieldsID="ddcd28ddcef8a36f7076ebf77647becb" ns1:_="" ns2:_="" ns3:_="">
    <xsd:import namespace="http://schemas.microsoft.com/sharepoint/v3"/>
    <xsd:import namespace="d88e48b9-6c5c-4b73-abf9-2976fe96ea0b"/>
    <xsd:import namespace="ee1d6028-b86f-46b2-bc37-90caac66472a"/>
    <xsd:element name="properties">
      <xsd:complexType>
        <xsd:sequence>
          <xsd:element name="documentManagement">
            <xsd:complexType>
              <xsd:all>
                <xsd:element ref="ns2:MediaServiceMetadata" minOccurs="0"/>
                <xsd:element ref="ns2:MediaServiceFastMetadata" minOccurs="0"/>
                <xsd:element ref="ns1:_ip_UnifiedCompliancePolicyProperties" minOccurs="0"/>
                <xsd:element ref="ns1:_ip_UnifiedCompliancePolicyUIActio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0" nillable="true" ma:displayName="Unified Compliance Policy Properties" ma:hidden="true" ma:internalName="_ip_UnifiedCompliancePolicyProperties">
      <xsd:simpleType>
        <xsd:restriction base="dms:Note"/>
      </xsd:simpleType>
    </xsd:element>
    <xsd:element name="_ip_UnifiedCompliancePolicyUIAction" ma:index="1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88e48b9-6c5c-4b73-abf9-2976fe96ea0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326c230-d9bd-424f-8c6d-701d0a9ec171"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e1d6028-b86f-46b2-bc37-90caac66472a"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34e92a7f-15a5-4142-ae2a-b014ec06d4b0}" ma:internalName="TaxCatchAll" ma:showField="CatchAllData" ma:web="ee1d6028-b86f-46b2-bc37-90caac66472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documentManagement>
    <_ip_UnifiedCompliancePolicyUIAction xmlns="http://schemas.microsoft.com/sharepoint/v3" xsi:nil="true"/>
    <lcf76f155ced4ddcb4097134ff3c332f xmlns="d88e48b9-6c5c-4b73-abf9-2976fe96ea0b">
      <Terms xmlns="http://schemas.microsoft.com/office/infopath/2007/PartnerControls"/>
    </lcf76f155ced4ddcb4097134ff3c332f>
    <TaxCatchAll xmlns="ee1d6028-b86f-46b2-bc37-90caac66472a"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BC098B66-2E0C-414C-BD13-7CE33D1D5A5B}">
  <ds:schemaRefs>
    <ds:schemaRef ds:uri="http://schemas.microsoft.com/sharepoint/v3/contenttype/forms"/>
  </ds:schemaRefs>
</ds:datastoreItem>
</file>

<file path=customXml/itemProps2.xml><?xml version="1.0" encoding="utf-8"?>
<ds:datastoreItem xmlns:ds="http://schemas.openxmlformats.org/officeDocument/2006/customXml" ds:itemID="{C9D5788C-0BE8-42A8-881D-5FF079D6C26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88e48b9-6c5c-4b73-abf9-2976fe96ea0b"/>
    <ds:schemaRef ds:uri="ee1d6028-b86f-46b2-bc37-90caac66472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349E20-F1C9-4CDB-90A5-C658C7D0DA47}">
  <ds:schemaRefs>
    <ds:schemaRef ds:uri="d88e48b9-6c5c-4b73-abf9-2976fe96ea0b"/>
    <ds:schemaRef ds:uri="http://schemas.openxmlformats.org/package/2006/metadata/core-properties"/>
    <ds:schemaRef ds:uri="http://purl.org/dc/elements/1.1/"/>
    <ds:schemaRef ds:uri="http://www.w3.org/XML/1998/namespace"/>
    <ds:schemaRef ds:uri="http://schemas.microsoft.com/office/infopath/2007/PartnerControls"/>
    <ds:schemaRef ds:uri="http://schemas.microsoft.com/office/2006/documentManagement/types"/>
    <ds:schemaRef ds:uri="http://purl.org/dc/dcmitype/"/>
    <ds:schemaRef ds:uri="http://schemas.microsoft.com/sharepoint/v3"/>
    <ds:schemaRef ds:uri="ee1d6028-b86f-46b2-bc37-90caac66472a"/>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SeminaryGO.potx</Template>
  <TotalTime>558</TotalTime>
  <Words>3353</Words>
  <Application>Microsoft Macintosh PowerPoint</Application>
  <PresentationFormat>On-screen Show (16:9)</PresentationFormat>
  <Paragraphs>106</Paragraphs>
  <Slides>56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56</vt:i4>
      </vt:variant>
    </vt:vector>
  </HeadingPairs>
  <TitlesOfParts>
    <vt:vector size="60" baseType="lpstr">
      <vt:lpstr>Arial</vt:lpstr>
      <vt:lpstr>Calibri</vt:lpstr>
      <vt:lpstr>Georgia</vt:lpstr>
      <vt:lpstr>SeminaryGO</vt:lpstr>
      <vt:lpstr>Finding Contentment in Christ: The Life and Missionary Ministry of Betsey Stockton, the First Single Woman to Go to the Nations</vt:lpstr>
      <vt:lpstr>Betsey Stockton (c. 1798-1865)</vt:lpstr>
      <vt:lpstr>PowerPoint Presentation</vt:lpstr>
      <vt:lpstr>I. Be Content in Your Assignment from the Lord (7:17)  </vt:lpstr>
      <vt:lpstr>PowerPoint Presentation</vt:lpstr>
      <vt:lpstr>PowerPoint Presentation</vt:lpstr>
      <vt:lpstr>II. Be Content in Your Conditions in the Lord (7:18-22)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III. Be Content in Your Relationship with the Lord (7:23-24)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Southeastern Baptist Theological Seminary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IT Department</dc:creator>
  <cp:lastModifiedBy>Moncada, Devin</cp:lastModifiedBy>
  <cp:revision>19</cp:revision>
  <cp:lastPrinted>2018-02-07T18:36:21Z</cp:lastPrinted>
  <dcterms:created xsi:type="dcterms:W3CDTF">2014-08-22T15:12:36Z</dcterms:created>
  <dcterms:modified xsi:type="dcterms:W3CDTF">2022-08-15T20:37:16Z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0x010100875C9FEEBBA64B4C9F7EC0B93213768B</vt:lpwstr>
  </property>
  <property fmtid="{D5CDD505-2E9C-101B-9397-08002B2CF9AE}" pid="3" name="MediaServiceImageTags">
    <vt:lpwstr/>
  </property>
</Properties>
</file>