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70" r:id="rId7"/>
    <p:sldId id="271" r:id="rId8"/>
    <p:sldId id="258" r:id="rId9"/>
    <p:sldId id="272" r:id="rId10"/>
    <p:sldId id="273" r:id="rId11"/>
    <p:sldId id="260" r:id="rId12"/>
    <p:sldId id="261" r:id="rId13"/>
    <p:sldId id="274" r:id="rId14"/>
    <p:sldId id="275" r:id="rId15"/>
    <p:sldId id="263" r:id="rId16"/>
    <p:sldId id="264" r:id="rId17"/>
    <p:sldId id="276" r:id="rId18"/>
    <p:sldId id="277" r:id="rId19"/>
    <p:sldId id="278" r:id="rId20"/>
    <p:sldId id="279" r:id="rId21"/>
    <p:sldId id="280" r:id="rId22"/>
    <p:sldId id="26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0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651F99-5B2A-B942-996E-F8A2C2259840}" v="168" dt="2022-10-20T12:38:19.923"/>
    <p1510:client id="{3944DF43-DED1-4340-8027-EA5F8781D8D1}" v="113" dt="2022-10-19T20:30:17.6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749" autoAdjust="0"/>
    <p:restoredTop sz="96197"/>
  </p:normalViewPr>
  <p:slideViewPr>
    <p:cSldViewPr snapToGrid="0">
      <p:cViewPr varScale="1">
        <p:scale>
          <a:sx n="106" d="100"/>
          <a:sy n="106" d="100"/>
        </p:scale>
        <p:origin x="208" y="5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cada, Devin" userId="0e3fc217-eef8-47f6-8332-fcd77fd00833" providerId="ADAL" clId="{05651F99-5B2A-B942-996E-F8A2C2259840}"/>
    <pc:docChg chg="addSld modSld">
      <pc:chgData name="Moncada, Devin" userId="0e3fc217-eef8-47f6-8332-fcd77fd00833" providerId="ADAL" clId="{05651F99-5B2A-B942-996E-F8A2C2259840}" dt="2022-10-20T12:38:19.923" v="168" actId="20577"/>
      <pc:docMkLst>
        <pc:docMk/>
      </pc:docMkLst>
      <pc:sldChg chg="modSp add modAnim">
        <pc:chgData name="Moncada, Devin" userId="0e3fc217-eef8-47f6-8332-fcd77fd00833" providerId="ADAL" clId="{05651F99-5B2A-B942-996E-F8A2C2259840}" dt="2022-10-20T12:38:19.923" v="168" actId="20577"/>
        <pc:sldMkLst>
          <pc:docMk/>
          <pc:sldMk cId="1193052498" sldId="280"/>
        </pc:sldMkLst>
        <pc:spChg chg="mod">
          <ac:chgData name="Moncada, Devin" userId="0e3fc217-eef8-47f6-8332-fcd77fd00833" providerId="ADAL" clId="{05651F99-5B2A-B942-996E-F8A2C2259840}" dt="2022-10-20T12:38:19.923" v="168" actId="20577"/>
          <ac:spMkLst>
            <pc:docMk/>
            <pc:sldMk cId="1193052498" sldId="280"/>
            <ac:spMk id="5" creationId="{B278ED50-5D14-4A9C-4595-C51B4E48BD0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10/20/22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b="0" i="0" dirty="0">
                <a:solidFill>
                  <a:srgbClr val="00307A"/>
                </a:solidFill>
                <a:effectLst/>
                <a:latin typeface="Georgia" panose="02040502050405020303" pitchFamily="18" charset="0"/>
              </a:rPr>
              <a:t>Church Revitalization and Christ-Centered Expository Preaching </a:t>
            </a:r>
            <a:endParaRPr lang="en-US" sz="4800" dirty="0">
              <a:solidFill>
                <a:srgbClr val="00307A"/>
              </a:solidFill>
              <a:latin typeface="Georgia" panose="02040502050405020303" pitchFamily="18" charset="0"/>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E2B06C-0F71-C3C0-54A4-E961B937B1BE}"/>
              </a:ext>
            </a:extLst>
          </p:cNvPr>
          <p:cNvSpPr>
            <a:spLocks noGrp="1"/>
          </p:cNvSpPr>
          <p:nvPr>
            <p:ph type="title"/>
          </p:nvPr>
        </p:nvSpPr>
        <p:spPr/>
        <p:txBody>
          <a:bodyPr/>
          <a:lstStyle/>
          <a:p>
            <a:pPr fontAlgn="base"/>
            <a:r>
              <a:rPr lang="en-US" dirty="0">
                <a:solidFill>
                  <a:srgbClr val="00307A"/>
                </a:solidFill>
                <a:latin typeface="Georgia" panose="02040502050405020303" pitchFamily="18" charset="0"/>
              </a:rPr>
              <a:t>II. What Are The Blessings and Benefits of an Expository Preaching Diet? </a:t>
            </a:r>
          </a:p>
        </p:txBody>
      </p:sp>
      <p:sp>
        <p:nvSpPr>
          <p:cNvPr id="5" name="Content Placeholder 4">
            <a:extLst>
              <a:ext uri="{FF2B5EF4-FFF2-40B4-BE49-F238E27FC236}">
                <a16:creationId xmlns:a16="http://schemas.microsoft.com/office/drawing/2014/main" id="{B278ED50-5D14-4A9C-4595-C51B4E48BD01}"/>
              </a:ext>
            </a:extLst>
          </p:cNvPr>
          <p:cNvSpPr>
            <a:spLocks noGrp="1"/>
          </p:cNvSpPr>
          <p:nvPr>
            <p:ph idx="1"/>
          </p:nvPr>
        </p:nvSpPr>
        <p:spPr/>
        <p:txBody>
          <a:bodyPr>
            <a:normAutofit fontScale="92500" lnSpcReduction="10000"/>
          </a:bodyPr>
          <a:lstStyle/>
          <a:p>
            <a:pPr marL="0" indent="0" algn="l" rtl="0" fontAlgn="base">
              <a:buNone/>
            </a:pPr>
            <a:r>
              <a:rPr lang="en-US" sz="3000" b="1" dirty="0">
                <a:solidFill>
                  <a:srgbClr val="00307A"/>
                </a:solidFill>
                <a:latin typeface="Arial" panose="020B0604020202020204" pitchFamily="34" charset="0"/>
                <a:cs typeface="Arial" panose="020B0604020202020204" pitchFamily="34" charset="0"/>
              </a:rPr>
              <a:t>Jerry Vines: </a:t>
            </a:r>
          </a:p>
          <a:p>
            <a:pPr marL="514350" indent="-514350" fontAlgn="base">
              <a:lnSpc>
                <a:spcPct val="100000"/>
              </a:lnSpc>
              <a:buFont typeface="+mj-lt"/>
              <a:buAutoNum type="arabicParenR" startAt="6"/>
            </a:pPr>
            <a:r>
              <a:rPr lang="en-US" sz="3000" dirty="0">
                <a:solidFill>
                  <a:srgbClr val="000000"/>
                </a:solidFill>
                <a:latin typeface="Georgia" panose="02040502050405020303" pitchFamily="18" charset="0"/>
              </a:rPr>
              <a:t> Expository preaching gives great confidence to the preacher. </a:t>
            </a:r>
          </a:p>
          <a:p>
            <a:pPr marL="342900" indent="-342900" fontAlgn="base">
              <a:lnSpc>
                <a:spcPct val="100000"/>
              </a:lnSpc>
              <a:buFont typeface="+mj-lt"/>
              <a:buAutoNum type="arabicParenR" startAt="6"/>
            </a:pPr>
            <a:r>
              <a:rPr lang="en-US" sz="3000" dirty="0">
                <a:solidFill>
                  <a:srgbClr val="000000"/>
                </a:solidFill>
                <a:latin typeface="Georgia" panose="02040502050405020303" pitchFamily="18" charset="0"/>
              </a:rPr>
              <a:t>   Expository preaching gives people strength. </a:t>
            </a:r>
          </a:p>
          <a:p>
            <a:pPr marL="342900" indent="-342900" fontAlgn="base">
              <a:lnSpc>
                <a:spcPct val="100000"/>
              </a:lnSpc>
              <a:buFont typeface="+mj-lt"/>
              <a:buAutoNum type="arabicParenR" startAt="6"/>
            </a:pPr>
            <a:r>
              <a:rPr lang="en-US" sz="3000" dirty="0">
                <a:solidFill>
                  <a:srgbClr val="000000"/>
                </a:solidFill>
                <a:latin typeface="Georgia" panose="02040502050405020303" pitchFamily="18" charset="0"/>
              </a:rPr>
              <a:t>   Expository preaching encourages the people to become students of the Word themselves. </a:t>
            </a:r>
          </a:p>
          <a:p>
            <a:pPr marL="342900" indent="-342900" fontAlgn="base">
              <a:lnSpc>
                <a:spcPct val="100000"/>
              </a:lnSpc>
              <a:buFont typeface="+mj-lt"/>
              <a:buAutoNum type="arabicParenR" startAt="6"/>
            </a:pPr>
            <a:r>
              <a:rPr lang="en-US" sz="3000" dirty="0">
                <a:solidFill>
                  <a:srgbClr val="000000"/>
                </a:solidFill>
                <a:latin typeface="Georgia" panose="02040502050405020303" pitchFamily="18" charset="0"/>
              </a:rPr>
              <a:t>   Expository preaching has a way of broadening people’s horizons. </a:t>
            </a:r>
          </a:p>
          <a:p>
            <a:pPr marL="342900" indent="-342900" fontAlgn="base">
              <a:lnSpc>
                <a:spcPct val="100000"/>
              </a:lnSpc>
              <a:buFont typeface="+mj-lt"/>
              <a:buAutoNum type="arabicParenR" startAt="6"/>
            </a:pPr>
            <a:r>
              <a:rPr lang="en-US" sz="3000" dirty="0">
                <a:solidFill>
                  <a:srgbClr val="000000"/>
                </a:solidFill>
                <a:latin typeface="Georgia" panose="02040502050405020303" pitchFamily="18" charset="0"/>
              </a:rPr>
              <a:t> Expository preaching will provide the preacher with an increasingly maturing congregation. </a:t>
            </a:r>
          </a:p>
        </p:txBody>
      </p:sp>
    </p:spTree>
    <p:extLst>
      <p:ext uri="{BB962C8B-B14F-4D97-AF65-F5344CB8AC3E}">
        <p14:creationId xmlns:p14="http://schemas.microsoft.com/office/powerpoint/2010/main" val="1241740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E2B06C-0F71-C3C0-54A4-E961B937B1BE}"/>
              </a:ext>
            </a:extLst>
          </p:cNvPr>
          <p:cNvSpPr>
            <a:spLocks noGrp="1"/>
          </p:cNvSpPr>
          <p:nvPr>
            <p:ph type="title"/>
          </p:nvPr>
        </p:nvSpPr>
        <p:spPr/>
        <p:txBody>
          <a:bodyPr>
            <a:normAutofit/>
          </a:bodyPr>
          <a:lstStyle/>
          <a:p>
            <a:pPr fontAlgn="base"/>
            <a:r>
              <a:rPr lang="en-US" dirty="0">
                <a:solidFill>
                  <a:srgbClr val="00307A"/>
                </a:solidFill>
                <a:latin typeface="Georgia" panose="02040502050405020303" pitchFamily="18" charset="0"/>
              </a:rPr>
              <a:t>II. What Are The Blessings and Benefits of an Expository Preaching Diet? </a:t>
            </a:r>
          </a:p>
        </p:txBody>
      </p:sp>
      <p:sp>
        <p:nvSpPr>
          <p:cNvPr id="5" name="Content Placeholder 4">
            <a:extLst>
              <a:ext uri="{FF2B5EF4-FFF2-40B4-BE49-F238E27FC236}">
                <a16:creationId xmlns:a16="http://schemas.microsoft.com/office/drawing/2014/main" id="{B278ED50-5D14-4A9C-4595-C51B4E48BD01}"/>
              </a:ext>
            </a:extLst>
          </p:cNvPr>
          <p:cNvSpPr>
            <a:spLocks noGrp="1"/>
          </p:cNvSpPr>
          <p:nvPr>
            <p:ph idx="1"/>
          </p:nvPr>
        </p:nvSpPr>
        <p:spPr>
          <a:xfrm>
            <a:off x="838200" y="1825625"/>
            <a:ext cx="10515600" cy="4909004"/>
          </a:xfrm>
        </p:spPr>
        <p:txBody>
          <a:bodyPr>
            <a:normAutofit fontScale="77500" lnSpcReduction="20000"/>
          </a:bodyPr>
          <a:lstStyle/>
          <a:p>
            <a:pPr marL="0" indent="0" algn="l" rtl="0" fontAlgn="base">
              <a:buNone/>
            </a:pPr>
            <a:r>
              <a:rPr lang="en-US" sz="3600" b="1" dirty="0">
                <a:solidFill>
                  <a:srgbClr val="00307A"/>
                </a:solidFill>
                <a:latin typeface="Arial" panose="020B0604020202020204" pitchFamily="34" charset="0"/>
                <a:cs typeface="Arial" panose="020B0604020202020204" pitchFamily="34" charset="0"/>
              </a:rPr>
              <a:t>Alistair </a:t>
            </a:r>
            <a:r>
              <a:rPr lang="en-US" sz="3600" b="1" dirty="0" err="1">
                <a:solidFill>
                  <a:srgbClr val="00307A"/>
                </a:solidFill>
                <a:latin typeface="Arial" panose="020B0604020202020204" pitchFamily="34" charset="0"/>
                <a:cs typeface="Arial" panose="020B0604020202020204" pitchFamily="34" charset="0"/>
              </a:rPr>
              <a:t>Begg</a:t>
            </a:r>
            <a:r>
              <a:rPr lang="en-US" sz="3600" b="1" dirty="0">
                <a:solidFill>
                  <a:srgbClr val="00307A"/>
                </a:solidFill>
                <a:latin typeface="Arial" panose="020B0604020202020204" pitchFamily="34" charset="0"/>
                <a:cs typeface="Arial" panose="020B0604020202020204" pitchFamily="34" charset="0"/>
              </a:rPr>
              <a:t>: </a:t>
            </a:r>
          </a:p>
          <a:p>
            <a:pPr marL="514350" indent="-514350" fontAlgn="base">
              <a:buFont typeface="+mj-lt"/>
              <a:buAutoNum type="arabicParenR"/>
            </a:pPr>
            <a:r>
              <a:rPr lang="en-US" sz="3400" dirty="0">
                <a:solidFill>
                  <a:srgbClr val="000000"/>
                </a:solidFill>
                <a:latin typeface="Georgia" panose="02040502050405020303" pitchFamily="18" charset="0"/>
              </a:rPr>
              <a:t>It gives glory to God, which ought to be the ultimate end of all we do. </a:t>
            </a:r>
          </a:p>
          <a:p>
            <a:pPr marL="514350" indent="-514350" fontAlgn="base">
              <a:buFont typeface="+mj-lt"/>
              <a:buAutoNum type="arabicParenR"/>
            </a:pPr>
            <a:r>
              <a:rPr lang="en-US" sz="3400" dirty="0">
                <a:solidFill>
                  <a:srgbClr val="000000"/>
                </a:solidFill>
                <a:latin typeface="Georgia" panose="02040502050405020303" pitchFamily="18" charset="0"/>
              </a:rPr>
              <a:t>It demands that the preacher himself become a student of the Word of God. </a:t>
            </a:r>
          </a:p>
          <a:p>
            <a:pPr marL="514350" indent="-514350" fontAlgn="base">
              <a:buFont typeface="+mj-lt"/>
              <a:buAutoNum type="arabicParenR"/>
            </a:pPr>
            <a:r>
              <a:rPr lang="en-US" sz="3400" dirty="0">
                <a:solidFill>
                  <a:srgbClr val="000000"/>
                </a:solidFill>
                <a:latin typeface="Georgia" panose="02040502050405020303" pitchFamily="18" charset="0"/>
              </a:rPr>
              <a:t>It enables the congregation to learn the Bible in the most obvious and natural way. </a:t>
            </a:r>
          </a:p>
          <a:p>
            <a:pPr marL="514350" indent="-514350" fontAlgn="base">
              <a:buFont typeface="+mj-lt"/>
              <a:buAutoNum type="arabicParenR"/>
            </a:pPr>
            <a:r>
              <a:rPr lang="en-US" sz="3400" dirty="0">
                <a:solidFill>
                  <a:srgbClr val="000000"/>
                </a:solidFill>
                <a:latin typeface="Georgia" panose="02040502050405020303" pitchFamily="18" charset="0"/>
              </a:rPr>
              <a:t>It prevents the </a:t>
            </a:r>
            <a:r>
              <a:rPr lang="en-US" sz="3700" dirty="0">
                <a:solidFill>
                  <a:srgbClr val="000000"/>
                </a:solidFill>
                <a:latin typeface="Georgia" panose="02040502050405020303" pitchFamily="18" charset="0"/>
              </a:rPr>
              <a:t>preacher</a:t>
            </a:r>
            <a:r>
              <a:rPr lang="en-US" sz="3400" dirty="0">
                <a:solidFill>
                  <a:srgbClr val="000000"/>
                </a:solidFill>
                <a:latin typeface="Georgia" panose="02040502050405020303" pitchFamily="18" charset="0"/>
              </a:rPr>
              <a:t> from avoiding difficult passages or from dwelling on his favorite texts. </a:t>
            </a:r>
          </a:p>
          <a:p>
            <a:pPr marL="514350" indent="-514350" fontAlgn="base">
              <a:buFont typeface="+mj-lt"/>
              <a:buAutoNum type="arabicParenR"/>
            </a:pPr>
            <a:r>
              <a:rPr lang="en-US" sz="3400" dirty="0">
                <a:solidFill>
                  <a:srgbClr val="000000"/>
                </a:solidFill>
                <a:latin typeface="Georgia" panose="02040502050405020303" pitchFamily="18" charset="0"/>
              </a:rPr>
              <a:t>It assures the congregation of enjoying a balanced diet of God’s Word. </a:t>
            </a:r>
          </a:p>
          <a:p>
            <a:pPr marL="514350" indent="-514350" fontAlgn="base">
              <a:buFont typeface="+mj-lt"/>
              <a:buAutoNum type="arabicParenR"/>
            </a:pPr>
            <a:r>
              <a:rPr lang="en-US" sz="3400" dirty="0">
                <a:solidFill>
                  <a:srgbClr val="000000"/>
                </a:solidFill>
                <a:latin typeface="Georgia" panose="02040502050405020303" pitchFamily="18" charset="0"/>
              </a:rPr>
              <a:t>It liberates the preacher from the pressure of last-minute preparation on Saturday night. </a:t>
            </a:r>
          </a:p>
        </p:txBody>
      </p:sp>
    </p:spTree>
    <p:extLst>
      <p:ext uri="{BB962C8B-B14F-4D97-AF65-F5344CB8AC3E}">
        <p14:creationId xmlns:p14="http://schemas.microsoft.com/office/powerpoint/2010/main" val="2856404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E2B06C-0F71-C3C0-54A4-E961B937B1BE}"/>
              </a:ext>
            </a:extLst>
          </p:cNvPr>
          <p:cNvSpPr>
            <a:spLocks noGrp="1"/>
          </p:cNvSpPr>
          <p:nvPr>
            <p:ph type="title"/>
          </p:nvPr>
        </p:nvSpPr>
        <p:spPr/>
        <p:txBody>
          <a:bodyPr>
            <a:normAutofit/>
          </a:bodyPr>
          <a:lstStyle/>
          <a:p>
            <a:pPr fontAlgn="base"/>
            <a:r>
              <a:rPr lang="en-US" dirty="0">
                <a:solidFill>
                  <a:srgbClr val="00307A"/>
                </a:solidFill>
                <a:latin typeface="Georgia" panose="02040502050405020303" pitchFamily="18" charset="0"/>
              </a:rPr>
              <a:t>III. What Is Expository Preaching? </a:t>
            </a:r>
          </a:p>
        </p:txBody>
      </p:sp>
      <p:sp>
        <p:nvSpPr>
          <p:cNvPr id="5" name="Content Placeholder 4">
            <a:extLst>
              <a:ext uri="{FF2B5EF4-FFF2-40B4-BE49-F238E27FC236}">
                <a16:creationId xmlns:a16="http://schemas.microsoft.com/office/drawing/2014/main" id="{B278ED50-5D14-4A9C-4595-C51B4E48BD01}"/>
              </a:ext>
            </a:extLst>
          </p:cNvPr>
          <p:cNvSpPr>
            <a:spLocks noGrp="1"/>
          </p:cNvSpPr>
          <p:nvPr>
            <p:ph idx="1"/>
          </p:nvPr>
        </p:nvSpPr>
        <p:spPr/>
        <p:txBody>
          <a:bodyPr/>
          <a:lstStyle/>
          <a:p>
            <a:pPr marL="0" indent="0" algn="l" rtl="0" fontAlgn="base">
              <a:buNone/>
            </a:pPr>
            <a:r>
              <a:rPr lang="en-US" sz="2600" dirty="0">
                <a:solidFill>
                  <a:srgbClr val="000000"/>
                </a:solidFill>
                <a:latin typeface="Georgia" panose="02040502050405020303" pitchFamily="18" charset="0"/>
              </a:rPr>
              <a:t>“Expository preaching is text-driven preaching. The biblical text determines the structure and substance of the sermon.” </a:t>
            </a:r>
          </a:p>
          <a:p>
            <a:pPr marL="0" indent="0" algn="l" rtl="0" fontAlgn="base">
              <a:buNone/>
            </a:pPr>
            <a:endParaRPr lang="en-US" sz="2600" dirty="0">
              <a:solidFill>
                <a:srgbClr val="000000"/>
              </a:solidFill>
              <a:latin typeface="Georgia" panose="02040502050405020303" pitchFamily="18" charset="0"/>
            </a:endParaRPr>
          </a:p>
          <a:p>
            <a:pPr marL="0" indent="0" algn="l" rtl="0" fontAlgn="base">
              <a:buNone/>
            </a:pPr>
            <a:r>
              <a:rPr lang="en-US" sz="2600" dirty="0">
                <a:solidFill>
                  <a:srgbClr val="000000"/>
                </a:solidFill>
                <a:latin typeface="Georgia" panose="02040502050405020303" pitchFamily="18" charset="0"/>
              </a:rPr>
              <a:t>“Expository preaching is Christ centered, text driven, Spirit led preaching that transforms lives.” </a:t>
            </a:r>
          </a:p>
          <a:p>
            <a:endParaRPr lang="en-US" dirty="0"/>
          </a:p>
        </p:txBody>
      </p:sp>
    </p:spTree>
    <p:extLst>
      <p:ext uri="{BB962C8B-B14F-4D97-AF65-F5344CB8AC3E}">
        <p14:creationId xmlns:p14="http://schemas.microsoft.com/office/powerpoint/2010/main" val="2844557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E2B06C-0F71-C3C0-54A4-E961B937B1BE}"/>
              </a:ext>
            </a:extLst>
          </p:cNvPr>
          <p:cNvSpPr>
            <a:spLocks noGrp="1"/>
          </p:cNvSpPr>
          <p:nvPr>
            <p:ph type="title"/>
          </p:nvPr>
        </p:nvSpPr>
        <p:spPr/>
        <p:txBody>
          <a:bodyPr>
            <a:normAutofit/>
          </a:bodyPr>
          <a:lstStyle/>
          <a:p>
            <a:pPr fontAlgn="base"/>
            <a:r>
              <a:rPr lang="en-US" dirty="0">
                <a:solidFill>
                  <a:srgbClr val="00307A"/>
                </a:solidFill>
                <a:latin typeface="Georgia" panose="02040502050405020303" pitchFamily="18" charset="0"/>
              </a:rPr>
              <a:t>VI. Components of Christ-Centered Expository Preaching </a:t>
            </a:r>
          </a:p>
        </p:txBody>
      </p:sp>
      <p:sp>
        <p:nvSpPr>
          <p:cNvPr id="5" name="Content Placeholder 4">
            <a:extLst>
              <a:ext uri="{FF2B5EF4-FFF2-40B4-BE49-F238E27FC236}">
                <a16:creationId xmlns:a16="http://schemas.microsoft.com/office/drawing/2014/main" id="{B278ED50-5D14-4A9C-4595-C51B4E48BD01}"/>
              </a:ext>
            </a:extLst>
          </p:cNvPr>
          <p:cNvSpPr>
            <a:spLocks noGrp="1"/>
          </p:cNvSpPr>
          <p:nvPr>
            <p:ph idx="1"/>
          </p:nvPr>
        </p:nvSpPr>
        <p:spPr/>
        <p:txBody>
          <a:bodyPr>
            <a:normAutofit/>
          </a:bodyPr>
          <a:lstStyle/>
          <a:p>
            <a:pPr marL="0" indent="0">
              <a:buNone/>
            </a:pPr>
            <a:r>
              <a:rPr lang="en-US" sz="2600" b="1" dirty="0">
                <a:solidFill>
                  <a:srgbClr val="00307A"/>
                </a:solidFill>
                <a:latin typeface="Arial" panose="020B0604020202020204" pitchFamily="34" charset="0"/>
                <a:cs typeface="Arial" panose="020B0604020202020204" pitchFamily="34" charset="0"/>
              </a:rPr>
              <a:t>1) Christ-centered preaching follows a holistic hermeneutic.</a:t>
            </a:r>
          </a:p>
          <a:p>
            <a:pPr marL="0" indent="0">
              <a:buNone/>
            </a:pPr>
            <a:r>
              <a:rPr lang="en-US" sz="2600" dirty="0">
                <a:solidFill>
                  <a:srgbClr val="000000"/>
                </a:solidFill>
                <a:latin typeface="Georgia" panose="02040502050405020303" pitchFamily="18" charset="0"/>
              </a:rPr>
              <a:t>	Historical → grammatical → theological → Christological </a:t>
            </a:r>
          </a:p>
          <a:p>
            <a:pPr marL="0" indent="0">
              <a:buNone/>
            </a:pPr>
            <a:r>
              <a:rPr lang="en-US" sz="2600" dirty="0">
                <a:solidFill>
                  <a:srgbClr val="000000"/>
                </a:solidFill>
                <a:latin typeface="Georgia" panose="02040502050405020303" pitchFamily="18" charset="0"/>
              </a:rPr>
              <a:t>	Scripture drives and determines, shapes and forms the sermon as it was given by God thru the human author. A text cannot mean today 	what it did not mean then. But, it may mean more than the human author understood. </a:t>
            </a:r>
          </a:p>
          <a:p>
            <a:pPr marL="0" indent="0" algn="l" rtl="0" fontAlgn="base">
              <a:buNone/>
            </a:pPr>
            <a:r>
              <a:rPr lang="en-US" sz="2600" b="1" dirty="0">
                <a:solidFill>
                  <a:srgbClr val="00307A"/>
                </a:solidFill>
                <a:latin typeface="Arial" panose="020B0604020202020204" pitchFamily="34" charset="0"/>
                <a:cs typeface="Arial" panose="020B0604020202020204" pitchFamily="34" charset="0"/>
              </a:rPr>
              <a:t>2) Christ-centered preaching honors the Grand Redemptive Storyline of the Bible.  </a:t>
            </a:r>
          </a:p>
          <a:p>
            <a:pPr marL="0" indent="0" algn="l" rtl="0" fontAlgn="base">
              <a:buNone/>
            </a:pPr>
            <a:r>
              <a:rPr lang="en-US" sz="2600" dirty="0">
                <a:solidFill>
                  <a:srgbClr val="000000"/>
                </a:solidFill>
                <a:latin typeface="Georgia" panose="02040502050405020303" pitchFamily="18" charset="0"/>
              </a:rPr>
              <a:t>	Creation → Fall → Redemption → New Creation </a:t>
            </a:r>
          </a:p>
          <a:p>
            <a:pPr marL="0" indent="0" algn="l" rtl="0" fontAlgn="base">
              <a:buNone/>
            </a:pPr>
            <a:r>
              <a:rPr lang="en-US" sz="2600" dirty="0">
                <a:solidFill>
                  <a:srgbClr val="000000"/>
                </a:solidFill>
                <a:latin typeface="Georgia" panose="02040502050405020303" pitchFamily="18" charset="0"/>
              </a:rPr>
              <a:t>	The Bible is “His Story.” We find our place in that Story. </a:t>
            </a:r>
          </a:p>
        </p:txBody>
      </p:sp>
    </p:spTree>
    <p:extLst>
      <p:ext uri="{BB962C8B-B14F-4D97-AF65-F5344CB8AC3E}">
        <p14:creationId xmlns:p14="http://schemas.microsoft.com/office/powerpoint/2010/main" val="1834991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E2B06C-0F71-C3C0-54A4-E961B937B1BE}"/>
              </a:ext>
            </a:extLst>
          </p:cNvPr>
          <p:cNvSpPr>
            <a:spLocks noGrp="1"/>
          </p:cNvSpPr>
          <p:nvPr>
            <p:ph type="title"/>
          </p:nvPr>
        </p:nvSpPr>
        <p:spPr/>
        <p:txBody>
          <a:bodyPr>
            <a:normAutofit/>
          </a:bodyPr>
          <a:lstStyle/>
          <a:p>
            <a:pPr fontAlgn="base"/>
            <a:r>
              <a:rPr lang="en-US" dirty="0">
                <a:solidFill>
                  <a:srgbClr val="00307A"/>
                </a:solidFill>
                <a:latin typeface="Georgia" panose="02040502050405020303" pitchFamily="18" charset="0"/>
              </a:rPr>
              <a:t>VI. Components of Christ-Centered Expository Preaching </a:t>
            </a:r>
          </a:p>
        </p:txBody>
      </p:sp>
      <p:sp>
        <p:nvSpPr>
          <p:cNvPr id="5" name="Content Placeholder 4">
            <a:extLst>
              <a:ext uri="{FF2B5EF4-FFF2-40B4-BE49-F238E27FC236}">
                <a16:creationId xmlns:a16="http://schemas.microsoft.com/office/drawing/2014/main" id="{B278ED50-5D14-4A9C-4595-C51B4E48BD01}"/>
              </a:ext>
            </a:extLst>
          </p:cNvPr>
          <p:cNvSpPr>
            <a:spLocks noGrp="1"/>
          </p:cNvSpPr>
          <p:nvPr>
            <p:ph idx="1"/>
          </p:nvPr>
        </p:nvSpPr>
        <p:spPr/>
        <p:txBody>
          <a:bodyPr>
            <a:normAutofit/>
          </a:bodyPr>
          <a:lstStyle/>
          <a:p>
            <a:pPr marL="0" indent="0" algn="l" rtl="0" fontAlgn="base">
              <a:buNone/>
            </a:pPr>
            <a:r>
              <a:rPr lang="en-US" sz="2600" b="1" dirty="0">
                <a:solidFill>
                  <a:srgbClr val="00307A"/>
                </a:solidFill>
                <a:latin typeface="Arial" panose="020B0604020202020204" pitchFamily="34" charset="0"/>
                <a:cs typeface="Arial" panose="020B0604020202020204" pitchFamily="34" charset="0"/>
              </a:rPr>
              <a:t>3) Christ-centered preaching follows the pattern of Jesus and the apostles revealed in the Bible. </a:t>
            </a:r>
          </a:p>
          <a:p>
            <a:pPr marL="0" indent="0">
              <a:buNone/>
            </a:pPr>
            <a:r>
              <a:rPr lang="en-US" sz="2600" dirty="0">
                <a:solidFill>
                  <a:srgbClr val="000000"/>
                </a:solidFill>
                <a:latin typeface="Georgia" panose="02040502050405020303" pitchFamily="18" charset="0"/>
              </a:rPr>
              <a:t>	All of the Bible is about Christ!  The incarnation of the Son of 	God is the key that unlocks the meaning of the whole Bible 	(Luke 24:25-27, 44-49; John 5:39; 2 Cor. 1:20; Heb. 1:1-3). </a:t>
            </a:r>
          </a:p>
          <a:p>
            <a:pPr marL="0" indent="0" algn="l" rtl="0" fontAlgn="base">
              <a:buNone/>
            </a:pPr>
            <a:r>
              <a:rPr lang="en-US" sz="2600" b="1" dirty="0">
                <a:solidFill>
                  <a:srgbClr val="00307A"/>
                </a:solidFill>
                <a:latin typeface="Arial" panose="020B0604020202020204" pitchFamily="34" charset="0"/>
                <a:cs typeface="Arial" panose="020B0604020202020204" pitchFamily="34" charset="0"/>
              </a:rPr>
              <a:t>4) Christ-centered preaching sees Jesus as the hero and focus of the whole Bible. </a:t>
            </a:r>
          </a:p>
          <a:p>
            <a:pPr marL="0" indent="0">
              <a:buNone/>
            </a:pPr>
            <a:endParaRPr lang="en-US" sz="260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574983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E2B06C-0F71-C3C0-54A4-E961B937B1BE}"/>
              </a:ext>
            </a:extLst>
          </p:cNvPr>
          <p:cNvSpPr>
            <a:spLocks noGrp="1"/>
          </p:cNvSpPr>
          <p:nvPr>
            <p:ph type="title"/>
          </p:nvPr>
        </p:nvSpPr>
        <p:spPr/>
        <p:txBody>
          <a:bodyPr>
            <a:normAutofit/>
          </a:bodyPr>
          <a:lstStyle/>
          <a:p>
            <a:pPr fontAlgn="base"/>
            <a:r>
              <a:rPr lang="en-US" dirty="0">
                <a:solidFill>
                  <a:srgbClr val="00307A"/>
                </a:solidFill>
                <a:latin typeface="Georgia" panose="02040502050405020303" pitchFamily="18" charset="0"/>
              </a:rPr>
              <a:t>VI. Components of Christ-Centered Expository Preaching </a:t>
            </a:r>
          </a:p>
        </p:txBody>
      </p:sp>
      <p:sp>
        <p:nvSpPr>
          <p:cNvPr id="5" name="Content Placeholder 4">
            <a:extLst>
              <a:ext uri="{FF2B5EF4-FFF2-40B4-BE49-F238E27FC236}">
                <a16:creationId xmlns:a16="http://schemas.microsoft.com/office/drawing/2014/main" id="{B278ED50-5D14-4A9C-4595-C51B4E48BD01}"/>
              </a:ext>
            </a:extLst>
          </p:cNvPr>
          <p:cNvSpPr>
            <a:spLocks noGrp="1"/>
          </p:cNvSpPr>
          <p:nvPr>
            <p:ph idx="1"/>
          </p:nvPr>
        </p:nvSpPr>
        <p:spPr/>
        <p:txBody>
          <a:bodyPr>
            <a:normAutofit/>
          </a:bodyPr>
          <a:lstStyle/>
          <a:p>
            <a:pPr marL="0" indent="0" fontAlgn="base">
              <a:lnSpc>
                <a:spcPct val="70000"/>
              </a:lnSpc>
              <a:buNone/>
            </a:pPr>
            <a:r>
              <a:rPr lang="en-US" sz="2600" b="1" dirty="0">
                <a:solidFill>
                  <a:srgbClr val="00307A"/>
                </a:solidFill>
                <a:latin typeface="Arial" panose="020B0604020202020204" pitchFamily="34" charset="0"/>
                <a:cs typeface="Arial" panose="020B0604020202020204" pitchFamily="34" charset="0"/>
              </a:rPr>
              <a:t>5) Christ-centered preaching will be rigorously theocentric/Christocentric and not Anthropocentric. </a:t>
            </a:r>
          </a:p>
          <a:p>
            <a:pPr marL="0" indent="0">
              <a:buNone/>
            </a:pPr>
            <a:r>
              <a:rPr lang="en-US" sz="2600" dirty="0">
                <a:solidFill>
                  <a:srgbClr val="000000"/>
                </a:solidFill>
                <a:latin typeface="Georgia" panose="02040502050405020303" pitchFamily="18" charset="0"/>
              </a:rPr>
              <a:t>	Look for the God/Christ vision in the text. What does this text 	teach me about God? How does it point to Christ? (God-focused 	not man focused). </a:t>
            </a:r>
          </a:p>
          <a:p>
            <a:pPr marL="0" indent="0" algn="l" rtl="0" fontAlgn="base">
              <a:buNone/>
            </a:pPr>
            <a:r>
              <a:rPr lang="en-US" sz="2600" b="1" dirty="0">
                <a:solidFill>
                  <a:srgbClr val="00307A"/>
                </a:solidFill>
                <a:latin typeface="Arial" panose="020B0604020202020204" pitchFamily="34" charset="0"/>
                <a:cs typeface="Arial" panose="020B0604020202020204" pitchFamily="34" charset="0"/>
              </a:rPr>
              <a:t>6) Christ-centered preaching always begins with the historical-grammatical, but it does not stop there. It always includes the theological and Christological.  </a:t>
            </a:r>
          </a:p>
          <a:p>
            <a:pPr marL="0" indent="0">
              <a:buNone/>
            </a:pPr>
            <a:endParaRPr lang="en-US" sz="2600" dirty="0">
              <a:solidFill>
                <a:srgbClr val="000000"/>
              </a:solidFill>
              <a:latin typeface="Georgia" panose="02040502050405020303" pitchFamily="18" charset="0"/>
            </a:endParaRPr>
          </a:p>
          <a:p>
            <a:pPr marL="0" indent="0">
              <a:buNone/>
            </a:pPr>
            <a:endParaRPr lang="en-US" sz="260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3672214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E2B06C-0F71-C3C0-54A4-E961B937B1BE}"/>
              </a:ext>
            </a:extLst>
          </p:cNvPr>
          <p:cNvSpPr>
            <a:spLocks noGrp="1"/>
          </p:cNvSpPr>
          <p:nvPr>
            <p:ph type="title"/>
          </p:nvPr>
        </p:nvSpPr>
        <p:spPr/>
        <p:txBody>
          <a:bodyPr/>
          <a:lstStyle/>
          <a:p>
            <a:r>
              <a:rPr lang="en-US" dirty="0">
                <a:solidFill>
                  <a:srgbClr val="00307A"/>
                </a:solidFill>
                <a:latin typeface="Georgia" panose="02040502050405020303" pitchFamily="18" charset="0"/>
              </a:rPr>
              <a:t>VI. Components of Christ-Centered Expository Preaching </a:t>
            </a:r>
          </a:p>
        </p:txBody>
      </p:sp>
      <p:sp>
        <p:nvSpPr>
          <p:cNvPr id="5" name="Content Placeholder 4">
            <a:extLst>
              <a:ext uri="{FF2B5EF4-FFF2-40B4-BE49-F238E27FC236}">
                <a16:creationId xmlns:a16="http://schemas.microsoft.com/office/drawing/2014/main" id="{B278ED50-5D14-4A9C-4595-C51B4E48BD01}"/>
              </a:ext>
            </a:extLst>
          </p:cNvPr>
          <p:cNvSpPr>
            <a:spLocks noGrp="1"/>
          </p:cNvSpPr>
          <p:nvPr>
            <p:ph idx="1"/>
          </p:nvPr>
        </p:nvSpPr>
        <p:spPr/>
        <p:txBody>
          <a:bodyPr>
            <a:normAutofit/>
          </a:bodyPr>
          <a:lstStyle/>
          <a:p>
            <a:pPr marL="0" indent="0" algn="l" rtl="0" fontAlgn="base">
              <a:buNone/>
            </a:pPr>
            <a:r>
              <a:rPr lang="en-US" sz="2600" b="1" dirty="0">
                <a:solidFill>
                  <a:srgbClr val="00307A"/>
                </a:solidFill>
                <a:latin typeface="Arial" panose="020B0604020202020204" pitchFamily="34" charset="0"/>
                <a:cs typeface="Arial" panose="020B0604020202020204" pitchFamily="34" charset="0"/>
              </a:rPr>
              <a:t>7) When interpreting the Bible, especially the Old Testament, Christ-centered preaching looks for redemptive promises, prophecies, types, examples, patterns, and persons that point to or anticipate Christ. </a:t>
            </a:r>
          </a:p>
          <a:p>
            <a:pPr marL="0" indent="0" algn="l" rtl="0" fontAlgn="base">
              <a:buNone/>
            </a:pPr>
            <a:endParaRPr lang="en-US" sz="2600" b="1" dirty="0">
              <a:solidFill>
                <a:srgbClr val="00307A"/>
              </a:solidFill>
              <a:latin typeface="Arial" panose="020B0604020202020204" pitchFamily="34" charset="0"/>
              <a:cs typeface="Arial" panose="020B0604020202020204" pitchFamily="34" charset="0"/>
            </a:endParaRPr>
          </a:p>
          <a:p>
            <a:pPr marL="0" indent="0" algn="l" rtl="0" fontAlgn="base">
              <a:buNone/>
            </a:pPr>
            <a:r>
              <a:rPr lang="en-US" sz="2600" b="1" dirty="0">
                <a:solidFill>
                  <a:srgbClr val="00307A"/>
                </a:solidFill>
                <a:latin typeface="Arial" panose="020B0604020202020204" pitchFamily="34" charset="0"/>
                <a:cs typeface="Arial" panose="020B0604020202020204" pitchFamily="34" charset="0"/>
              </a:rPr>
              <a:t>8) Christ-centered preaching avoids the snares of moralism and legalism that promotes pride (self-righteousness) on one side and despair (self-condemnation) on the other. </a:t>
            </a:r>
          </a:p>
          <a:p>
            <a:pPr marL="0" indent="0" algn="l" rtl="0" fontAlgn="base">
              <a:buNone/>
            </a:pPr>
            <a:endParaRPr lang="en-US" sz="2600" b="1" dirty="0">
              <a:solidFill>
                <a:srgbClr val="00307A"/>
              </a:solidFill>
              <a:latin typeface="Arial" panose="020B0604020202020204" pitchFamily="34" charset="0"/>
              <a:cs typeface="Arial" panose="020B0604020202020204" pitchFamily="34" charset="0"/>
            </a:endParaRPr>
          </a:p>
          <a:p>
            <a:pPr marL="0" indent="0">
              <a:buNone/>
            </a:pPr>
            <a:endParaRPr lang="en-US" sz="2600" dirty="0">
              <a:solidFill>
                <a:srgbClr val="000000"/>
              </a:solidFill>
              <a:latin typeface="Georgia" panose="02040502050405020303" pitchFamily="18" charset="0"/>
            </a:endParaRPr>
          </a:p>
          <a:p>
            <a:pPr marL="0" indent="0">
              <a:buNone/>
            </a:pPr>
            <a:endParaRPr lang="en-US" sz="260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2294412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E2B06C-0F71-C3C0-54A4-E961B937B1BE}"/>
              </a:ext>
            </a:extLst>
          </p:cNvPr>
          <p:cNvSpPr>
            <a:spLocks noGrp="1"/>
          </p:cNvSpPr>
          <p:nvPr>
            <p:ph type="title"/>
          </p:nvPr>
        </p:nvSpPr>
        <p:spPr/>
        <p:txBody>
          <a:bodyPr>
            <a:normAutofit/>
          </a:bodyPr>
          <a:lstStyle/>
          <a:p>
            <a:pPr fontAlgn="base"/>
            <a:r>
              <a:rPr lang="en-US" dirty="0">
                <a:solidFill>
                  <a:srgbClr val="00307A"/>
                </a:solidFill>
                <a:latin typeface="Georgia" panose="02040502050405020303" pitchFamily="18" charset="0"/>
              </a:rPr>
              <a:t>VI. Components of Christ-Centered Expository Preaching </a:t>
            </a:r>
          </a:p>
        </p:txBody>
      </p:sp>
      <p:sp>
        <p:nvSpPr>
          <p:cNvPr id="5" name="Content Placeholder 4">
            <a:extLst>
              <a:ext uri="{FF2B5EF4-FFF2-40B4-BE49-F238E27FC236}">
                <a16:creationId xmlns:a16="http://schemas.microsoft.com/office/drawing/2014/main" id="{B278ED50-5D14-4A9C-4595-C51B4E48BD01}"/>
              </a:ext>
            </a:extLst>
          </p:cNvPr>
          <p:cNvSpPr>
            <a:spLocks noGrp="1"/>
          </p:cNvSpPr>
          <p:nvPr>
            <p:ph idx="1"/>
          </p:nvPr>
        </p:nvSpPr>
        <p:spPr/>
        <p:txBody>
          <a:bodyPr>
            <a:normAutofit/>
          </a:bodyPr>
          <a:lstStyle/>
          <a:p>
            <a:pPr marL="0" indent="0" algn="l" rtl="0" fontAlgn="base">
              <a:buNone/>
            </a:pPr>
            <a:r>
              <a:rPr lang="en-US" sz="2600" b="1" dirty="0">
                <a:solidFill>
                  <a:srgbClr val="00307A"/>
                </a:solidFill>
                <a:latin typeface="Arial" panose="020B0604020202020204" pitchFamily="34" charset="0"/>
                <a:cs typeface="Arial" panose="020B0604020202020204" pitchFamily="34" charset="0"/>
              </a:rPr>
              <a:t>9) Christ-centered preaching reminds us that we don’t need to be good to be saved, we need a Savior (rescuer) to be saved. </a:t>
            </a:r>
          </a:p>
          <a:p>
            <a:pPr marL="0" indent="0" algn="l" rtl="0" fontAlgn="base">
              <a:buNone/>
            </a:pPr>
            <a:endParaRPr lang="en-US" sz="2600" b="1" dirty="0">
              <a:solidFill>
                <a:srgbClr val="00307A"/>
              </a:solidFill>
              <a:latin typeface="Arial" panose="020B0604020202020204" pitchFamily="34" charset="0"/>
              <a:cs typeface="Arial" panose="020B0604020202020204" pitchFamily="34" charset="0"/>
            </a:endParaRPr>
          </a:p>
          <a:p>
            <a:pPr marL="0" indent="0" fontAlgn="base">
              <a:buNone/>
            </a:pPr>
            <a:r>
              <a:rPr lang="en-US" sz="2600" b="1" dirty="0">
                <a:solidFill>
                  <a:srgbClr val="00307A"/>
                </a:solidFill>
                <a:latin typeface="Arial" panose="020B0604020202020204" pitchFamily="34" charset="0"/>
                <a:cs typeface="Arial" panose="020B0604020202020204" pitchFamily="34" charset="0"/>
              </a:rPr>
              <a:t>10) Christ-centered preaching sees Genesis 3:15 as a crucial interpretive key that unlocks the unfolding drama of redemption. </a:t>
            </a:r>
          </a:p>
          <a:p>
            <a:pPr marL="0" indent="0" fontAlgn="base">
              <a:buNone/>
            </a:pPr>
            <a:endParaRPr lang="en-US" sz="2600" b="1" dirty="0">
              <a:solidFill>
                <a:srgbClr val="00307A"/>
              </a:solidFill>
              <a:latin typeface="Arial" panose="020B0604020202020204" pitchFamily="34" charset="0"/>
              <a:cs typeface="Arial" panose="020B0604020202020204" pitchFamily="34" charset="0"/>
            </a:endParaRPr>
          </a:p>
          <a:p>
            <a:pPr marL="0" indent="0" fontAlgn="base">
              <a:buNone/>
            </a:pPr>
            <a:r>
              <a:rPr lang="en-US" sz="2600" b="1" dirty="0">
                <a:solidFill>
                  <a:srgbClr val="00307A"/>
                </a:solidFill>
                <a:latin typeface="Arial" panose="020B0604020202020204" pitchFamily="34" charset="0"/>
                <a:cs typeface="Arial" panose="020B0604020202020204" pitchFamily="34" charset="0"/>
              </a:rPr>
              <a:t>11) Christ-centered preaching utilizes the Fallen Condition Focus principle of Bryan </a:t>
            </a:r>
            <a:r>
              <a:rPr lang="en-US" sz="2600" b="1" dirty="0" err="1">
                <a:solidFill>
                  <a:srgbClr val="00307A"/>
                </a:solidFill>
                <a:latin typeface="Arial" panose="020B0604020202020204" pitchFamily="34" charset="0"/>
                <a:cs typeface="Arial" panose="020B0604020202020204" pitchFamily="34" charset="0"/>
              </a:rPr>
              <a:t>Chapell</a:t>
            </a:r>
            <a:r>
              <a:rPr lang="en-US" sz="2600" b="1" dirty="0">
                <a:solidFill>
                  <a:srgbClr val="00307A"/>
                </a:solidFill>
                <a:latin typeface="Arial" panose="020B0604020202020204" pitchFamily="34" charset="0"/>
                <a:cs typeface="Arial" panose="020B0604020202020204" pitchFamily="34" charset="0"/>
              </a:rPr>
              <a:t> (Christ-Centered Preaching) (FCF) that ask, “what is there in this text that shows man’s need that requires the grace of God (a Savior) for resolution?” </a:t>
            </a:r>
          </a:p>
          <a:p>
            <a:pPr marL="0" indent="0">
              <a:buNone/>
            </a:pPr>
            <a:endParaRPr lang="en-US" sz="2600" dirty="0">
              <a:solidFill>
                <a:srgbClr val="000000"/>
              </a:solidFill>
              <a:latin typeface="Georgia" panose="02040502050405020303" pitchFamily="18" charset="0"/>
            </a:endParaRPr>
          </a:p>
          <a:p>
            <a:pPr marL="0" indent="0">
              <a:buNone/>
            </a:pPr>
            <a:endParaRPr lang="en-US" sz="260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1998004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E2B06C-0F71-C3C0-54A4-E961B937B1BE}"/>
              </a:ext>
            </a:extLst>
          </p:cNvPr>
          <p:cNvSpPr>
            <a:spLocks noGrp="1"/>
          </p:cNvSpPr>
          <p:nvPr>
            <p:ph type="title"/>
          </p:nvPr>
        </p:nvSpPr>
        <p:spPr/>
        <p:txBody>
          <a:bodyPr>
            <a:normAutofit/>
          </a:bodyPr>
          <a:lstStyle/>
          <a:p>
            <a:pPr fontAlgn="base"/>
            <a:r>
              <a:rPr lang="en-US" dirty="0">
                <a:solidFill>
                  <a:srgbClr val="00307A"/>
                </a:solidFill>
                <a:latin typeface="Georgia" panose="02040502050405020303" pitchFamily="18" charset="0"/>
              </a:rPr>
              <a:t>VI. Components of Christ-Centered Expository Preaching </a:t>
            </a:r>
          </a:p>
        </p:txBody>
      </p:sp>
      <p:sp>
        <p:nvSpPr>
          <p:cNvPr id="5" name="Content Placeholder 4">
            <a:extLst>
              <a:ext uri="{FF2B5EF4-FFF2-40B4-BE49-F238E27FC236}">
                <a16:creationId xmlns:a16="http://schemas.microsoft.com/office/drawing/2014/main" id="{B278ED50-5D14-4A9C-4595-C51B4E48BD01}"/>
              </a:ext>
            </a:extLst>
          </p:cNvPr>
          <p:cNvSpPr>
            <a:spLocks noGrp="1"/>
          </p:cNvSpPr>
          <p:nvPr>
            <p:ph idx="1"/>
          </p:nvPr>
        </p:nvSpPr>
        <p:spPr/>
        <p:txBody>
          <a:bodyPr>
            <a:normAutofit/>
          </a:bodyPr>
          <a:lstStyle/>
          <a:p>
            <a:pPr marL="0" indent="0" algn="l" rtl="0" fontAlgn="base">
              <a:buNone/>
            </a:pPr>
            <a:r>
              <a:rPr lang="en-US" sz="2600" b="1" dirty="0">
                <a:solidFill>
                  <a:srgbClr val="00307A"/>
                </a:solidFill>
                <a:latin typeface="Arial" panose="020B0604020202020204" pitchFamily="34" charset="0"/>
                <a:cs typeface="Arial" panose="020B0604020202020204" pitchFamily="34" charset="0"/>
              </a:rPr>
              <a:t>12)  Christ-centered preaching recognizes that what we say is more important than how we say it, but how we say it has never been </a:t>
            </a:r>
            <a:r>
              <a:rPr lang="en-US" sz="2600" b="1">
                <a:solidFill>
                  <a:srgbClr val="00307A"/>
                </a:solidFill>
                <a:latin typeface="Arial" panose="020B0604020202020204" pitchFamily="34" charset="0"/>
                <a:cs typeface="Arial" panose="020B0604020202020204" pitchFamily="34" charset="0"/>
              </a:rPr>
              <a:t>more important</a:t>
            </a:r>
            <a:endParaRPr lang="en-US" sz="260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11930524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E2B06C-0F71-C3C0-54A4-E961B937B1BE}"/>
              </a:ext>
            </a:extLst>
          </p:cNvPr>
          <p:cNvSpPr>
            <a:spLocks noGrp="1"/>
          </p:cNvSpPr>
          <p:nvPr>
            <p:ph type="title"/>
          </p:nvPr>
        </p:nvSpPr>
        <p:spPr/>
        <p:txBody>
          <a:bodyPr/>
          <a:lstStyle/>
          <a:p>
            <a:endParaRPr lang="en-US"/>
          </a:p>
        </p:txBody>
      </p:sp>
      <p:sp>
        <p:nvSpPr>
          <p:cNvPr id="5" name="Content Placeholder 4">
            <a:extLst>
              <a:ext uri="{FF2B5EF4-FFF2-40B4-BE49-F238E27FC236}">
                <a16:creationId xmlns:a16="http://schemas.microsoft.com/office/drawing/2014/main" id="{B278ED50-5D14-4A9C-4595-C51B4E48BD01}"/>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676022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E2B06C-0F71-C3C0-54A4-E961B937B1BE}"/>
              </a:ext>
            </a:extLst>
          </p:cNvPr>
          <p:cNvSpPr>
            <a:spLocks noGrp="1"/>
          </p:cNvSpPr>
          <p:nvPr>
            <p:ph type="title"/>
          </p:nvPr>
        </p:nvSpPr>
        <p:spPr/>
        <p:txBody>
          <a:bodyPr>
            <a:noAutofit/>
          </a:bodyPr>
          <a:lstStyle/>
          <a:p>
            <a:pPr rtl="0" fontAlgn="base"/>
            <a:r>
              <a:rPr lang="en-US" sz="4000" dirty="0">
                <a:solidFill>
                  <a:srgbClr val="00307A"/>
                </a:solidFill>
                <a:latin typeface="Georgia" panose="02040502050405020303" pitchFamily="18" charset="0"/>
              </a:rPr>
              <a:t>I.  Why Preach Expository Sermons as Your Basic Bread and Butter Diet for Your People? </a:t>
            </a:r>
          </a:p>
        </p:txBody>
      </p:sp>
      <p:sp>
        <p:nvSpPr>
          <p:cNvPr id="5" name="Content Placeholder 4">
            <a:extLst>
              <a:ext uri="{FF2B5EF4-FFF2-40B4-BE49-F238E27FC236}">
                <a16:creationId xmlns:a16="http://schemas.microsoft.com/office/drawing/2014/main" id="{B278ED50-5D14-4A9C-4595-C51B4E48BD01}"/>
              </a:ext>
            </a:extLst>
          </p:cNvPr>
          <p:cNvSpPr>
            <a:spLocks noGrp="1"/>
          </p:cNvSpPr>
          <p:nvPr>
            <p:ph idx="1"/>
          </p:nvPr>
        </p:nvSpPr>
        <p:spPr/>
        <p:txBody>
          <a:bodyPr>
            <a:normAutofit/>
          </a:bodyPr>
          <a:lstStyle/>
          <a:p>
            <a:pPr marL="0" indent="0">
              <a:buNone/>
            </a:pPr>
            <a:r>
              <a:rPr lang="en-US" b="1" i="0" dirty="0">
                <a:solidFill>
                  <a:srgbClr val="00307A"/>
                </a:solidFill>
                <a:effectLst/>
                <a:latin typeface="Arial" panose="020B0604020202020204" pitchFamily="34" charset="0"/>
                <a:cs typeface="Arial" panose="020B0604020202020204" pitchFamily="34" charset="0"/>
              </a:rPr>
              <a:t>John MacArthur</a:t>
            </a:r>
            <a:r>
              <a:rPr lang="en-US" b="1" i="0" dirty="0">
                <a:solidFill>
                  <a:srgbClr val="000000"/>
                </a:solidFill>
                <a:effectLst/>
                <a:latin typeface="Arial" panose="020B0604020202020204" pitchFamily="34" charset="0"/>
                <a:cs typeface="Arial" panose="020B0604020202020204" pitchFamily="34" charset="0"/>
              </a:rPr>
              <a:t>: </a:t>
            </a:r>
            <a:r>
              <a:rPr lang="en-US" b="0" i="0" dirty="0">
                <a:solidFill>
                  <a:srgbClr val="000000"/>
                </a:solidFill>
                <a:effectLst/>
                <a:latin typeface="Times New Roman" panose="02020603050405020304" pitchFamily="18" charset="0"/>
              </a:rPr>
              <a:t>“</a:t>
            </a:r>
            <a:r>
              <a:rPr lang="en-US" b="0" i="0" dirty="0">
                <a:solidFill>
                  <a:srgbClr val="000000"/>
                </a:solidFill>
                <a:effectLst/>
                <a:latin typeface="Georgia" panose="02040502050405020303" pitchFamily="18" charset="0"/>
              </a:rPr>
              <a:t>The only logical response to inerrant Scripture is to preach </a:t>
            </a:r>
            <a:r>
              <a:rPr lang="en-US" b="0" i="0" dirty="0" err="1">
                <a:solidFill>
                  <a:srgbClr val="000000"/>
                </a:solidFill>
                <a:effectLst/>
                <a:latin typeface="Georgia" panose="02040502050405020303" pitchFamily="18" charset="0"/>
              </a:rPr>
              <a:t>expositionally</a:t>
            </a:r>
            <a:r>
              <a:rPr lang="en-US" b="0" i="0" dirty="0">
                <a:solidFill>
                  <a:srgbClr val="000000"/>
                </a:solidFill>
                <a:effectLst/>
                <a:latin typeface="Georgia" panose="02040502050405020303" pitchFamily="18" charset="0"/>
              </a:rPr>
              <a:t>. By </a:t>
            </a:r>
            <a:r>
              <a:rPr lang="en-US" b="0" i="0" dirty="0" err="1">
                <a:solidFill>
                  <a:srgbClr val="000000"/>
                </a:solidFill>
                <a:effectLst/>
                <a:latin typeface="Georgia" panose="02040502050405020303" pitchFamily="18" charset="0"/>
              </a:rPr>
              <a:t>expositionally</a:t>
            </a:r>
            <a:r>
              <a:rPr lang="en-US" b="0" i="0" dirty="0">
                <a:solidFill>
                  <a:srgbClr val="000000"/>
                </a:solidFill>
                <a:effectLst/>
                <a:latin typeface="Georgia" panose="02040502050405020303" pitchFamily="18" charset="0"/>
              </a:rPr>
              <a:t>, I mean preaching in such a way that the meaning of the Bible passage is presented entirely and exactly as it was intended by God.”</a:t>
            </a:r>
          </a:p>
        </p:txBody>
      </p:sp>
    </p:spTree>
    <p:extLst>
      <p:ext uri="{BB962C8B-B14F-4D97-AF65-F5344CB8AC3E}">
        <p14:creationId xmlns:p14="http://schemas.microsoft.com/office/powerpoint/2010/main" val="2557405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E2B06C-0F71-C3C0-54A4-E961B937B1BE}"/>
              </a:ext>
            </a:extLst>
          </p:cNvPr>
          <p:cNvSpPr>
            <a:spLocks noGrp="1"/>
          </p:cNvSpPr>
          <p:nvPr>
            <p:ph type="title"/>
          </p:nvPr>
        </p:nvSpPr>
        <p:spPr/>
        <p:txBody>
          <a:bodyPr>
            <a:noAutofit/>
          </a:bodyPr>
          <a:lstStyle/>
          <a:p>
            <a:pPr fontAlgn="base"/>
            <a:r>
              <a:rPr lang="en-US" sz="4000" dirty="0">
                <a:solidFill>
                  <a:srgbClr val="00307A"/>
                </a:solidFill>
                <a:latin typeface="Georgia" panose="02040502050405020303" pitchFamily="18" charset="0"/>
              </a:rPr>
              <a:t>I.  Why Preach Expository Sermons as Your Basic Bread and Butter Diet for Your People? </a:t>
            </a:r>
          </a:p>
        </p:txBody>
      </p:sp>
      <p:sp>
        <p:nvSpPr>
          <p:cNvPr id="5" name="Content Placeholder 4">
            <a:extLst>
              <a:ext uri="{FF2B5EF4-FFF2-40B4-BE49-F238E27FC236}">
                <a16:creationId xmlns:a16="http://schemas.microsoft.com/office/drawing/2014/main" id="{B278ED50-5D14-4A9C-4595-C51B4E48BD01}"/>
              </a:ext>
            </a:extLst>
          </p:cNvPr>
          <p:cNvSpPr>
            <a:spLocks noGrp="1"/>
          </p:cNvSpPr>
          <p:nvPr>
            <p:ph idx="1"/>
          </p:nvPr>
        </p:nvSpPr>
        <p:spPr/>
        <p:txBody>
          <a:bodyPr>
            <a:normAutofit/>
          </a:bodyPr>
          <a:lstStyle/>
          <a:p>
            <a:pPr marL="0" indent="0">
              <a:buNone/>
            </a:pPr>
            <a:r>
              <a:rPr lang="en-US" b="1" dirty="0">
                <a:solidFill>
                  <a:srgbClr val="00307A"/>
                </a:solidFill>
                <a:latin typeface="Arial" panose="020B0604020202020204" pitchFamily="34" charset="0"/>
                <a:cs typeface="Arial" panose="020B0604020202020204" pitchFamily="34" charset="0"/>
              </a:rPr>
              <a:t>Mark </a:t>
            </a:r>
            <a:r>
              <a:rPr lang="en-US" b="1" dirty="0" err="1">
                <a:solidFill>
                  <a:srgbClr val="00307A"/>
                </a:solidFill>
                <a:latin typeface="Arial" panose="020B0604020202020204" pitchFamily="34" charset="0"/>
                <a:cs typeface="Arial" panose="020B0604020202020204" pitchFamily="34" charset="0"/>
              </a:rPr>
              <a:t>Dever</a:t>
            </a:r>
            <a:r>
              <a:rPr lang="en-US" b="1" dirty="0">
                <a:solidFill>
                  <a:srgbClr val="00307A"/>
                </a:solidFill>
                <a:latin typeface="Arial" panose="020B0604020202020204" pitchFamily="34" charset="0"/>
                <a:cs typeface="Arial" panose="020B0604020202020204" pitchFamily="34" charset="0"/>
              </a:rPr>
              <a:t>: </a:t>
            </a:r>
            <a:r>
              <a:rPr lang="en-US" dirty="0">
                <a:solidFill>
                  <a:srgbClr val="000000"/>
                </a:solidFill>
                <a:latin typeface="Georgia" panose="02040502050405020303" pitchFamily="18" charset="0"/>
              </a:rPr>
              <a:t>“The first mark of a healthy church is expositional preaching. It is not only the first mark; it is far and away the most important of them all, because if you get this one right, all of the others should follow. …”</a:t>
            </a:r>
          </a:p>
          <a:p>
            <a:pPr marL="0" indent="0">
              <a:buNone/>
            </a:pPr>
            <a:endParaRPr lang="en-US" dirty="0">
              <a:solidFill>
                <a:srgbClr val="000000"/>
              </a:solidFill>
              <a:latin typeface="Georgia" panose="02040502050405020303" pitchFamily="18" charset="0"/>
            </a:endParaRPr>
          </a:p>
          <a:p>
            <a:pPr marL="0" indent="0">
              <a:buNone/>
            </a:pPr>
            <a:endParaRPr lang="en-US" dirty="0">
              <a:solidFill>
                <a:srgbClr val="000000"/>
              </a:solidFill>
              <a:latin typeface="Georgia" panose="02040502050405020303" pitchFamily="18" charset="0"/>
            </a:endParaRPr>
          </a:p>
        </p:txBody>
      </p:sp>
    </p:spTree>
    <p:extLst>
      <p:ext uri="{BB962C8B-B14F-4D97-AF65-F5344CB8AC3E}">
        <p14:creationId xmlns:p14="http://schemas.microsoft.com/office/powerpoint/2010/main" val="3905465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E2B06C-0F71-C3C0-54A4-E961B937B1BE}"/>
              </a:ext>
            </a:extLst>
          </p:cNvPr>
          <p:cNvSpPr>
            <a:spLocks noGrp="1"/>
          </p:cNvSpPr>
          <p:nvPr>
            <p:ph type="title"/>
          </p:nvPr>
        </p:nvSpPr>
        <p:spPr/>
        <p:txBody>
          <a:bodyPr>
            <a:noAutofit/>
          </a:bodyPr>
          <a:lstStyle/>
          <a:p>
            <a:pPr fontAlgn="base"/>
            <a:r>
              <a:rPr lang="en-US" sz="4000" dirty="0">
                <a:solidFill>
                  <a:srgbClr val="00307A"/>
                </a:solidFill>
                <a:latin typeface="Georgia" panose="02040502050405020303" pitchFamily="18" charset="0"/>
              </a:rPr>
              <a:t>I.  Why Preach Expository Sermons as Your Basic Bread and Butter Diet for Your People? </a:t>
            </a:r>
          </a:p>
        </p:txBody>
      </p:sp>
      <p:sp>
        <p:nvSpPr>
          <p:cNvPr id="5" name="Content Placeholder 4">
            <a:extLst>
              <a:ext uri="{FF2B5EF4-FFF2-40B4-BE49-F238E27FC236}">
                <a16:creationId xmlns:a16="http://schemas.microsoft.com/office/drawing/2014/main" id="{B278ED50-5D14-4A9C-4595-C51B4E48BD01}"/>
              </a:ext>
            </a:extLst>
          </p:cNvPr>
          <p:cNvSpPr>
            <a:spLocks noGrp="1"/>
          </p:cNvSpPr>
          <p:nvPr>
            <p:ph idx="1"/>
          </p:nvPr>
        </p:nvSpPr>
        <p:spPr/>
        <p:txBody>
          <a:bodyPr>
            <a:normAutofit/>
          </a:bodyPr>
          <a:lstStyle/>
          <a:p>
            <a:pPr marL="0" indent="0">
              <a:buNone/>
            </a:pPr>
            <a:r>
              <a:rPr lang="en-US" b="1" dirty="0">
                <a:solidFill>
                  <a:srgbClr val="00307A"/>
                </a:solidFill>
                <a:latin typeface="Arial" panose="020B0604020202020204" pitchFamily="34" charset="0"/>
                <a:cs typeface="Arial" panose="020B0604020202020204" pitchFamily="34" charset="0"/>
              </a:rPr>
              <a:t>Mark </a:t>
            </a:r>
            <a:r>
              <a:rPr lang="en-US" b="1" dirty="0" err="1">
                <a:solidFill>
                  <a:srgbClr val="00307A"/>
                </a:solidFill>
                <a:latin typeface="Arial" panose="020B0604020202020204" pitchFamily="34" charset="0"/>
                <a:cs typeface="Arial" panose="020B0604020202020204" pitchFamily="34" charset="0"/>
              </a:rPr>
              <a:t>Dever</a:t>
            </a:r>
            <a:r>
              <a:rPr lang="en-US" b="1" dirty="0">
                <a:solidFill>
                  <a:srgbClr val="00307A"/>
                </a:solidFill>
                <a:latin typeface="Arial" panose="020B0604020202020204" pitchFamily="34" charset="0"/>
                <a:cs typeface="Arial" panose="020B0604020202020204" pitchFamily="34" charset="0"/>
              </a:rPr>
              <a:t>: “</a:t>
            </a:r>
            <a:r>
              <a:rPr lang="en-US" dirty="0">
                <a:solidFill>
                  <a:srgbClr val="000000"/>
                </a:solidFill>
                <a:latin typeface="Georgia" panose="02040502050405020303" pitchFamily="18" charset="0"/>
              </a:rPr>
              <a:t>This is so important that if you were to miss this one and happen to get all the other eight marks right, in a sense they would be accidents.  You would have just happened to get them right.  They may be distorted, because they wouldn’t have sprung from the word and they would not continually be reshaped and refreshed by it. But if you establish the priority of the word, then you have in place the single most important aspect of the church’s life, and growing health is virtually assured, because God has decided to act by His Spirit through His word”</a:t>
            </a:r>
          </a:p>
          <a:p>
            <a:pPr marL="0" indent="0">
              <a:buNone/>
            </a:pPr>
            <a:endParaRPr lang="en-US" dirty="0">
              <a:solidFill>
                <a:srgbClr val="000000"/>
              </a:solidFill>
              <a:latin typeface="Georgia" panose="02040502050405020303" pitchFamily="18" charset="0"/>
            </a:endParaRPr>
          </a:p>
        </p:txBody>
      </p:sp>
    </p:spTree>
    <p:extLst>
      <p:ext uri="{BB962C8B-B14F-4D97-AF65-F5344CB8AC3E}">
        <p14:creationId xmlns:p14="http://schemas.microsoft.com/office/powerpoint/2010/main" val="2180612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E2B06C-0F71-C3C0-54A4-E961B937B1BE}"/>
              </a:ext>
            </a:extLst>
          </p:cNvPr>
          <p:cNvSpPr>
            <a:spLocks noGrp="1"/>
          </p:cNvSpPr>
          <p:nvPr>
            <p:ph type="title"/>
          </p:nvPr>
        </p:nvSpPr>
        <p:spPr/>
        <p:txBody>
          <a:bodyPr/>
          <a:lstStyle/>
          <a:p>
            <a:pPr fontAlgn="base"/>
            <a:r>
              <a:rPr lang="en-US" sz="4000" dirty="0">
                <a:solidFill>
                  <a:srgbClr val="00307A"/>
                </a:solidFill>
                <a:latin typeface="Georgia" panose="02040502050405020303" pitchFamily="18" charset="0"/>
              </a:rPr>
              <a:t>The Chicago Statement on Biblical Inerrancy and Hermeneutics (Article XXV) </a:t>
            </a:r>
          </a:p>
        </p:txBody>
      </p:sp>
      <p:sp>
        <p:nvSpPr>
          <p:cNvPr id="5" name="Content Placeholder 4">
            <a:extLst>
              <a:ext uri="{FF2B5EF4-FFF2-40B4-BE49-F238E27FC236}">
                <a16:creationId xmlns:a16="http://schemas.microsoft.com/office/drawing/2014/main" id="{B278ED50-5D14-4A9C-4595-C51B4E48BD01}"/>
              </a:ext>
            </a:extLst>
          </p:cNvPr>
          <p:cNvSpPr>
            <a:spLocks noGrp="1"/>
          </p:cNvSpPr>
          <p:nvPr>
            <p:ph idx="1"/>
          </p:nvPr>
        </p:nvSpPr>
        <p:spPr/>
        <p:txBody>
          <a:bodyPr/>
          <a:lstStyle/>
          <a:p>
            <a:pPr marL="0" indent="0">
              <a:buNone/>
            </a:pPr>
            <a:r>
              <a:rPr lang="en-US" dirty="0">
                <a:solidFill>
                  <a:srgbClr val="000000"/>
                </a:solidFill>
                <a:latin typeface="Georgia" panose="02040502050405020303" pitchFamily="18" charset="0"/>
              </a:rPr>
              <a:t>“</a:t>
            </a:r>
            <a:r>
              <a:rPr lang="en-US" u="sng" dirty="0">
                <a:solidFill>
                  <a:srgbClr val="000000"/>
                </a:solidFill>
                <a:latin typeface="Georgia" panose="02040502050405020303" pitchFamily="18" charset="0"/>
              </a:rPr>
              <a:t>We affirm </a:t>
            </a:r>
            <a:r>
              <a:rPr lang="en-US" dirty="0">
                <a:solidFill>
                  <a:srgbClr val="000000"/>
                </a:solidFill>
                <a:latin typeface="Georgia" panose="02040502050405020303" pitchFamily="18" charset="0"/>
              </a:rPr>
              <a:t>that the only type of preaching which sufficiently conveys the divine revelation and its proper application to life is that which faithfully expounds the text of Scripture as the Word of God.” </a:t>
            </a:r>
          </a:p>
          <a:p>
            <a:pPr marL="0" indent="0">
              <a:buNone/>
            </a:pPr>
            <a:r>
              <a:rPr lang="en-US" dirty="0">
                <a:solidFill>
                  <a:srgbClr val="000000"/>
                </a:solidFill>
                <a:latin typeface="Georgia" panose="02040502050405020303" pitchFamily="18" charset="0"/>
              </a:rPr>
              <a:t>“</a:t>
            </a:r>
            <a:r>
              <a:rPr lang="en-US" u="sng" dirty="0">
                <a:solidFill>
                  <a:srgbClr val="000000"/>
                </a:solidFill>
                <a:latin typeface="Georgia" panose="02040502050405020303" pitchFamily="18" charset="0"/>
              </a:rPr>
              <a:t>We deny </a:t>
            </a:r>
            <a:r>
              <a:rPr lang="en-US" dirty="0">
                <a:solidFill>
                  <a:srgbClr val="000000"/>
                </a:solidFill>
                <a:latin typeface="Georgia" panose="02040502050405020303" pitchFamily="18" charset="0"/>
              </a:rPr>
              <a:t>that the preacher has any message from God apart from the text of Scripture.” </a:t>
            </a:r>
          </a:p>
        </p:txBody>
      </p:sp>
    </p:spTree>
    <p:extLst>
      <p:ext uri="{BB962C8B-B14F-4D97-AF65-F5344CB8AC3E}">
        <p14:creationId xmlns:p14="http://schemas.microsoft.com/office/powerpoint/2010/main" val="96416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E2B06C-0F71-C3C0-54A4-E961B937B1BE}"/>
              </a:ext>
            </a:extLst>
          </p:cNvPr>
          <p:cNvSpPr>
            <a:spLocks noGrp="1"/>
          </p:cNvSpPr>
          <p:nvPr>
            <p:ph type="title"/>
          </p:nvPr>
        </p:nvSpPr>
        <p:spPr/>
        <p:txBody>
          <a:bodyPr>
            <a:noAutofit/>
          </a:bodyPr>
          <a:lstStyle/>
          <a:p>
            <a:pPr fontAlgn="base"/>
            <a:r>
              <a:rPr lang="en-US" sz="4000" dirty="0">
                <a:solidFill>
                  <a:srgbClr val="00307A"/>
                </a:solidFill>
                <a:latin typeface="Georgia" panose="02040502050405020303" pitchFamily="18" charset="0"/>
              </a:rPr>
              <a:t>I.  Why Preach Expository Sermons as Your Basic Bread and Butter Diet for Your People? </a:t>
            </a:r>
          </a:p>
        </p:txBody>
      </p:sp>
      <p:sp>
        <p:nvSpPr>
          <p:cNvPr id="5" name="Content Placeholder 4">
            <a:extLst>
              <a:ext uri="{FF2B5EF4-FFF2-40B4-BE49-F238E27FC236}">
                <a16:creationId xmlns:a16="http://schemas.microsoft.com/office/drawing/2014/main" id="{B278ED50-5D14-4A9C-4595-C51B4E48BD01}"/>
              </a:ext>
            </a:extLst>
          </p:cNvPr>
          <p:cNvSpPr>
            <a:spLocks noGrp="1"/>
          </p:cNvSpPr>
          <p:nvPr>
            <p:ph idx="1"/>
          </p:nvPr>
        </p:nvSpPr>
        <p:spPr/>
        <p:txBody>
          <a:bodyPr>
            <a:normAutofit/>
          </a:bodyPr>
          <a:lstStyle/>
          <a:p>
            <a:pPr marL="0" indent="0">
              <a:buNone/>
            </a:pPr>
            <a:r>
              <a:rPr lang="en-US" b="1" dirty="0">
                <a:solidFill>
                  <a:srgbClr val="00307A"/>
                </a:solidFill>
                <a:latin typeface="Arial" panose="020B0604020202020204" pitchFamily="34" charset="0"/>
                <a:cs typeface="Arial" panose="020B0604020202020204" pitchFamily="34" charset="0"/>
              </a:rPr>
              <a:t>J.I. Packer: </a:t>
            </a:r>
            <a:r>
              <a:rPr lang="en-US" dirty="0">
                <a:solidFill>
                  <a:srgbClr val="000000"/>
                </a:solidFill>
                <a:latin typeface="Georgia" panose="02040502050405020303" pitchFamily="18" charset="0"/>
              </a:rPr>
              <a:t>“The true idea of expository preaching is that the preacher should become the mouthpiece of his text, opening it up and applying it as the Word of God to his hearers, speaking in order that the text may be heard, and making each point from his text in such a manner that his hearers may discern the voice of God.”</a:t>
            </a:r>
          </a:p>
          <a:p>
            <a:pPr marL="0" indent="0">
              <a:buNone/>
            </a:pPr>
            <a:endParaRPr lang="en-US" dirty="0">
              <a:solidFill>
                <a:srgbClr val="000000"/>
              </a:solidFill>
              <a:latin typeface="Georgia" panose="02040502050405020303" pitchFamily="18" charset="0"/>
            </a:endParaRPr>
          </a:p>
        </p:txBody>
      </p:sp>
    </p:spTree>
    <p:extLst>
      <p:ext uri="{BB962C8B-B14F-4D97-AF65-F5344CB8AC3E}">
        <p14:creationId xmlns:p14="http://schemas.microsoft.com/office/powerpoint/2010/main" val="3872472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E2B06C-0F71-C3C0-54A4-E961B937B1BE}"/>
              </a:ext>
            </a:extLst>
          </p:cNvPr>
          <p:cNvSpPr>
            <a:spLocks noGrp="1"/>
          </p:cNvSpPr>
          <p:nvPr>
            <p:ph type="title"/>
          </p:nvPr>
        </p:nvSpPr>
        <p:spPr/>
        <p:txBody>
          <a:bodyPr>
            <a:noAutofit/>
          </a:bodyPr>
          <a:lstStyle/>
          <a:p>
            <a:pPr fontAlgn="base"/>
            <a:r>
              <a:rPr lang="en-US" sz="4000" dirty="0">
                <a:solidFill>
                  <a:srgbClr val="00307A"/>
                </a:solidFill>
                <a:latin typeface="Georgia" panose="02040502050405020303" pitchFamily="18" charset="0"/>
              </a:rPr>
              <a:t>I.  Why Preach Expository Sermons as Your Basic Bread and Butter Diet for Your People? </a:t>
            </a:r>
          </a:p>
        </p:txBody>
      </p:sp>
      <p:sp>
        <p:nvSpPr>
          <p:cNvPr id="5" name="Content Placeholder 4">
            <a:extLst>
              <a:ext uri="{FF2B5EF4-FFF2-40B4-BE49-F238E27FC236}">
                <a16:creationId xmlns:a16="http://schemas.microsoft.com/office/drawing/2014/main" id="{B278ED50-5D14-4A9C-4595-C51B4E48BD01}"/>
              </a:ext>
            </a:extLst>
          </p:cNvPr>
          <p:cNvSpPr>
            <a:spLocks noGrp="1"/>
          </p:cNvSpPr>
          <p:nvPr>
            <p:ph idx="1"/>
          </p:nvPr>
        </p:nvSpPr>
        <p:spPr/>
        <p:txBody>
          <a:bodyPr>
            <a:normAutofit/>
          </a:bodyPr>
          <a:lstStyle/>
          <a:p>
            <a:pPr marL="0" indent="0">
              <a:buNone/>
            </a:pPr>
            <a:r>
              <a:rPr lang="en-US" b="1" dirty="0">
                <a:solidFill>
                  <a:srgbClr val="00307A"/>
                </a:solidFill>
                <a:latin typeface="Arial" panose="020B0604020202020204" pitchFamily="34" charset="0"/>
                <a:cs typeface="Arial" panose="020B0604020202020204" pitchFamily="34" charset="0"/>
              </a:rPr>
              <a:t>Steven </a:t>
            </a:r>
            <a:r>
              <a:rPr lang="en-US" b="1" dirty="0" err="1">
                <a:solidFill>
                  <a:srgbClr val="00307A"/>
                </a:solidFill>
                <a:latin typeface="Arial" panose="020B0604020202020204" pitchFamily="34" charset="0"/>
                <a:cs typeface="Arial" panose="020B0604020202020204" pitchFamily="34" charset="0"/>
              </a:rPr>
              <a:t>Olford</a:t>
            </a:r>
            <a:r>
              <a:rPr lang="en-US" sz="2800" b="0" i="0" dirty="0">
                <a:solidFill>
                  <a:srgbClr val="000000"/>
                </a:solidFill>
                <a:effectLst/>
                <a:latin typeface="Times New Roman" panose="02020603050405020304" pitchFamily="18" charset="0"/>
              </a:rPr>
              <a:t>: </a:t>
            </a:r>
            <a:r>
              <a:rPr lang="en-US" dirty="0">
                <a:solidFill>
                  <a:srgbClr val="000000"/>
                </a:solidFill>
                <a:latin typeface="Georgia" panose="02040502050405020303" pitchFamily="18" charset="0"/>
              </a:rPr>
              <a:t>“Whether we are facing an individual, a study group, or a Sunday morning congregation, our handling of the Word of God should be expository, if it is to be authentic in the Biblical sense.  I am aware, of course, that </a:t>
            </a:r>
            <a:r>
              <a:rPr lang="en-US" dirty="0" err="1">
                <a:solidFill>
                  <a:srgbClr val="000000"/>
                </a:solidFill>
                <a:latin typeface="Georgia" panose="02040502050405020303" pitchFamily="18" charset="0"/>
              </a:rPr>
              <a:t>homileticians</a:t>
            </a:r>
            <a:r>
              <a:rPr lang="en-US" dirty="0">
                <a:solidFill>
                  <a:srgbClr val="000000"/>
                </a:solidFill>
                <a:latin typeface="Georgia" panose="02040502050405020303" pitchFamily="18" charset="0"/>
              </a:rPr>
              <a:t> maintain that there are other ways to preaching a sermon, but I argue that for an utterance to be truly scriptural it must derive from sound exegesis and exposition.”</a:t>
            </a:r>
          </a:p>
          <a:p>
            <a:pPr marL="0" indent="0">
              <a:buNone/>
            </a:pPr>
            <a:endParaRPr lang="en-US" dirty="0">
              <a:solidFill>
                <a:srgbClr val="000000"/>
              </a:solidFill>
              <a:latin typeface="Georgia" panose="02040502050405020303" pitchFamily="18" charset="0"/>
            </a:endParaRPr>
          </a:p>
          <a:p>
            <a:pPr marL="0" indent="0">
              <a:buNone/>
            </a:pPr>
            <a:endParaRPr lang="en-US" dirty="0">
              <a:solidFill>
                <a:srgbClr val="000000"/>
              </a:solidFill>
              <a:latin typeface="Georgia" panose="02040502050405020303" pitchFamily="18" charset="0"/>
            </a:endParaRPr>
          </a:p>
        </p:txBody>
      </p:sp>
    </p:spTree>
    <p:extLst>
      <p:ext uri="{BB962C8B-B14F-4D97-AF65-F5344CB8AC3E}">
        <p14:creationId xmlns:p14="http://schemas.microsoft.com/office/powerpoint/2010/main" val="4212804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E2B06C-0F71-C3C0-54A4-E961B937B1BE}"/>
              </a:ext>
            </a:extLst>
          </p:cNvPr>
          <p:cNvSpPr>
            <a:spLocks noGrp="1"/>
          </p:cNvSpPr>
          <p:nvPr>
            <p:ph type="title"/>
          </p:nvPr>
        </p:nvSpPr>
        <p:spPr/>
        <p:txBody>
          <a:bodyPr>
            <a:normAutofit/>
          </a:bodyPr>
          <a:lstStyle/>
          <a:p>
            <a:pPr fontAlgn="base"/>
            <a:r>
              <a:rPr lang="en-US" dirty="0">
                <a:solidFill>
                  <a:srgbClr val="00307A"/>
                </a:solidFill>
                <a:latin typeface="Georgia" panose="02040502050405020303" pitchFamily="18" charset="0"/>
              </a:rPr>
              <a:t>II. What Are the Blessings and Benefits pf an Expository Preaching Diet? </a:t>
            </a:r>
          </a:p>
        </p:txBody>
      </p:sp>
      <p:sp>
        <p:nvSpPr>
          <p:cNvPr id="5" name="Content Placeholder 4">
            <a:extLst>
              <a:ext uri="{FF2B5EF4-FFF2-40B4-BE49-F238E27FC236}">
                <a16:creationId xmlns:a16="http://schemas.microsoft.com/office/drawing/2014/main" id="{B278ED50-5D14-4A9C-4595-C51B4E48BD01}"/>
              </a:ext>
            </a:extLst>
          </p:cNvPr>
          <p:cNvSpPr>
            <a:spLocks noGrp="1"/>
          </p:cNvSpPr>
          <p:nvPr>
            <p:ph idx="1"/>
          </p:nvPr>
        </p:nvSpPr>
        <p:spPr/>
        <p:txBody>
          <a:bodyPr/>
          <a:lstStyle/>
          <a:p>
            <a:pPr marL="0" indent="0" algn="l" rtl="0" fontAlgn="base">
              <a:buNone/>
            </a:pPr>
            <a:r>
              <a:rPr lang="en-US" b="1" dirty="0">
                <a:solidFill>
                  <a:srgbClr val="00307A"/>
                </a:solidFill>
                <a:latin typeface="Arial" panose="020B0604020202020204" pitchFamily="34" charset="0"/>
                <a:cs typeface="Arial" panose="020B0604020202020204" pitchFamily="34" charset="0"/>
              </a:rPr>
              <a:t>D. A. Carson: </a:t>
            </a:r>
          </a:p>
          <a:p>
            <a:pPr marL="342900" indent="-342900" algn="l" rtl="0" fontAlgn="base">
              <a:buFont typeface="+mj-lt"/>
              <a:buAutoNum type="arabicParenR"/>
            </a:pPr>
            <a:r>
              <a:rPr lang="en-US" dirty="0">
                <a:solidFill>
                  <a:srgbClr val="000000"/>
                </a:solidFill>
                <a:latin typeface="Georgia" panose="02040502050405020303" pitchFamily="18" charset="0"/>
              </a:rPr>
              <a:t>It is the method least likely to stray from Scripture .</a:t>
            </a:r>
          </a:p>
          <a:p>
            <a:pPr marL="342900" indent="-342900" algn="l" rtl="0" fontAlgn="base">
              <a:buFont typeface="+mj-lt"/>
              <a:buAutoNum type="arabicParenR"/>
            </a:pPr>
            <a:r>
              <a:rPr lang="en-US" dirty="0">
                <a:solidFill>
                  <a:srgbClr val="000000"/>
                </a:solidFill>
                <a:latin typeface="Georgia" panose="02040502050405020303" pitchFamily="18" charset="0"/>
              </a:rPr>
              <a:t>It teaches people how to read their Bibles. </a:t>
            </a:r>
          </a:p>
          <a:p>
            <a:pPr marL="342900" indent="-342900" algn="l" rtl="0" fontAlgn="base">
              <a:buFont typeface="+mj-lt"/>
              <a:buAutoNum type="arabicParenR"/>
            </a:pPr>
            <a:r>
              <a:rPr lang="en-US" dirty="0">
                <a:solidFill>
                  <a:srgbClr val="000000"/>
                </a:solidFill>
                <a:latin typeface="Georgia" panose="02040502050405020303" pitchFamily="18" charset="0"/>
              </a:rPr>
              <a:t>It gives confidence to the preacher and authorizes the sermon. </a:t>
            </a:r>
          </a:p>
          <a:p>
            <a:pPr marL="342900" indent="-342900" algn="l" rtl="0" fontAlgn="base">
              <a:buFont typeface="+mj-lt"/>
              <a:buAutoNum type="arabicParenR"/>
            </a:pPr>
            <a:r>
              <a:rPr lang="en-US" dirty="0">
                <a:solidFill>
                  <a:srgbClr val="000000"/>
                </a:solidFill>
                <a:latin typeface="Georgia" panose="02040502050405020303" pitchFamily="18" charset="0"/>
              </a:rPr>
              <a:t>It meets the need for relevance without letting the clamor for relevance dictate the message. </a:t>
            </a:r>
          </a:p>
          <a:p>
            <a:pPr marL="342900" indent="-342900" algn="l" rtl="0" fontAlgn="base">
              <a:buFont typeface="+mj-lt"/>
              <a:buAutoNum type="arabicParenR"/>
            </a:pPr>
            <a:r>
              <a:rPr lang="en-US" dirty="0">
                <a:solidFill>
                  <a:srgbClr val="000000"/>
                </a:solidFill>
                <a:latin typeface="Georgia" panose="02040502050405020303" pitchFamily="18" charset="0"/>
              </a:rPr>
              <a:t>It forces the preacher to handle the tough questions. </a:t>
            </a:r>
          </a:p>
          <a:p>
            <a:pPr marL="342900" indent="-342900" algn="l" rtl="0" fontAlgn="base">
              <a:buFont typeface="+mj-lt"/>
              <a:buAutoNum type="arabicParenR"/>
            </a:pPr>
            <a:r>
              <a:rPr lang="en-US" dirty="0">
                <a:solidFill>
                  <a:srgbClr val="000000"/>
                </a:solidFill>
                <a:latin typeface="Georgia" panose="02040502050405020303" pitchFamily="18" charset="0"/>
              </a:rPr>
              <a:t>It enables the preacher to expound systematically the whole counsel of God. </a:t>
            </a:r>
          </a:p>
          <a:p>
            <a:endParaRPr lang="en-US" dirty="0"/>
          </a:p>
        </p:txBody>
      </p:sp>
    </p:spTree>
    <p:extLst>
      <p:ext uri="{BB962C8B-B14F-4D97-AF65-F5344CB8AC3E}">
        <p14:creationId xmlns:p14="http://schemas.microsoft.com/office/powerpoint/2010/main" val="1479273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E2B06C-0F71-C3C0-54A4-E961B937B1BE}"/>
              </a:ext>
            </a:extLst>
          </p:cNvPr>
          <p:cNvSpPr>
            <a:spLocks noGrp="1"/>
          </p:cNvSpPr>
          <p:nvPr>
            <p:ph type="title"/>
          </p:nvPr>
        </p:nvSpPr>
        <p:spPr/>
        <p:txBody>
          <a:bodyPr/>
          <a:lstStyle/>
          <a:p>
            <a:pPr fontAlgn="base"/>
            <a:r>
              <a:rPr lang="en-US" dirty="0">
                <a:solidFill>
                  <a:srgbClr val="00307A"/>
                </a:solidFill>
                <a:latin typeface="Georgia" panose="02040502050405020303" pitchFamily="18" charset="0"/>
              </a:rPr>
              <a:t>II. What Are The Blessings and Benefits of an Expository Preaching Diet? </a:t>
            </a:r>
          </a:p>
        </p:txBody>
      </p:sp>
      <p:sp>
        <p:nvSpPr>
          <p:cNvPr id="5" name="Content Placeholder 4">
            <a:extLst>
              <a:ext uri="{FF2B5EF4-FFF2-40B4-BE49-F238E27FC236}">
                <a16:creationId xmlns:a16="http://schemas.microsoft.com/office/drawing/2014/main" id="{B278ED50-5D14-4A9C-4595-C51B4E48BD01}"/>
              </a:ext>
            </a:extLst>
          </p:cNvPr>
          <p:cNvSpPr>
            <a:spLocks noGrp="1"/>
          </p:cNvSpPr>
          <p:nvPr>
            <p:ph idx="1"/>
          </p:nvPr>
        </p:nvSpPr>
        <p:spPr/>
        <p:txBody>
          <a:bodyPr>
            <a:normAutofit fontScale="85000" lnSpcReduction="10000"/>
          </a:bodyPr>
          <a:lstStyle/>
          <a:p>
            <a:pPr marL="0" indent="0" algn="l" rtl="0" fontAlgn="base">
              <a:buNone/>
            </a:pPr>
            <a:r>
              <a:rPr lang="en-US" sz="3300" b="1" dirty="0">
                <a:solidFill>
                  <a:srgbClr val="00307A"/>
                </a:solidFill>
                <a:latin typeface="Arial" panose="020B0604020202020204" pitchFamily="34" charset="0"/>
                <a:cs typeface="Arial" panose="020B0604020202020204" pitchFamily="34" charset="0"/>
              </a:rPr>
              <a:t>Jerry Vines: </a:t>
            </a:r>
          </a:p>
          <a:p>
            <a:pPr marL="342900" indent="-342900" fontAlgn="base">
              <a:lnSpc>
                <a:spcPct val="100000"/>
              </a:lnSpc>
              <a:buFont typeface="+mj-lt"/>
              <a:buAutoNum type="arabicParenR"/>
            </a:pPr>
            <a:r>
              <a:rPr lang="en-US" sz="3000" dirty="0">
                <a:solidFill>
                  <a:srgbClr val="000000"/>
                </a:solidFill>
                <a:latin typeface="Georgia" panose="02040502050405020303" pitchFamily="18" charset="0"/>
              </a:rPr>
              <a:t>   Using the expository method makes it possible for the preacher to learn the Word. </a:t>
            </a:r>
          </a:p>
          <a:p>
            <a:pPr marL="342900" indent="-342900" fontAlgn="base">
              <a:lnSpc>
                <a:spcPct val="100000"/>
              </a:lnSpc>
              <a:buFont typeface="+mj-lt"/>
              <a:buAutoNum type="arabicParenR"/>
            </a:pPr>
            <a:r>
              <a:rPr lang="en-US" sz="3000" dirty="0">
                <a:solidFill>
                  <a:srgbClr val="000000"/>
                </a:solidFill>
                <a:latin typeface="Georgia" panose="02040502050405020303" pitchFamily="18" charset="0"/>
              </a:rPr>
              <a:t>   Preaching expository messages through books of the Bible keeps the preacher out of a rut. </a:t>
            </a:r>
          </a:p>
          <a:p>
            <a:pPr marL="342900" indent="-342900" fontAlgn="base">
              <a:lnSpc>
                <a:spcPct val="100000"/>
              </a:lnSpc>
              <a:buFont typeface="+mj-lt"/>
              <a:buAutoNum type="arabicParenR"/>
            </a:pPr>
            <a:r>
              <a:rPr lang="en-US" sz="3000" dirty="0">
                <a:solidFill>
                  <a:srgbClr val="000000"/>
                </a:solidFill>
                <a:latin typeface="Georgia" panose="02040502050405020303" pitchFamily="18" charset="0"/>
              </a:rPr>
              <a:t>   Expository preaching enables us to deal with passages that might otherwise have been overlooked or even intentionally avoided. </a:t>
            </a:r>
          </a:p>
          <a:p>
            <a:pPr marL="342900" indent="-342900" fontAlgn="base">
              <a:lnSpc>
                <a:spcPct val="100000"/>
              </a:lnSpc>
              <a:buFont typeface="+mj-lt"/>
              <a:buAutoNum type="arabicParenR"/>
            </a:pPr>
            <a:r>
              <a:rPr lang="en-US" sz="3000" dirty="0">
                <a:solidFill>
                  <a:srgbClr val="000000"/>
                </a:solidFill>
                <a:latin typeface="Georgia" panose="02040502050405020303" pitchFamily="18" charset="0"/>
              </a:rPr>
              <a:t>   The expository method makes the preacher work. </a:t>
            </a:r>
          </a:p>
          <a:p>
            <a:pPr marL="342900" indent="-342900" fontAlgn="base">
              <a:lnSpc>
                <a:spcPct val="100000"/>
              </a:lnSpc>
              <a:buFont typeface="+mj-lt"/>
              <a:buAutoNum type="arabicParenR"/>
            </a:pPr>
            <a:r>
              <a:rPr lang="en-US" sz="3000" dirty="0">
                <a:solidFill>
                  <a:srgbClr val="000000"/>
                </a:solidFill>
                <a:latin typeface="Georgia" panose="02040502050405020303" pitchFamily="18" charset="0"/>
              </a:rPr>
              <a:t>   Preaching through books of the Bible removes anxiety about what to preach. </a:t>
            </a:r>
          </a:p>
        </p:txBody>
      </p:sp>
    </p:spTree>
    <p:extLst>
      <p:ext uri="{BB962C8B-B14F-4D97-AF65-F5344CB8AC3E}">
        <p14:creationId xmlns:p14="http://schemas.microsoft.com/office/powerpoint/2010/main" val="60959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B5672D8BF829944A9B07CED996AC076" ma:contentTypeVersion="16" ma:contentTypeDescription="Create a new document." ma:contentTypeScope="" ma:versionID="fa00c357270d9000ac076a80e01c47c9">
  <xsd:schema xmlns:xsd="http://www.w3.org/2001/XMLSchema" xmlns:xs="http://www.w3.org/2001/XMLSchema" xmlns:p="http://schemas.microsoft.com/office/2006/metadata/properties" xmlns:ns1="http://schemas.microsoft.com/sharepoint/v3" xmlns:ns2="d88e48b9-6c5c-4b73-abf9-2976fe96ea0b" xmlns:ns3="ee1d6028-b86f-46b2-bc37-90caac66472a" targetNamespace="http://schemas.microsoft.com/office/2006/metadata/properties" ma:root="true" ma:fieldsID="ddcd28ddcef8a36f7076ebf77647becb" ns1:_="" ns2:_="" ns3:_="">
    <xsd:import namespace="http://schemas.microsoft.com/sharepoint/v3"/>
    <xsd:import namespace="d88e48b9-6c5c-4b73-abf9-2976fe96ea0b"/>
    <xsd:import namespace="ee1d6028-b86f-46b2-bc37-90caac66472a"/>
    <xsd:element name="properties">
      <xsd:complexType>
        <xsd:sequence>
          <xsd:element name="documentManagement">
            <xsd:complexType>
              <xsd:all>
                <xsd:element ref="ns2:MediaServiceMetadata" minOccurs="0"/>
                <xsd:element ref="ns2:MediaServiceFastMetadata" minOccurs="0"/>
                <xsd:element ref="ns1:_ip_UnifiedCompliancePolicyProperties" minOccurs="0"/>
                <xsd:element ref="ns1:_ip_UnifiedCompliancePolicyUIActio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3:SharedWithUsers" minOccurs="0"/>
                <xsd:element ref="ns3:SharedWithDetail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88e48b9-6c5c-4b73-abf9-2976fe96ea0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326c230-d9bd-424f-8c6d-701d0a9ec171"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e1d6028-b86f-46b2-bc37-90caac66472a"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4e92a7f-15a5-4142-ae2a-b014ec06d4b0}" ma:internalName="TaxCatchAll" ma:showField="CatchAllData" ma:web="ee1d6028-b86f-46b2-bc37-90caac66472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d88e48b9-6c5c-4b73-abf9-2976fe96ea0b">
      <Terms xmlns="http://schemas.microsoft.com/office/infopath/2007/PartnerControls"/>
    </lcf76f155ced4ddcb4097134ff3c332f>
    <TaxCatchAll xmlns="ee1d6028-b86f-46b2-bc37-90caac66472a" xsi:nil="true"/>
  </documentManagement>
</p:properties>
</file>

<file path=customXml/itemProps1.xml><?xml version="1.0" encoding="utf-8"?>
<ds:datastoreItem xmlns:ds="http://schemas.openxmlformats.org/officeDocument/2006/customXml" ds:itemID="{9748FD59-0EC0-49A8-ABFA-50DFB705AA79}"/>
</file>

<file path=customXml/itemProps2.xml><?xml version="1.0" encoding="utf-8"?>
<ds:datastoreItem xmlns:ds="http://schemas.openxmlformats.org/officeDocument/2006/customXml" ds:itemID="{1E765E81-965B-43C4-ABF4-CD2D019402AA}">
  <ds:schemaRefs>
    <ds:schemaRef ds:uri="http://schemas.microsoft.com/sharepoint/v3/contenttype/forms"/>
  </ds:schemaRefs>
</ds:datastoreItem>
</file>

<file path=customXml/itemProps3.xml><?xml version="1.0" encoding="utf-8"?>
<ds:datastoreItem xmlns:ds="http://schemas.openxmlformats.org/officeDocument/2006/customXml" ds:itemID="{91C66C11-A864-47EA-94CF-E6902F0121CE}">
  <ds:schemaRefs>
    <ds:schemaRef ds:uri="http://schemas.microsoft.com/office/2006/documentManagement/types"/>
    <ds:schemaRef ds:uri="http://schemas.microsoft.com/sharepoint/v3"/>
    <ds:schemaRef ds:uri="a4a66dd6-9ba7-44e1-bb42-19e796b83415"/>
    <ds:schemaRef ds:uri="http://schemas.microsoft.com/office/infopath/2007/PartnerControls"/>
    <ds:schemaRef ds:uri="http://www.w3.org/XML/1998/namespace"/>
    <ds:schemaRef ds:uri="fdff4e9c-8b7d-4008-9388-c94c355f80b5"/>
    <ds:schemaRef ds:uri="http://purl.org/dc/dcmitype/"/>
    <ds:schemaRef ds:uri="http://purl.org/dc/terms/"/>
    <ds:schemaRef ds:uri="http://schemas.openxmlformats.org/package/2006/metadata/core-properties"/>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44</TotalTime>
  <Words>1416</Words>
  <Application>Microsoft Macintosh PowerPoint</Application>
  <PresentationFormat>Widescreen</PresentationFormat>
  <Paragraphs>76</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Georgia</vt:lpstr>
      <vt:lpstr>Times New Roman</vt:lpstr>
      <vt:lpstr>office theme</vt:lpstr>
      <vt:lpstr>Church Revitalization and Christ-Centered Expository Preaching </vt:lpstr>
      <vt:lpstr>I.  Why Preach Expository Sermons as Your Basic Bread and Butter Diet for Your People? </vt:lpstr>
      <vt:lpstr>I.  Why Preach Expository Sermons as Your Basic Bread and Butter Diet for Your People? </vt:lpstr>
      <vt:lpstr>I.  Why Preach Expository Sermons as Your Basic Bread and Butter Diet for Your People? </vt:lpstr>
      <vt:lpstr>The Chicago Statement on Biblical Inerrancy and Hermeneutics (Article XXV) </vt:lpstr>
      <vt:lpstr>I.  Why Preach Expository Sermons as Your Basic Bread and Butter Diet for Your People? </vt:lpstr>
      <vt:lpstr>I.  Why Preach Expository Sermons as Your Basic Bread and Butter Diet for Your People? </vt:lpstr>
      <vt:lpstr>II. What Are the Blessings and Benefits pf an Expository Preaching Diet? </vt:lpstr>
      <vt:lpstr>II. What Are The Blessings and Benefits of an Expository Preaching Diet? </vt:lpstr>
      <vt:lpstr>II. What Are The Blessings and Benefits of an Expository Preaching Diet? </vt:lpstr>
      <vt:lpstr>II. What Are The Blessings and Benefits of an Expository Preaching Diet? </vt:lpstr>
      <vt:lpstr>III. What Is Expository Preaching? </vt:lpstr>
      <vt:lpstr>VI. Components of Christ-Centered Expository Preaching </vt:lpstr>
      <vt:lpstr>VI. Components of Christ-Centered Expository Preaching </vt:lpstr>
      <vt:lpstr>VI. Components of Christ-Centered Expository Preaching </vt:lpstr>
      <vt:lpstr>VI. Components of Christ-Centered Expository Preaching </vt:lpstr>
      <vt:lpstr>VI. Components of Christ-Centered Expository Preaching </vt:lpstr>
      <vt:lpstr>VI. Components of Christ-Centered Expository Preaching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Moncada, Devin</cp:lastModifiedBy>
  <cp:revision>4</cp:revision>
  <dcterms:created xsi:type="dcterms:W3CDTF">2021-03-02T17:45:45Z</dcterms:created>
  <dcterms:modified xsi:type="dcterms:W3CDTF">2022-10-20T12:38:23Z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0x0101006B5672D8BF829944A9B07CED996AC076</vt:lpwstr>
  </property>
</Properties>
</file>