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69" r:id="rId6"/>
    <p:sldId id="270" r:id="rId7"/>
    <p:sldId id="286" r:id="rId8"/>
    <p:sldId id="287" r:id="rId9"/>
    <p:sldId id="261" r:id="rId10"/>
    <p:sldId id="288" r:id="rId11"/>
    <p:sldId id="289" r:id="rId12"/>
    <p:sldId id="290" r:id="rId13"/>
    <p:sldId id="291" r:id="rId14"/>
    <p:sldId id="292" r:id="rId15"/>
    <p:sldId id="293" r:id="rId16"/>
    <p:sldId id="294" r:id="rId17"/>
    <p:sldId id="295" r:id="rId18"/>
    <p:sldId id="296" r:id="rId19"/>
    <p:sldId id="297" r:id="rId20"/>
    <p:sldId id="298" r:id="rId21"/>
    <p:sldId id="299" r:id="rId22"/>
    <p:sldId id="300" r:id="rId23"/>
    <p:sldId id="301" r:id="rId24"/>
    <p:sldId id="302" r:id="rId25"/>
    <p:sldId id="303" r:id="rId26"/>
    <p:sldId id="304" r:id="rId27"/>
    <p:sldId id="305" r:id="rId28"/>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F7A"/>
    <a:srgbClr val="898989"/>
    <a:srgbClr val="E9EDF4"/>
    <a:srgbClr val="D0D8E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1BF7FC-D743-2D48-8C00-36B37B8251CB}" v="143" dt="2022-11-30T14:59:33.0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snapToGrid="0" snapToObjects="1">
      <p:cViewPr varScale="1">
        <p:scale>
          <a:sx n="156" d="100"/>
          <a:sy n="156" d="100"/>
        </p:scale>
        <p:origin x="360" y="168"/>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cada, Devin" userId="0e3fc217-eef8-47f6-8332-fcd77fd00833" providerId="ADAL" clId="{81795AD7-B13B-E34B-9C67-4394C475BCAC}"/>
    <pc:docChg chg="modSld">
      <pc:chgData name="Moncada, Devin" userId="0e3fc217-eef8-47f6-8332-fcd77fd00833" providerId="ADAL" clId="{81795AD7-B13B-E34B-9C67-4394C475BCAC}" dt="2022-11-30T21:39:37.543" v="21" actId="20577"/>
      <pc:docMkLst>
        <pc:docMk/>
      </pc:docMkLst>
      <pc:sldChg chg="modSp mod">
        <pc:chgData name="Moncada, Devin" userId="0e3fc217-eef8-47f6-8332-fcd77fd00833" providerId="ADAL" clId="{81795AD7-B13B-E34B-9C67-4394C475BCAC}" dt="2022-11-30T21:39:37.543" v="21" actId="20577"/>
        <pc:sldMkLst>
          <pc:docMk/>
          <pc:sldMk cId="1236052689" sldId="305"/>
        </pc:sldMkLst>
        <pc:spChg chg="mod">
          <ac:chgData name="Moncada, Devin" userId="0e3fc217-eef8-47f6-8332-fcd77fd00833" providerId="ADAL" clId="{81795AD7-B13B-E34B-9C67-4394C475BCAC}" dt="2022-11-30T21:39:37.543" v="21" actId="20577"/>
          <ac:spMkLst>
            <pc:docMk/>
            <pc:sldMk cId="1236052689" sldId="305"/>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386898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200151"/>
            <a:ext cx="8229600" cy="339447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96246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3741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200151"/>
            <a:ext cx="8229600" cy="33944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84289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4016103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21950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95872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963817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09306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185568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4025503"/>
            <a:ext cx="5486400" cy="60364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986918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2237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rgbClr val="002F7A"/>
                </a:solidFill>
                <a:latin typeface="Georgia" panose="02040502050405020303" pitchFamily="18" charset="0"/>
              </a:rPr>
              <a:t>The Great Commission of the Great King</a:t>
            </a:r>
          </a:p>
        </p:txBody>
      </p:sp>
      <p:sp>
        <p:nvSpPr>
          <p:cNvPr id="3" name="Subtitle 2"/>
          <p:cNvSpPr>
            <a:spLocks noGrp="1"/>
          </p:cNvSpPr>
          <p:nvPr>
            <p:ph type="subTitle" idx="1"/>
          </p:nvPr>
        </p:nvSpPr>
        <p:spPr/>
        <p:txBody>
          <a:bodyPr/>
          <a:lstStyle/>
          <a:p>
            <a:r>
              <a:rPr lang="en-US" dirty="0"/>
              <a:t>Matthew 28:16-20</a:t>
            </a:r>
          </a:p>
        </p:txBody>
      </p:sp>
    </p:spTree>
    <p:extLst>
      <p:ext uri="{BB962C8B-B14F-4D97-AF65-F5344CB8AC3E}">
        <p14:creationId xmlns:p14="http://schemas.microsoft.com/office/powerpoint/2010/main" val="51252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950" y="380547"/>
            <a:ext cx="8321040" cy="1257060"/>
          </a:xfrm>
        </p:spPr>
        <p:txBody>
          <a:bodyPr/>
          <a:lstStyle/>
          <a:p>
            <a:pPr algn="l"/>
            <a:r>
              <a:rPr lang="en-US" sz="3600" b="1" dirty="0">
                <a:solidFill>
                  <a:srgbClr val="002F7A"/>
                </a:solidFill>
                <a:latin typeface="Georgia" panose="02040502050405020303" pitchFamily="18" charset="0"/>
              </a:rPr>
              <a:t>II. Obey and Act on His Global Plan (28:19-20)</a:t>
            </a:r>
          </a:p>
        </p:txBody>
      </p:sp>
      <p:sp>
        <p:nvSpPr>
          <p:cNvPr id="4" name="TextBox 3">
            <a:extLst>
              <a:ext uri="{FF2B5EF4-FFF2-40B4-BE49-F238E27FC236}">
                <a16:creationId xmlns:a16="http://schemas.microsoft.com/office/drawing/2014/main" id="{2EB34BF0-DD4A-2EAE-C1E8-D18234E59914}"/>
              </a:ext>
            </a:extLst>
          </p:cNvPr>
          <p:cNvSpPr txBox="1"/>
          <p:nvPr/>
        </p:nvSpPr>
        <p:spPr>
          <a:xfrm>
            <a:off x="423950" y="2147207"/>
            <a:ext cx="8321040" cy="369332"/>
          </a:xfrm>
          <a:prstGeom prst="rect">
            <a:avLst/>
          </a:prstGeom>
          <a:noFill/>
        </p:spPr>
        <p:txBody>
          <a:bodyPr wrap="square" rtlCol="0">
            <a:spAutoFit/>
          </a:bodyPr>
          <a:lstStyle/>
          <a:p>
            <a:pPr marL="342900" indent="-342900">
              <a:buFont typeface="+mj-lt"/>
              <a:buAutoNum type="arabicPeriod"/>
            </a:pPr>
            <a:r>
              <a:rPr lang="en-US" dirty="0">
                <a:solidFill>
                  <a:srgbClr val="002F7A"/>
                </a:solidFill>
                <a:latin typeface="Arial" panose="020B0604020202020204" pitchFamily="34" charset="0"/>
                <a:cs typeface="Arial" panose="020B0604020202020204" pitchFamily="34" charset="0"/>
              </a:rPr>
              <a:t>Go and </a:t>
            </a:r>
            <a:r>
              <a:rPr lang="en-US" u="sng" dirty="0">
                <a:solidFill>
                  <a:srgbClr val="002F7A"/>
                </a:solidFill>
                <a:latin typeface="Arial" panose="020B0604020202020204" pitchFamily="34" charset="0"/>
                <a:cs typeface="Arial" panose="020B0604020202020204" pitchFamily="34" charset="0"/>
              </a:rPr>
              <a:t>make disciples </a:t>
            </a:r>
            <a:r>
              <a:rPr lang="en-US" dirty="0">
                <a:solidFill>
                  <a:srgbClr val="002F7A"/>
                </a:solidFill>
                <a:latin typeface="Arial" panose="020B0604020202020204" pitchFamily="34" charset="0"/>
                <a:cs typeface="Arial" panose="020B0604020202020204" pitchFamily="34" charset="0"/>
              </a:rPr>
              <a:t>of all nations (28:19)</a:t>
            </a:r>
          </a:p>
        </p:txBody>
      </p:sp>
    </p:spTree>
    <p:extLst>
      <p:ext uri="{BB962C8B-B14F-4D97-AF65-F5344CB8AC3E}">
        <p14:creationId xmlns:p14="http://schemas.microsoft.com/office/powerpoint/2010/main" val="167591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73578" y="1448365"/>
            <a:ext cx="7996843" cy="2554545"/>
          </a:xfrm>
          <a:prstGeom prst="rect">
            <a:avLst/>
          </a:prstGeom>
        </p:spPr>
        <p:txBody>
          <a:bodyPr wrap="square">
            <a:spAutoFit/>
          </a:bodyPr>
          <a:lstStyle/>
          <a:p>
            <a:pPr marL="457200" indent="-457200">
              <a:buFont typeface="+mj-lt"/>
              <a:buAutoNum type="arabicPeriod"/>
            </a:pPr>
            <a:r>
              <a:rPr lang="en-US" sz="2000" dirty="0">
                <a:solidFill>
                  <a:srgbClr val="002F7A"/>
                </a:solidFill>
                <a:latin typeface="Georgia" panose="02040502050405020303" pitchFamily="18" charset="0"/>
              </a:rPr>
              <a:t>The gospel is the good news that King Jesus died on the cross and paid the full penalty of human sin, rose form the dead, and will save anyone from their sin if they repent and trust in Him.</a:t>
            </a:r>
          </a:p>
          <a:p>
            <a:pPr marL="457200" indent="-457200">
              <a:buFont typeface="+mj-lt"/>
              <a:buAutoNum type="arabicPeriod"/>
            </a:pPr>
            <a:r>
              <a:rPr lang="en-US" sz="2000" dirty="0">
                <a:solidFill>
                  <a:srgbClr val="002F7A"/>
                </a:solidFill>
                <a:latin typeface="Georgia" panose="02040502050405020303" pitchFamily="18" charset="0"/>
              </a:rPr>
              <a:t>The gospel proclaims a done religion not a do religion.  It is what Christ has done for us not what we can do for Him.</a:t>
            </a:r>
          </a:p>
          <a:p>
            <a:pPr marL="457200" indent="-457200">
              <a:buFont typeface="+mj-lt"/>
              <a:buAutoNum type="arabicPeriod"/>
            </a:pPr>
            <a:r>
              <a:rPr lang="en-US" sz="2000" dirty="0">
                <a:solidFill>
                  <a:srgbClr val="002F7A"/>
                </a:solidFill>
                <a:latin typeface="Georgia" panose="02040502050405020303" pitchFamily="18" charset="0"/>
              </a:rPr>
              <a:t>The gospel teaches the person who has Jesus + nothing actually has everything! And the person who has everything minus Jesus actually has nothing.</a:t>
            </a:r>
            <a:endParaRPr lang="en-US" sz="2000" spc="300" dirty="0">
              <a:solidFill>
                <a:srgbClr val="002F7A"/>
              </a:solidFill>
              <a:latin typeface="Georgia" panose="02040502050405020303" pitchFamily="18" charset="0"/>
              <a:cs typeface="Arial" panose="020B0604020202020204" pitchFamily="34" charset="0"/>
            </a:endParaRPr>
          </a:p>
        </p:txBody>
      </p:sp>
      <p:sp>
        <p:nvSpPr>
          <p:cNvPr id="2" name="TextBox 1">
            <a:extLst>
              <a:ext uri="{FF2B5EF4-FFF2-40B4-BE49-F238E27FC236}">
                <a16:creationId xmlns:a16="http://schemas.microsoft.com/office/drawing/2014/main" id="{475D7A01-4E81-26D0-1B06-E8A9CC2FBD70}"/>
              </a:ext>
            </a:extLst>
          </p:cNvPr>
          <p:cNvSpPr txBox="1"/>
          <p:nvPr/>
        </p:nvSpPr>
        <p:spPr>
          <a:xfrm>
            <a:off x="3315886" y="925145"/>
            <a:ext cx="2164375" cy="523220"/>
          </a:xfrm>
          <a:prstGeom prst="rect">
            <a:avLst/>
          </a:prstGeom>
          <a:noFill/>
        </p:spPr>
        <p:txBody>
          <a:bodyPr wrap="none" rtlCol="0">
            <a:spAutoFit/>
          </a:bodyPr>
          <a:lstStyle/>
          <a:p>
            <a:r>
              <a:rPr lang="en-US" sz="2800" dirty="0">
                <a:solidFill>
                  <a:srgbClr val="002F7A"/>
                </a:solidFill>
                <a:latin typeface="Georgia" panose="02040502050405020303" pitchFamily="18" charset="0"/>
              </a:rPr>
              <a:t>The Gospel: </a:t>
            </a:r>
            <a:endParaRPr lang="en-US" sz="2800" dirty="0"/>
          </a:p>
        </p:txBody>
      </p:sp>
    </p:spTree>
    <p:extLst>
      <p:ext uri="{BB962C8B-B14F-4D97-AF65-F5344CB8AC3E}">
        <p14:creationId xmlns:p14="http://schemas.microsoft.com/office/powerpoint/2010/main" val="2844880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99730" y="1956197"/>
            <a:ext cx="8136897" cy="800219"/>
          </a:xfrm>
          <a:prstGeom prst="rect">
            <a:avLst/>
          </a:prstGeom>
        </p:spPr>
        <p:txBody>
          <a:bodyPr wrap="square">
            <a:spAutoFit/>
          </a:bodyPr>
          <a:lstStyle/>
          <a:p>
            <a:pPr algn="ctr"/>
            <a:r>
              <a:rPr lang="en-US" sz="2800" b="1" i="1" dirty="0">
                <a:solidFill>
                  <a:srgbClr val="002F7A"/>
                </a:solidFill>
              </a:rPr>
              <a:t>“The gospel is only good news if it gets there in time.” </a:t>
            </a:r>
            <a:br>
              <a:rPr lang="en-US" sz="2800" i="1" dirty="0">
                <a:solidFill>
                  <a:srgbClr val="002F7A"/>
                </a:solidFill>
              </a:rPr>
            </a:br>
            <a:r>
              <a:rPr lang="en-US" i="1" spc="300" dirty="0">
                <a:solidFill>
                  <a:srgbClr val="002F7A"/>
                </a:solidFill>
                <a:latin typeface="Georgia" panose="02040502050405020303" pitchFamily="18" charset="0"/>
                <a:cs typeface="Arial" panose="020B0604020202020204" pitchFamily="34" charset="0"/>
              </a:rPr>
              <a:t>— </a:t>
            </a:r>
            <a:r>
              <a:rPr lang="en-US" spc="300" dirty="0">
                <a:solidFill>
                  <a:srgbClr val="002F7A"/>
                </a:solidFill>
                <a:latin typeface="Georgia" panose="02040502050405020303" pitchFamily="18" charset="0"/>
                <a:cs typeface="Arial" panose="020B0604020202020204" pitchFamily="34" charset="0"/>
              </a:rPr>
              <a:t>Carl Henry</a:t>
            </a:r>
          </a:p>
        </p:txBody>
      </p:sp>
    </p:spTree>
    <p:extLst>
      <p:ext uri="{BB962C8B-B14F-4D97-AF65-F5344CB8AC3E}">
        <p14:creationId xmlns:p14="http://schemas.microsoft.com/office/powerpoint/2010/main" val="9634489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950" y="380546"/>
            <a:ext cx="8321040" cy="1113517"/>
          </a:xfrm>
        </p:spPr>
        <p:txBody>
          <a:bodyPr/>
          <a:lstStyle/>
          <a:p>
            <a:pPr algn="l"/>
            <a:r>
              <a:rPr lang="en-US" sz="3600" b="1" dirty="0">
                <a:solidFill>
                  <a:srgbClr val="002F7A"/>
                </a:solidFill>
                <a:latin typeface="Georgia" panose="02040502050405020303" pitchFamily="18" charset="0"/>
              </a:rPr>
              <a:t>Missions Facts</a:t>
            </a:r>
            <a:endParaRPr lang="en-US" sz="3200" b="1" dirty="0">
              <a:solidFill>
                <a:srgbClr val="002F7A"/>
              </a:solidFill>
              <a:latin typeface="Georgia" panose="02040502050405020303" pitchFamily="18" charset="0"/>
            </a:endParaRPr>
          </a:p>
        </p:txBody>
      </p:sp>
      <p:sp>
        <p:nvSpPr>
          <p:cNvPr id="3" name="TextBox 2">
            <a:extLst>
              <a:ext uri="{FF2B5EF4-FFF2-40B4-BE49-F238E27FC236}">
                <a16:creationId xmlns:a16="http://schemas.microsoft.com/office/drawing/2014/main" id="{5946A613-2F5D-6B2C-6AFF-C65237BD4748}"/>
              </a:ext>
            </a:extLst>
          </p:cNvPr>
          <p:cNvSpPr txBox="1"/>
          <p:nvPr/>
        </p:nvSpPr>
        <p:spPr>
          <a:xfrm>
            <a:off x="423950" y="1494063"/>
            <a:ext cx="8321040" cy="1754326"/>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002F7A"/>
                </a:solidFill>
                <a:latin typeface="Arial" panose="020B0604020202020204" pitchFamily="34" charset="0"/>
                <a:cs typeface="Arial" panose="020B0604020202020204" pitchFamily="34" charset="0"/>
              </a:rPr>
              <a:t>World population: </a:t>
            </a:r>
            <a:r>
              <a:rPr lang="en-US" b="1" dirty="0">
                <a:solidFill>
                  <a:srgbClr val="002F7A"/>
                </a:solidFill>
                <a:latin typeface="Arial" panose="020B0604020202020204" pitchFamily="34" charset="0"/>
                <a:cs typeface="Arial" panose="020B0604020202020204" pitchFamily="34" charset="0"/>
              </a:rPr>
              <a:t>8 billion</a:t>
            </a:r>
          </a:p>
          <a:p>
            <a:pPr marL="285750" indent="-285750">
              <a:buFont typeface="Arial" panose="020B0604020202020204" pitchFamily="34" charset="0"/>
              <a:buChar char="•"/>
            </a:pPr>
            <a:r>
              <a:rPr lang="en-US" dirty="0">
                <a:solidFill>
                  <a:srgbClr val="002F7A"/>
                </a:solidFill>
                <a:latin typeface="Arial" panose="020B0604020202020204" pitchFamily="34" charset="0"/>
                <a:cs typeface="Arial" panose="020B0604020202020204" pitchFamily="34" charset="0"/>
              </a:rPr>
              <a:t>People groups: </a:t>
            </a:r>
            <a:r>
              <a:rPr lang="en-US" b="1" dirty="0">
                <a:solidFill>
                  <a:srgbClr val="002F7A"/>
                </a:solidFill>
                <a:latin typeface="Arial" panose="020B0604020202020204" pitchFamily="34" charset="0"/>
                <a:cs typeface="Arial" panose="020B0604020202020204" pitchFamily="34" charset="0"/>
              </a:rPr>
              <a:t>12,016</a:t>
            </a:r>
          </a:p>
          <a:p>
            <a:pPr marL="285750" indent="-285750">
              <a:buFont typeface="Arial" panose="020B0604020202020204" pitchFamily="34" charset="0"/>
              <a:buChar char="•"/>
            </a:pPr>
            <a:r>
              <a:rPr lang="en-US" dirty="0">
                <a:solidFill>
                  <a:srgbClr val="002F7A"/>
                </a:solidFill>
                <a:latin typeface="Arial" panose="020B0604020202020204" pitchFamily="34" charset="0"/>
                <a:cs typeface="Arial" panose="020B0604020202020204" pitchFamily="34" charset="0"/>
              </a:rPr>
              <a:t>Unreached people groups: </a:t>
            </a:r>
            <a:r>
              <a:rPr lang="en-US" b="1" dirty="0">
                <a:solidFill>
                  <a:srgbClr val="002F7A"/>
                </a:solidFill>
                <a:latin typeface="Arial" panose="020B0604020202020204" pitchFamily="34" charset="0"/>
                <a:cs typeface="Arial" panose="020B0604020202020204" pitchFamily="34" charset="0"/>
              </a:rPr>
              <a:t>7,223</a:t>
            </a:r>
            <a:r>
              <a:rPr lang="en-US" dirty="0">
                <a:solidFill>
                  <a:srgbClr val="002F7A"/>
                </a:solidFill>
                <a:latin typeface="Arial" panose="020B0604020202020204" pitchFamily="34" charset="0"/>
                <a:cs typeface="Arial" panose="020B0604020202020204" pitchFamily="34" charset="0"/>
              </a:rPr>
              <a:t> (4.7 billion people)</a:t>
            </a:r>
          </a:p>
          <a:p>
            <a:pPr marL="285750" indent="-285750">
              <a:buFont typeface="Arial" panose="020B0604020202020204" pitchFamily="34" charset="0"/>
              <a:buChar char="•"/>
            </a:pPr>
            <a:r>
              <a:rPr lang="en-US" dirty="0">
                <a:solidFill>
                  <a:srgbClr val="002F7A"/>
                </a:solidFill>
                <a:latin typeface="Arial" panose="020B0604020202020204" pitchFamily="34" charset="0"/>
                <a:cs typeface="Arial" panose="020B0604020202020204" pitchFamily="34" charset="0"/>
              </a:rPr>
              <a:t>Unengaged people groups: </a:t>
            </a:r>
            <a:r>
              <a:rPr lang="en-US" b="1" dirty="0">
                <a:solidFill>
                  <a:srgbClr val="002F7A"/>
                </a:solidFill>
                <a:latin typeface="Arial" panose="020B0604020202020204" pitchFamily="34" charset="0"/>
                <a:cs typeface="Arial" panose="020B0604020202020204" pitchFamily="34" charset="0"/>
              </a:rPr>
              <a:t>3,184</a:t>
            </a:r>
            <a:r>
              <a:rPr lang="en-US" dirty="0">
                <a:solidFill>
                  <a:srgbClr val="002F7A"/>
                </a:solidFill>
                <a:latin typeface="Arial" panose="020B0604020202020204" pitchFamily="34" charset="0"/>
                <a:cs typeface="Arial" panose="020B0604020202020204" pitchFamily="34" charset="0"/>
              </a:rPr>
              <a:t> (273 million people)</a:t>
            </a:r>
          </a:p>
          <a:p>
            <a:pPr marL="285750" indent="-285750">
              <a:buFont typeface="Arial" panose="020B0604020202020204" pitchFamily="34" charset="0"/>
              <a:buChar char="•"/>
            </a:pPr>
            <a:endParaRPr lang="en-US" dirty="0">
              <a:solidFill>
                <a:srgbClr val="002F7A"/>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dirty="0">
              <a:solidFill>
                <a:srgbClr val="002F7A"/>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0A18250E-08F5-2E58-BC20-E6BD2A559F9F}"/>
              </a:ext>
            </a:extLst>
          </p:cNvPr>
          <p:cNvSpPr txBox="1"/>
          <p:nvPr/>
        </p:nvSpPr>
        <p:spPr>
          <a:xfrm>
            <a:off x="423950" y="4620280"/>
            <a:ext cx="1534394" cy="523220"/>
          </a:xfrm>
          <a:prstGeom prst="rect">
            <a:avLst/>
          </a:prstGeom>
          <a:noFill/>
        </p:spPr>
        <p:txBody>
          <a:bodyPr wrap="none" rtlCol="0">
            <a:spAutoFit/>
          </a:bodyPr>
          <a:lstStyle/>
          <a:p>
            <a:r>
              <a:rPr lang="en-US" sz="1000" dirty="0">
                <a:solidFill>
                  <a:srgbClr val="002F7A"/>
                </a:solidFill>
                <a:latin typeface="Arial" panose="020B0604020202020204" pitchFamily="34" charset="0"/>
                <a:cs typeface="Arial" panose="020B0604020202020204" pitchFamily="34" charset="0"/>
              </a:rPr>
              <a:t>Data pulled 11/25/2022</a:t>
            </a:r>
          </a:p>
          <a:p>
            <a:endParaRPr lang="en-US" dirty="0"/>
          </a:p>
        </p:txBody>
      </p:sp>
    </p:spTree>
    <p:extLst>
      <p:ext uri="{BB962C8B-B14F-4D97-AF65-F5344CB8AC3E}">
        <p14:creationId xmlns:p14="http://schemas.microsoft.com/office/powerpoint/2010/main" val="2953666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6256" y="986700"/>
            <a:ext cx="8634844" cy="3170099"/>
          </a:xfrm>
          <a:prstGeom prst="rect">
            <a:avLst/>
          </a:prstGeom>
        </p:spPr>
        <p:txBody>
          <a:bodyPr wrap="square">
            <a:spAutoFit/>
          </a:bodyPr>
          <a:lstStyle/>
          <a:p>
            <a:pPr algn="ctr"/>
            <a:r>
              <a:rPr lang="en-US" sz="2000" b="1" i="1" dirty="0">
                <a:solidFill>
                  <a:srgbClr val="002F7A"/>
                </a:solidFill>
              </a:rPr>
              <a:t>“A command has been given: ‘Go ye into al the world and preach the gospel to every creature.’ It has not been obeyed. More than half the people in the world have never yet heard the gospel. What are we to say to this? Surely it concerns us Christians very seriously.  For we are the people who are responsible . . . If our master returned today to find millions of people unevangelized, and looked as of course he would look, to us for an explanation, I cannot imagine what explanation we should have to give . . . of one thing I am certain-that most of the excuses we are accustomed to make with such good conscience now, we should be wholly ashamed of then.”</a:t>
            </a:r>
            <a:br>
              <a:rPr lang="en-US" sz="2000" i="1" dirty="0">
                <a:solidFill>
                  <a:srgbClr val="002F7A"/>
                </a:solidFill>
              </a:rPr>
            </a:br>
            <a:r>
              <a:rPr lang="en-US" sz="2000" i="1" spc="300" dirty="0">
                <a:solidFill>
                  <a:srgbClr val="002F7A"/>
                </a:solidFill>
                <a:latin typeface="Georgia" panose="02040502050405020303" pitchFamily="18" charset="0"/>
                <a:cs typeface="Arial" panose="020B0604020202020204" pitchFamily="34" charset="0"/>
              </a:rPr>
              <a:t>—</a:t>
            </a:r>
            <a:r>
              <a:rPr lang="en-US" sz="2000" spc="300" dirty="0">
                <a:solidFill>
                  <a:srgbClr val="002F7A"/>
                </a:solidFill>
                <a:latin typeface="Georgia" panose="02040502050405020303" pitchFamily="18" charset="0"/>
                <a:cs typeface="Arial" panose="020B0604020202020204" pitchFamily="34" charset="0"/>
              </a:rPr>
              <a:t>James Fraser, </a:t>
            </a:r>
            <a:r>
              <a:rPr lang="en-US" sz="2000" i="1" spc="300" dirty="0">
                <a:solidFill>
                  <a:srgbClr val="002F7A"/>
                </a:solidFill>
                <a:latin typeface="Georgia" panose="02040502050405020303" pitchFamily="18" charset="0"/>
                <a:cs typeface="Arial" panose="020B0604020202020204" pitchFamily="34" charset="0"/>
              </a:rPr>
              <a:t>Do Not Say</a:t>
            </a:r>
            <a:endParaRPr lang="en-US" sz="2000" spc="300" dirty="0">
              <a:solidFill>
                <a:srgbClr val="002F7A"/>
              </a:solidFill>
              <a:latin typeface="Georgia" panose="02040502050405020303" pitchFamily="18" charset="0"/>
              <a:cs typeface="Arial" panose="020B0604020202020204" pitchFamily="34" charset="0"/>
            </a:endParaRPr>
          </a:p>
        </p:txBody>
      </p:sp>
    </p:spTree>
    <p:extLst>
      <p:ext uri="{BB962C8B-B14F-4D97-AF65-F5344CB8AC3E}">
        <p14:creationId xmlns:p14="http://schemas.microsoft.com/office/powerpoint/2010/main" val="4239592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950" y="380547"/>
            <a:ext cx="8321040" cy="1257060"/>
          </a:xfrm>
        </p:spPr>
        <p:txBody>
          <a:bodyPr/>
          <a:lstStyle/>
          <a:p>
            <a:pPr algn="l"/>
            <a:r>
              <a:rPr lang="en-US" sz="3600" b="1" dirty="0">
                <a:solidFill>
                  <a:srgbClr val="002F7A"/>
                </a:solidFill>
                <a:latin typeface="Georgia" panose="02040502050405020303" pitchFamily="18" charset="0"/>
              </a:rPr>
              <a:t>II. Obey and Act on His Global Plan (28:19-20)</a:t>
            </a:r>
          </a:p>
        </p:txBody>
      </p:sp>
      <p:sp>
        <p:nvSpPr>
          <p:cNvPr id="4" name="TextBox 3">
            <a:extLst>
              <a:ext uri="{FF2B5EF4-FFF2-40B4-BE49-F238E27FC236}">
                <a16:creationId xmlns:a16="http://schemas.microsoft.com/office/drawing/2014/main" id="{2EB34BF0-DD4A-2EAE-C1E8-D18234E59914}"/>
              </a:ext>
            </a:extLst>
          </p:cNvPr>
          <p:cNvSpPr txBox="1"/>
          <p:nvPr/>
        </p:nvSpPr>
        <p:spPr>
          <a:xfrm>
            <a:off x="423950" y="2147207"/>
            <a:ext cx="8321040" cy="923330"/>
          </a:xfrm>
          <a:prstGeom prst="rect">
            <a:avLst/>
          </a:prstGeom>
          <a:noFill/>
        </p:spPr>
        <p:txBody>
          <a:bodyPr wrap="square" rtlCol="0">
            <a:spAutoFit/>
          </a:bodyPr>
          <a:lstStyle/>
          <a:p>
            <a:pPr marL="342900" indent="-342900">
              <a:buFont typeface="+mj-lt"/>
              <a:buAutoNum type="arabicPeriod"/>
            </a:pPr>
            <a:r>
              <a:rPr lang="en-US" dirty="0">
                <a:solidFill>
                  <a:srgbClr val="002F7A"/>
                </a:solidFill>
                <a:latin typeface="Arial" panose="020B0604020202020204" pitchFamily="34" charset="0"/>
                <a:cs typeface="Arial" panose="020B0604020202020204" pitchFamily="34" charset="0"/>
              </a:rPr>
              <a:t>Go and </a:t>
            </a:r>
            <a:r>
              <a:rPr lang="en-US" u="sng" dirty="0">
                <a:solidFill>
                  <a:srgbClr val="002F7A"/>
                </a:solidFill>
                <a:latin typeface="Arial" panose="020B0604020202020204" pitchFamily="34" charset="0"/>
                <a:cs typeface="Arial" panose="020B0604020202020204" pitchFamily="34" charset="0"/>
              </a:rPr>
              <a:t>make disciples </a:t>
            </a:r>
            <a:r>
              <a:rPr lang="en-US" dirty="0">
                <a:solidFill>
                  <a:srgbClr val="002F7A"/>
                </a:solidFill>
                <a:latin typeface="Arial" panose="020B0604020202020204" pitchFamily="34" charset="0"/>
                <a:cs typeface="Arial" panose="020B0604020202020204" pitchFamily="34" charset="0"/>
              </a:rPr>
              <a:t>of all nations (28:19).</a:t>
            </a:r>
          </a:p>
          <a:p>
            <a:pPr marL="342900" indent="-342900">
              <a:buFont typeface="+mj-lt"/>
              <a:buAutoNum type="arabicPeriod"/>
            </a:pPr>
            <a:r>
              <a:rPr lang="en-US" dirty="0">
                <a:solidFill>
                  <a:srgbClr val="002F7A"/>
                </a:solidFill>
                <a:latin typeface="Arial" panose="020B0604020202020204" pitchFamily="34" charset="0"/>
                <a:cs typeface="Arial" panose="020B0604020202020204" pitchFamily="34" charset="0"/>
              </a:rPr>
              <a:t>Go and </a:t>
            </a:r>
            <a:r>
              <a:rPr lang="en-US" u="sng" dirty="0">
                <a:solidFill>
                  <a:srgbClr val="002F7A"/>
                </a:solidFill>
                <a:latin typeface="Arial" panose="020B0604020202020204" pitchFamily="34" charset="0"/>
                <a:cs typeface="Arial" panose="020B0604020202020204" pitchFamily="34" charset="0"/>
              </a:rPr>
              <a:t>baptize</a:t>
            </a:r>
            <a:r>
              <a:rPr lang="en-US" dirty="0">
                <a:solidFill>
                  <a:srgbClr val="002F7A"/>
                </a:solidFill>
                <a:latin typeface="Arial" panose="020B0604020202020204" pitchFamily="34" charset="0"/>
                <a:cs typeface="Arial" panose="020B0604020202020204" pitchFamily="34" charset="0"/>
              </a:rPr>
              <a:t> disciples of all nations (28:19).</a:t>
            </a:r>
          </a:p>
          <a:p>
            <a:pPr marL="342900" indent="-342900">
              <a:buFont typeface="+mj-lt"/>
              <a:buAutoNum type="arabicPeriod"/>
            </a:pPr>
            <a:r>
              <a:rPr lang="en-US" dirty="0">
                <a:solidFill>
                  <a:srgbClr val="002F7A"/>
                </a:solidFill>
                <a:latin typeface="Arial" panose="020B0604020202020204" pitchFamily="34" charset="0"/>
                <a:cs typeface="Arial" panose="020B0604020202020204" pitchFamily="34" charset="0"/>
              </a:rPr>
              <a:t>Go and </a:t>
            </a:r>
            <a:r>
              <a:rPr lang="en-US" u="sng" dirty="0">
                <a:solidFill>
                  <a:srgbClr val="002F7A"/>
                </a:solidFill>
                <a:latin typeface="Arial" panose="020B0604020202020204" pitchFamily="34" charset="0"/>
                <a:cs typeface="Arial" panose="020B0604020202020204" pitchFamily="34" charset="0"/>
              </a:rPr>
              <a:t>teach</a:t>
            </a:r>
            <a:r>
              <a:rPr lang="en-US" dirty="0">
                <a:solidFill>
                  <a:srgbClr val="002F7A"/>
                </a:solidFill>
                <a:latin typeface="Arial" panose="020B0604020202020204" pitchFamily="34" charset="0"/>
                <a:cs typeface="Arial" panose="020B0604020202020204" pitchFamily="34" charset="0"/>
              </a:rPr>
              <a:t> disciples of all nations (28:20).</a:t>
            </a:r>
          </a:p>
        </p:txBody>
      </p:sp>
    </p:spTree>
    <p:extLst>
      <p:ext uri="{BB962C8B-B14F-4D97-AF65-F5344CB8AC3E}">
        <p14:creationId xmlns:p14="http://schemas.microsoft.com/office/powerpoint/2010/main" val="19996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4578" y="401925"/>
            <a:ext cx="8634844" cy="4339650"/>
          </a:xfrm>
          <a:prstGeom prst="rect">
            <a:avLst/>
          </a:prstGeom>
        </p:spPr>
        <p:txBody>
          <a:bodyPr wrap="square">
            <a:spAutoFit/>
          </a:bodyPr>
          <a:lstStyle/>
          <a:p>
            <a:pPr algn="ctr"/>
            <a:r>
              <a:rPr lang="en-US" sz="2800" b="1" i="1" dirty="0">
                <a:solidFill>
                  <a:srgbClr val="002F7A"/>
                </a:solidFill>
              </a:rPr>
              <a:t>“Because Thou [the Father] sure art set to justify that Son of Thine and wilt in time make known just who He is and soon will send Him back to show Himself; because the Name of Jesus has been laughingly nailed upon a cross and is just now on earth held very lightly and Thou wilt bring that Name to light; because, O God of righteousness, Thou wilt do right by my Lord, Jesus Christ, I worship Thee.” </a:t>
            </a:r>
            <a:br>
              <a:rPr lang="en-US" sz="2000" i="1" dirty="0">
                <a:solidFill>
                  <a:srgbClr val="002F7A"/>
                </a:solidFill>
              </a:rPr>
            </a:br>
            <a:r>
              <a:rPr lang="en-US" sz="2000" i="1" spc="300" dirty="0">
                <a:solidFill>
                  <a:srgbClr val="002F7A"/>
                </a:solidFill>
                <a:latin typeface="Georgia" panose="02040502050405020303" pitchFamily="18" charset="0"/>
                <a:cs typeface="Arial" panose="020B0604020202020204" pitchFamily="34" charset="0"/>
              </a:rPr>
              <a:t>—</a:t>
            </a:r>
            <a:r>
              <a:rPr lang="en-US" sz="2000" spc="300" dirty="0">
                <a:solidFill>
                  <a:srgbClr val="002F7A"/>
                </a:solidFill>
                <a:latin typeface="Georgia" panose="02040502050405020303" pitchFamily="18" charset="0"/>
                <a:cs typeface="Arial" panose="020B0604020202020204" pitchFamily="34" charset="0"/>
              </a:rPr>
              <a:t>Missionary Jim Elliott (1927-1956),</a:t>
            </a:r>
            <a:br>
              <a:rPr lang="en-US" sz="2000" spc="300" dirty="0">
                <a:solidFill>
                  <a:srgbClr val="002F7A"/>
                </a:solidFill>
                <a:latin typeface="Georgia" panose="02040502050405020303" pitchFamily="18" charset="0"/>
                <a:cs typeface="Arial" panose="020B0604020202020204" pitchFamily="34" charset="0"/>
              </a:rPr>
            </a:br>
            <a:r>
              <a:rPr lang="en-US" sz="1600" spc="300" dirty="0">
                <a:solidFill>
                  <a:srgbClr val="002F7A"/>
                </a:solidFill>
                <a:latin typeface="Georgia" panose="02040502050405020303" pitchFamily="18" charset="0"/>
                <a:cs typeface="Arial" panose="020B0604020202020204" pitchFamily="34" charset="0"/>
              </a:rPr>
              <a:t>martyred in Ecuador with four others as they went to evangelize among the Auca Indian</a:t>
            </a:r>
          </a:p>
        </p:txBody>
      </p:sp>
    </p:spTree>
    <p:extLst>
      <p:ext uri="{BB962C8B-B14F-4D97-AF65-F5344CB8AC3E}">
        <p14:creationId xmlns:p14="http://schemas.microsoft.com/office/powerpoint/2010/main" val="41104872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950" y="380547"/>
            <a:ext cx="8321040" cy="1257060"/>
          </a:xfrm>
        </p:spPr>
        <p:txBody>
          <a:bodyPr/>
          <a:lstStyle/>
          <a:p>
            <a:pPr algn="l"/>
            <a:r>
              <a:rPr lang="en-US" sz="3600" b="1" dirty="0">
                <a:solidFill>
                  <a:srgbClr val="002F7A"/>
                </a:solidFill>
                <a:latin typeface="Georgia" panose="02040502050405020303" pitchFamily="18" charset="0"/>
              </a:rPr>
              <a:t>II. Trust and Rest in His Amazing Promise (28:20)</a:t>
            </a:r>
          </a:p>
        </p:txBody>
      </p:sp>
    </p:spTree>
    <p:extLst>
      <p:ext uri="{BB962C8B-B14F-4D97-AF65-F5344CB8AC3E}">
        <p14:creationId xmlns:p14="http://schemas.microsoft.com/office/powerpoint/2010/main" val="31342677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4578" y="1694587"/>
            <a:ext cx="8634844" cy="2431435"/>
          </a:xfrm>
          <a:prstGeom prst="rect">
            <a:avLst/>
          </a:prstGeom>
        </p:spPr>
        <p:txBody>
          <a:bodyPr wrap="square">
            <a:spAutoFit/>
          </a:bodyPr>
          <a:lstStyle/>
          <a:p>
            <a:pPr algn="ctr"/>
            <a:r>
              <a:rPr lang="en-US" sz="2800" b="1" i="1" dirty="0">
                <a:solidFill>
                  <a:srgbClr val="002F7A"/>
                </a:solidFill>
              </a:rPr>
              <a:t>	 “I have but one candle of life to burn, and I would rather burn it out in a land filled with darkness than in a land flooded with light.”</a:t>
            </a:r>
            <a:br>
              <a:rPr lang="en-US" sz="2000" i="1" dirty="0">
                <a:solidFill>
                  <a:srgbClr val="002F7A"/>
                </a:solidFill>
              </a:rPr>
            </a:br>
            <a:r>
              <a:rPr lang="en-US" sz="2000" i="1" spc="300" dirty="0">
                <a:solidFill>
                  <a:srgbClr val="002F7A"/>
                </a:solidFill>
                <a:latin typeface="Georgia" panose="02040502050405020303" pitchFamily="18" charset="0"/>
                <a:cs typeface="Arial" panose="020B0604020202020204" pitchFamily="34" charset="0"/>
              </a:rPr>
              <a:t>—</a:t>
            </a:r>
            <a:r>
              <a:rPr lang="en-US" sz="2000" spc="300" dirty="0">
                <a:solidFill>
                  <a:srgbClr val="002F7A"/>
                </a:solidFill>
                <a:latin typeface="Georgia" panose="02040502050405020303" pitchFamily="18" charset="0"/>
                <a:cs typeface="Arial" panose="020B0604020202020204" pitchFamily="34" charset="0"/>
              </a:rPr>
              <a:t>John Keith Falconer</a:t>
            </a:r>
            <a:br>
              <a:rPr lang="en-US" sz="2000" spc="300" dirty="0">
                <a:solidFill>
                  <a:srgbClr val="002F7A"/>
                </a:solidFill>
                <a:latin typeface="Georgia" panose="02040502050405020303" pitchFamily="18" charset="0"/>
                <a:cs typeface="Arial" panose="020B0604020202020204" pitchFamily="34" charset="0"/>
              </a:rPr>
            </a:br>
            <a:r>
              <a:rPr lang="en-US" sz="1600" spc="300" dirty="0">
                <a:solidFill>
                  <a:srgbClr val="002F7A"/>
                </a:solidFill>
                <a:latin typeface="Georgia" panose="02040502050405020303" pitchFamily="18" charset="0"/>
                <a:cs typeface="Arial" panose="020B0604020202020204" pitchFamily="34" charset="0"/>
              </a:rPr>
              <a:t>English aristocrat, Arabic scholar at Cambridge, athlete and world cycling champion in 1878, was a missionary to Yemen. Died at the age of 31 (May 11, 1887) from malaria and was buried in Yemen.</a:t>
            </a:r>
          </a:p>
        </p:txBody>
      </p:sp>
    </p:spTree>
    <p:extLst>
      <p:ext uri="{BB962C8B-B14F-4D97-AF65-F5344CB8AC3E}">
        <p14:creationId xmlns:p14="http://schemas.microsoft.com/office/powerpoint/2010/main" val="37443754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4578" y="1694587"/>
            <a:ext cx="8634844" cy="2000548"/>
          </a:xfrm>
          <a:prstGeom prst="rect">
            <a:avLst/>
          </a:prstGeom>
        </p:spPr>
        <p:txBody>
          <a:bodyPr wrap="square">
            <a:spAutoFit/>
          </a:bodyPr>
          <a:lstStyle/>
          <a:p>
            <a:pPr algn="ctr"/>
            <a:r>
              <a:rPr lang="en-US" sz="2800" b="1" i="1" dirty="0">
                <a:solidFill>
                  <a:srgbClr val="002F7A"/>
                </a:solidFill>
              </a:rPr>
              <a:t>	 “Some wish to live within the sound of a [church] bell; I wish to run a rescue mission within a yard of hell!” </a:t>
            </a:r>
            <a:br>
              <a:rPr lang="en-US" sz="2000" i="1" dirty="0">
                <a:solidFill>
                  <a:srgbClr val="002F7A"/>
                </a:solidFill>
              </a:rPr>
            </a:br>
            <a:r>
              <a:rPr lang="en-US" sz="2000" i="1" spc="300" dirty="0">
                <a:solidFill>
                  <a:srgbClr val="002F7A"/>
                </a:solidFill>
                <a:latin typeface="Georgia" panose="02040502050405020303" pitchFamily="18" charset="0"/>
                <a:cs typeface="Arial" panose="020B0604020202020204" pitchFamily="34" charset="0"/>
              </a:rPr>
              <a:t>— </a:t>
            </a:r>
            <a:r>
              <a:rPr lang="en-US" sz="2000" spc="300" dirty="0">
                <a:solidFill>
                  <a:srgbClr val="002F7A"/>
                </a:solidFill>
                <a:latin typeface="Georgia" panose="02040502050405020303" pitchFamily="18" charset="0"/>
                <a:cs typeface="Arial" panose="020B0604020202020204" pitchFamily="34" charset="0"/>
              </a:rPr>
              <a:t>C.T. </a:t>
            </a:r>
            <a:r>
              <a:rPr lang="en-US" sz="2000" spc="300" dirty="0" err="1">
                <a:solidFill>
                  <a:srgbClr val="002F7A"/>
                </a:solidFill>
                <a:latin typeface="Georgia" panose="02040502050405020303" pitchFamily="18" charset="0"/>
                <a:cs typeface="Arial" panose="020B0604020202020204" pitchFamily="34" charset="0"/>
              </a:rPr>
              <a:t>Studd</a:t>
            </a:r>
            <a:r>
              <a:rPr lang="en-US" sz="2000" spc="300" dirty="0">
                <a:solidFill>
                  <a:srgbClr val="002F7A"/>
                </a:solidFill>
                <a:latin typeface="Georgia" panose="02040502050405020303" pitchFamily="18" charset="0"/>
                <a:cs typeface="Arial" panose="020B0604020202020204" pitchFamily="34" charset="0"/>
              </a:rPr>
              <a:t> (1880-1931),</a:t>
            </a:r>
          </a:p>
          <a:p>
            <a:pPr algn="ctr"/>
            <a:r>
              <a:rPr lang="en-US" sz="1600" spc="300" dirty="0">
                <a:solidFill>
                  <a:srgbClr val="002F7A"/>
                </a:solidFill>
                <a:latin typeface="Georgia" panose="02040502050405020303" pitchFamily="18" charset="0"/>
                <a:cs typeface="Arial" panose="020B0604020202020204" pitchFamily="34" charset="0"/>
              </a:rPr>
              <a:t>One of the Cambridge 7 served as a missionary in China, India and Africa. Died in the Congo and was buried there.</a:t>
            </a:r>
            <a:br>
              <a:rPr lang="en-US" sz="1600" spc="300" dirty="0">
                <a:solidFill>
                  <a:srgbClr val="002F7A"/>
                </a:solidFill>
                <a:latin typeface="Georgia" panose="02040502050405020303" pitchFamily="18" charset="0"/>
                <a:cs typeface="Arial" panose="020B0604020202020204" pitchFamily="34" charset="0"/>
              </a:rPr>
            </a:br>
            <a:r>
              <a:rPr lang="en-US" sz="1600" spc="300" dirty="0">
                <a:solidFill>
                  <a:srgbClr val="002F7A"/>
                </a:solidFill>
                <a:latin typeface="Georgia" panose="02040502050405020303" pitchFamily="18" charset="0"/>
                <a:cs typeface="Arial" panose="020B0604020202020204" pitchFamily="34" charset="0"/>
              </a:rPr>
              <a:t>.</a:t>
            </a:r>
          </a:p>
        </p:txBody>
      </p:sp>
    </p:spTree>
    <p:extLst>
      <p:ext uri="{BB962C8B-B14F-4D97-AF65-F5344CB8AC3E}">
        <p14:creationId xmlns:p14="http://schemas.microsoft.com/office/powerpoint/2010/main" val="2470423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950" y="380546"/>
            <a:ext cx="8321040" cy="1113517"/>
          </a:xfrm>
        </p:spPr>
        <p:txBody>
          <a:bodyPr/>
          <a:lstStyle/>
          <a:p>
            <a:pPr algn="l"/>
            <a:r>
              <a:rPr lang="en-US" sz="3600" b="1" dirty="0">
                <a:solidFill>
                  <a:srgbClr val="002F7A"/>
                </a:solidFill>
                <a:latin typeface="Georgia" panose="02040502050405020303" pitchFamily="18" charset="0"/>
              </a:rPr>
              <a:t>Interesting Facts Concerning the “Great Commission”</a:t>
            </a:r>
            <a:endParaRPr lang="en-US" sz="3200" b="1" dirty="0">
              <a:solidFill>
                <a:srgbClr val="002F7A"/>
              </a:solidFill>
              <a:latin typeface="Georgia" panose="02040502050405020303" pitchFamily="18" charset="0"/>
            </a:endParaRPr>
          </a:p>
        </p:txBody>
      </p:sp>
      <p:sp>
        <p:nvSpPr>
          <p:cNvPr id="3" name="TextBox 2">
            <a:extLst>
              <a:ext uri="{FF2B5EF4-FFF2-40B4-BE49-F238E27FC236}">
                <a16:creationId xmlns:a16="http://schemas.microsoft.com/office/drawing/2014/main" id="{5946A613-2F5D-6B2C-6AFF-C65237BD4748}"/>
              </a:ext>
            </a:extLst>
          </p:cNvPr>
          <p:cNvSpPr txBox="1"/>
          <p:nvPr/>
        </p:nvSpPr>
        <p:spPr>
          <a:xfrm>
            <a:off x="423950" y="1494063"/>
            <a:ext cx="8321040" cy="3970318"/>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002F7A"/>
                </a:solidFill>
                <a:latin typeface="Arial" panose="020B0604020202020204" pitchFamily="34" charset="0"/>
                <a:cs typeface="Arial" panose="020B0604020202020204" pitchFamily="34" charset="0"/>
              </a:rPr>
              <a:t>Only </a:t>
            </a:r>
            <a:r>
              <a:rPr lang="en-US" b="1" dirty="0">
                <a:solidFill>
                  <a:srgbClr val="002F7A"/>
                </a:solidFill>
                <a:latin typeface="Arial" panose="020B0604020202020204" pitchFamily="34" charset="0"/>
                <a:cs typeface="Arial" panose="020B0604020202020204" pitchFamily="34" charset="0"/>
              </a:rPr>
              <a:t>17%</a:t>
            </a:r>
            <a:r>
              <a:rPr lang="en-US" dirty="0">
                <a:solidFill>
                  <a:srgbClr val="002F7A"/>
                </a:solidFill>
                <a:latin typeface="Arial" panose="020B0604020202020204" pitchFamily="34" charset="0"/>
                <a:cs typeface="Arial" panose="020B0604020202020204" pitchFamily="34" charset="0"/>
              </a:rPr>
              <a:t> of regular attenders can identify and define the Great Commission.</a:t>
            </a:r>
          </a:p>
          <a:p>
            <a:pPr marL="285750" indent="-285750">
              <a:buFont typeface="Arial" panose="020B0604020202020204" pitchFamily="34" charset="0"/>
              <a:buChar char="•"/>
            </a:pPr>
            <a:r>
              <a:rPr lang="en-US" b="1" dirty="0">
                <a:solidFill>
                  <a:srgbClr val="002F7A"/>
                </a:solidFill>
                <a:latin typeface="Arial" panose="020B0604020202020204" pitchFamily="34" charset="0"/>
                <a:cs typeface="Arial" panose="020B0604020202020204" pitchFamily="34" charset="0"/>
              </a:rPr>
              <a:t>50%</a:t>
            </a:r>
            <a:r>
              <a:rPr lang="en-US" dirty="0">
                <a:solidFill>
                  <a:srgbClr val="002F7A"/>
                </a:solidFill>
                <a:latin typeface="Arial" panose="020B0604020202020204" pitchFamily="34" charset="0"/>
                <a:cs typeface="Arial" panose="020B0604020202020204" pitchFamily="34" charset="0"/>
              </a:rPr>
              <a:t> of “churched Christians” say they have never heard of the Great Commission and cannot correctly identify the scripture associated with the command.</a:t>
            </a:r>
          </a:p>
          <a:p>
            <a:pPr marL="285750" indent="-285750">
              <a:buFont typeface="Arial" panose="020B0604020202020204" pitchFamily="34" charset="0"/>
              <a:buChar char="•"/>
            </a:pPr>
            <a:r>
              <a:rPr lang="en-US" b="1" dirty="0">
                <a:solidFill>
                  <a:srgbClr val="002F7A"/>
                </a:solidFill>
                <a:latin typeface="Arial" panose="020B0604020202020204" pitchFamily="34" charset="0"/>
                <a:cs typeface="Arial" panose="020B0604020202020204" pitchFamily="34" charset="0"/>
              </a:rPr>
              <a:t>50% </a:t>
            </a:r>
            <a:r>
              <a:rPr lang="en-US" dirty="0">
                <a:solidFill>
                  <a:srgbClr val="002F7A"/>
                </a:solidFill>
                <a:latin typeface="Arial" panose="020B0604020202020204" pitchFamily="34" charset="0"/>
                <a:cs typeface="Arial" panose="020B0604020202020204" pitchFamily="34" charset="0"/>
              </a:rPr>
              <a:t>of “church Christians” do not view missions as a mandate for the entire church, only a calling for some.</a:t>
            </a:r>
          </a:p>
          <a:p>
            <a:pPr marL="285750" indent="-285750">
              <a:buFont typeface="Arial" panose="020B0604020202020204" pitchFamily="34" charset="0"/>
              <a:buChar char="•"/>
            </a:pPr>
            <a:r>
              <a:rPr lang="en-US" dirty="0">
                <a:solidFill>
                  <a:srgbClr val="002F7A"/>
                </a:solidFill>
                <a:latin typeface="Arial" panose="020B0604020202020204" pitchFamily="34" charset="0"/>
                <a:cs typeface="Arial" panose="020B0604020202020204" pitchFamily="34" charset="0"/>
              </a:rPr>
              <a:t>Only </a:t>
            </a:r>
            <a:r>
              <a:rPr lang="en-US" b="1" dirty="0">
                <a:solidFill>
                  <a:srgbClr val="002F7A"/>
                </a:solidFill>
                <a:latin typeface="Arial" panose="020B0604020202020204" pitchFamily="34" charset="0"/>
                <a:cs typeface="Arial" panose="020B0604020202020204" pitchFamily="34" charset="0"/>
              </a:rPr>
              <a:t>37%</a:t>
            </a:r>
            <a:r>
              <a:rPr lang="en-US" dirty="0">
                <a:solidFill>
                  <a:srgbClr val="002F7A"/>
                </a:solidFill>
                <a:latin typeface="Arial" panose="020B0604020202020204" pitchFamily="34" charset="0"/>
                <a:cs typeface="Arial" panose="020B0604020202020204" pitchFamily="34" charset="0"/>
              </a:rPr>
              <a:t> pray for global missions on a weekly basis when they gather for worship.</a:t>
            </a:r>
          </a:p>
          <a:p>
            <a:pPr marL="285750" indent="-285750">
              <a:buFont typeface="Arial" panose="020B0604020202020204" pitchFamily="34" charset="0"/>
              <a:buChar char="•"/>
            </a:pPr>
            <a:r>
              <a:rPr lang="en-US" dirty="0">
                <a:solidFill>
                  <a:srgbClr val="002F7A"/>
                </a:solidFill>
                <a:latin typeface="Arial" panose="020B0604020202020204" pitchFamily="34" charset="0"/>
                <a:cs typeface="Arial" panose="020B0604020202020204" pitchFamily="34" charset="0"/>
              </a:rPr>
              <a:t>Only </a:t>
            </a:r>
            <a:r>
              <a:rPr lang="en-US" b="1" dirty="0">
                <a:solidFill>
                  <a:srgbClr val="002F7A"/>
                </a:solidFill>
                <a:latin typeface="Arial" panose="020B0604020202020204" pitchFamily="34" charset="0"/>
                <a:cs typeface="Arial" panose="020B0604020202020204" pitchFamily="34" charset="0"/>
              </a:rPr>
              <a:t>47% </a:t>
            </a:r>
            <a:r>
              <a:rPr lang="en-US" dirty="0">
                <a:solidFill>
                  <a:srgbClr val="002F7A"/>
                </a:solidFill>
                <a:latin typeface="Arial" panose="020B0604020202020204" pitchFamily="34" charset="0"/>
                <a:cs typeface="Arial" panose="020B0604020202020204" pitchFamily="34" charset="0"/>
              </a:rPr>
              <a:t>of all Christians and </a:t>
            </a:r>
            <a:r>
              <a:rPr lang="en-US" b="1" dirty="0">
                <a:solidFill>
                  <a:srgbClr val="002F7A"/>
                </a:solidFill>
                <a:latin typeface="Arial" panose="020B0604020202020204" pitchFamily="34" charset="0"/>
                <a:cs typeface="Arial" panose="020B0604020202020204" pitchFamily="34" charset="0"/>
              </a:rPr>
              <a:t>60% </a:t>
            </a:r>
            <a:r>
              <a:rPr lang="en-US" dirty="0">
                <a:solidFill>
                  <a:srgbClr val="002F7A"/>
                </a:solidFill>
                <a:latin typeface="Arial" panose="020B0604020202020204" pitchFamily="34" charset="0"/>
                <a:cs typeface="Arial" panose="020B0604020202020204" pitchFamily="34" charset="0"/>
              </a:rPr>
              <a:t>of evangelical Christians say “sharing Jesus with others” best fits “what missions is.”  Other answers tended to focus on and give attention to curing societal ills (poverty, racism, sexism, global warming, war).</a:t>
            </a:r>
          </a:p>
          <a:p>
            <a:pPr marL="285750" indent="-285750">
              <a:buFont typeface="Arial" panose="020B0604020202020204" pitchFamily="34" charset="0"/>
              <a:buChar char="•"/>
            </a:pPr>
            <a:endParaRPr lang="en-US" dirty="0">
              <a:solidFill>
                <a:srgbClr val="002F7A"/>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dirty="0">
              <a:solidFill>
                <a:srgbClr val="002F7A"/>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79551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950" y="380547"/>
            <a:ext cx="8321040" cy="1257060"/>
          </a:xfrm>
        </p:spPr>
        <p:txBody>
          <a:bodyPr/>
          <a:lstStyle/>
          <a:p>
            <a:pPr algn="l"/>
            <a:r>
              <a:rPr lang="en-US" sz="3600" b="1" dirty="0">
                <a:solidFill>
                  <a:srgbClr val="002F7A"/>
                </a:solidFill>
                <a:latin typeface="Georgia" panose="02040502050405020303" pitchFamily="18" charset="0"/>
              </a:rPr>
              <a:t>II. Trust and Rest in His Amazing Promise (28:20)</a:t>
            </a:r>
          </a:p>
        </p:txBody>
      </p:sp>
      <p:sp>
        <p:nvSpPr>
          <p:cNvPr id="3" name="TextBox 2">
            <a:extLst>
              <a:ext uri="{FF2B5EF4-FFF2-40B4-BE49-F238E27FC236}">
                <a16:creationId xmlns:a16="http://schemas.microsoft.com/office/drawing/2014/main" id="{DAF98C51-AE15-F4DF-B9E4-1BF57EE7AD81}"/>
              </a:ext>
            </a:extLst>
          </p:cNvPr>
          <p:cNvSpPr txBox="1"/>
          <p:nvPr/>
        </p:nvSpPr>
        <p:spPr>
          <a:xfrm>
            <a:off x="423950" y="2147207"/>
            <a:ext cx="8321040" cy="369332"/>
          </a:xfrm>
          <a:prstGeom prst="rect">
            <a:avLst/>
          </a:prstGeom>
          <a:noFill/>
        </p:spPr>
        <p:txBody>
          <a:bodyPr wrap="square" rtlCol="0">
            <a:spAutoFit/>
          </a:bodyPr>
          <a:lstStyle/>
          <a:p>
            <a:pPr marL="342900" indent="-342900">
              <a:buFont typeface="+mj-lt"/>
              <a:buAutoNum type="arabicPeriod"/>
            </a:pPr>
            <a:r>
              <a:rPr lang="en-US" dirty="0">
                <a:solidFill>
                  <a:srgbClr val="002F7A"/>
                </a:solidFill>
                <a:latin typeface="Arial" panose="020B0604020202020204" pitchFamily="34" charset="0"/>
                <a:cs typeface="Arial" panose="020B0604020202020204" pitchFamily="34" charset="0"/>
              </a:rPr>
              <a:t>He will be with you constantly.</a:t>
            </a:r>
          </a:p>
        </p:txBody>
      </p:sp>
    </p:spTree>
    <p:extLst>
      <p:ext uri="{BB962C8B-B14F-4D97-AF65-F5344CB8AC3E}">
        <p14:creationId xmlns:p14="http://schemas.microsoft.com/office/powerpoint/2010/main" val="3712884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4578" y="1694587"/>
            <a:ext cx="8634844" cy="1815882"/>
          </a:xfrm>
          <a:prstGeom prst="rect">
            <a:avLst/>
          </a:prstGeom>
        </p:spPr>
        <p:txBody>
          <a:bodyPr wrap="square">
            <a:spAutoFit/>
          </a:bodyPr>
          <a:lstStyle/>
          <a:p>
            <a:pPr algn="ctr"/>
            <a:r>
              <a:rPr lang="en-US" sz="2800" i="1" dirty="0">
                <a:solidFill>
                  <a:srgbClr val="002F7A"/>
                </a:solidFill>
              </a:rPr>
              <a:t>	 </a:t>
            </a:r>
            <a:r>
              <a:rPr lang="en-US" sz="2800" b="1" i="1" dirty="0">
                <a:solidFill>
                  <a:srgbClr val="002F7A"/>
                </a:solidFill>
              </a:rPr>
              <a:t>“Without Christ, not one step; with him, anywhere!” </a:t>
            </a:r>
            <a:br>
              <a:rPr lang="en-US" sz="2000" i="1" dirty="0">
                <a:solidFill>
                  <a:srgbClr val="002F7A"/>
                </a:solidFill>
              </a:rPr>
            </a:br>
            <a:r>
              <a:rPr lang="en-US" sz="2000" i="1" spc="300" dirty="0">
                <a:solidFill>
                  <a:srgbClr val="002F7A"/>
                </a:solidFill>
                <a:latin typeface="Georgia" panose="02040502050405020303" pitchFamily="18" charset="0"/>
                <a:cs typeface="Arial" panose="020B0604020202020204" pitchFamily="34" charset="0"/>
              </a:rPr>
              <a:t>— </a:t>
            </a:r>
            <a:r>
              <a:rPr lang="en-US" sz="2000" spc="300" dirty="0">
                <a:solidFill>
                  <a:srgbClr val="002F7A"/>
                </a:solidFill>
                <a:latin typeface="Georgia" panose="02040502050405020303" pitchFamily="18" charset="0"/>
                <a:cs typeface="Arial" panose="020B0604020202020204" pitchFamily="34" charset="0"/>
              </a:rPr>
              <a:t>David Livingston (1813-1873),</a:t>
            </a:r>
          </a:p>
          <a:p>
            <a:pPr algn="ctr"/>
            <a:r>
              <a:rPr lang="en-US" sz="1600" spc="300" dirty="0">
                <a:solidFill>
                  <a:srgbClr val="002F7A"/>
                </a:solidFill>
                <a:latin typeface="Georgia" panose="02040502050405020303" pitchFamily="18" charset="0"/>
                <a:cs typeface="Arial" panose="020B0604020202020204" pitchFamily="34" charset="0"/>
              </a:rPr>
              <a:t>medical missionary to Africa who died on his knees in prayer and whose heart was removed and buried under a </a:t>
            </a:r>
            <a:r>
              <a:rPr lang="en-US" sz="1600" spc="300" dirty="0" err="1">
                <a:solidFill>
                  <a:srgbClr val="002F7A"/>
                </a:solidFill>
                <a:latin typeface="Georgia" panose="02040502050405020303" pitchFamily="18" charset="0"/>
                <a:cs typeface="Arial" panose="020B0604020202020204" pitchFamily="34" charset="0"/>
              </a:rPr>
              <a:t>Mvula</a:t>
            </a:r>
            <a:r>
              <a:rPr lang="en-US" sz="1600" spc="300" dirty="0">
                <a:solidFill>
                  <a:srgbClr val="002F7A"/>
                </a:solidFill>
                <a:latin typeface="Georgia" panose="02040502050405020303" pitchFamily="18" charset="0"/>
                <a:cs typeface="Arial" panose="020B0604020202020204" pitchFamily="34" charset="0"/>
              </a:rPr>
              <a:t> tree near where he died:</a:t>
            </a:r>
            <a:br>
              <a:rPr lang="en-US" sz="1600" spc="300" dirty="0">
                <a:solidFill>
                  <a:srgbClr val="002F7A"/>
                </a:solidFill>
                <a:latin typeface="Georgia" panose="02040502050405020303" pitchFamily="18" charset="0"/>
                <a:cs typeface="Arial" panose="020B0604020202020204" pitchFamily="34" charset="0"/>
              </a:rPr>
            </a:br>
            <a:r>
              <a:rPr lang="en-US" sz="1600" spc="300" dirty="0">
                <a:solidFill>
                  <a:srgbClr val="002F7A"/>
                </a:solidFill>
                <a:latin typeface="Georgia" panose="02040502050405020303" pitchFamily="18" charset="0"/>
                <a:cs typeface="Arial" panose="020B0604020202020204" pitchFamily="34" charset="0"/>
              </a:rPr>
              <a:t>.</a:t>
            </a:r>
          </a:p>
        </p:txBody>
      </p:sp>
    </p:spTree>
    <p:extLst>
      <p:ext uri="{BB962C8B-B14F-4D97-AF65-F5344CB8AC3E}">
        <p14:creationId xmlns:p14="http://schemas.microsoft.com/office/powerpoint/2010/main" val="26433481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950" y="380547"/>
            <a:ext cx="8321040" cy="1257060"/>
          </a:xfrm>
        </p:spPr>
        <p:txBody>
          <a:bodyPr/>
          <a:lstStyle/>
          <a:p>
            <a:pPr algn="l"/>
            <a:r>
              <a:rPr lang="en-US" sz="3600" b="1" dirty="0">
                <a:solidFill>
                  <a:srgbClr val="002F7A"/>
                </a:solidFill>
                <a:latin typeface="Georgia" panose="02040502050405020303" pitchFamily="18" charset="0"/>
              </a:rPr>
              <a:t>II. Trust and Rest in His Amazing Promise (28:20)</a:t>
            </a:r>
          </a:p>
        </p:txBody>
      </p:sp>
      <p:sp>
        <p:nvSpPr>
          <p:cNvPr id="3" name="TextBox 2">
            <a:extLst>
              <a:ext uri="{FF2B5EF4-FFF2-40B4-BE49-F238E27FC236}">
                <a16:creationId xmlns:a16="http://schemas.microsoft.com/office/drawing/2014/main" id="{DAF98C51-AE15-F4DF-B9E4-1BF57EE7AD81}"/>
              </a:ext>
            </a:extLst>
          </p:cNvPr>
          <p:cNvSpPr txBox="1"/>
          <p:nvPr/>
        </p:nvSpPr>
        <p:spPr>
          <a:xfrm>
            <a:off x="423950" y="2147207"/>
            <a:ext cx="8321040" cy="646331"/>
          </a:xfrm>
          <a:prstGeom prst="rect">
            <a:avLst/>
          </a:prstGeom>
          <a:noFill/>
        </p:spPr>
        <p:txBody>
          <a:bodyPr wrap="square" rtlCol="0">
            <a:spAutoFit/>
          </a:bodyPr>
          <a:lstStyle/>
          <a:p>
            <a:pPr marL="342900" indent="-342900">
              <a:buFont typeface="+mj-lt"/>
              <a:buAutoNum type="arabicPeriod"/>
            </a:pPr>
            <a:r>
              <a:rPr lang="en-US" dirty="0">
                <a:solidFill>
                  <a:srgbClr val="002F7A"/>
                </a:solidFill>
                <a:latin typeface="Arial" panose="020B0604020202020204" pitchFamily="34" charset="0"/>
                <a:cs typeface="Arial" panose="020B0604020202020204" pitchFamily="34" charset="0"/>
              </a:rPr>
              <a:t>He will be with you constantly.</a:t>
            </a:r>
          </a:p>
          <a:p>
            <a:pPr marL="342900" indent="-342900">
              <a:buFont typeface="+mj-lt"/>
              <a:buAutoNum type="arabicPeriod"/>
            </a:pPr>
            <a:r>
              <a:rPr lang="en-US" dirty="0">
                <a:solidFill>
                  <a:srgbClr val="002F7A"/>
                </a:solidFill>
                <a:latin typeface="Arial" panose="020B0604020202020204" pitchFamily="34" charset="0"/>
                <a:cs typeface="Arial" panose="020B0604020202020204" pitchFamily="34" charset="0"/>
              </a:rPr>
              <a:t>He will be with you forever.</a:t>
            </a:r>
          </a:p>
        </p:txBody>
      </p:sp>
    </p:spTree>
    <p:extLst>
      <p:ext uri="{BB962C8B-B14F-4D97-AF65-F5344CB8AC3E}">
        <p14:creationId xmlns:p14="http://schemas.microsoft.com/office/powerpoint/2010/main" val="1819998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4578" y="740479"/>
            <a:ext cx="8634844" cy="3662541"/>
          </a:xfrm>
          <a:prstGeom prst="rect">
            <a:avLst/>
          </a:prstGeom>
        </p:spPr>
        <p:txBody>
          <a:bodyPr wrap="square">
            <a:spAutoFit/>
          </a:bodyPr>
          <a:lstStyle/>
          <a:p>
            <a:pPr algn="ctr"/>
            <a:r>
              <a:rPr lang="en-US" sz="2800" i="1" dirty="0">
                <a:solidFill>
                  <a:srgbClr val="002F7A"/>
                </a:solidFill>
              </a:rPr>
              <a:t>	 </a:t>
            </a:r>
            <a:r>
              <a:rPr lang="en-US" sz="2800" b="1" i="1" dirty="0">
                <a:solidFill>
                  <a:srgbClr val="002F7A"/>
                </a:solidFill>
              </a:rPr>
              <a:t>“This, we remember, is the great reward of the gospel: God himself. When we risk our lives to run after Christ, we discover the safety that is found only in his sovereignty, the security that is found only in his love, and the satisfaction that is found only in his presence.  This is the eternally great reward, and we would be foolish to settle for anything less.”</a:t>
            </a:r>
            <a:br>
              <a:rPr lang="en-US" sz="2000" i="1" dirty="0">
                <a:solidFill>
                  <a:srgbClr val="002F7A"/>
                </a:solidFill>
              </a:rPr>
            </a:br>
            <a:r>
              <a:rPr lang="en-US" sz="2000" i="1" spc="300" dirty="0">
                <a:solidFill>
                  <a:srgbClr val="002F7A"/>
                </a:solidFill>
                <a:latin typeface="Georgia" panose="02040502050405020303" pitchFamily="18" charset="0"/>
                <a:cs typeface="Arial" panose="020B0604020202020204" pitchFamily="34" charset="0"/>
              </a:rPr>
              <a:t>— </a:t>
            </a:r>
            <a:r>
              <a:rPr lang="en-US" sz="2000" spc="300" dirty="0">
                <a:solidFill>
                  <a:srgbClr val="002F7A"/>
                </a:solidFill>
                <a:latin typeface="Georgia" panose="02040502050405020303" pitchFamily="18" charset="0"/>
                <a:cs typeface="Arial" panose="020B0604020202020204" pitchFamily="34" charset="0"/>
              </a:rPr>
              <a:t>David Platt</a:t>
            </a:r>
            <a:br>
              <a:rPr lang="en-US" sz="1600" spc="300" dirty="0">
                <a:solidFill>
                  <a:srgbClr val="002F7A"/>
                </a:solidFill>
                <a:latin typeface="Georgia" panose="02040502050405020303" pitchFamily="18" charset="0"/>
                <a:cs typeface="Arial" panose="020B0604020202020204" pitchFamily="34" charset="0"/>
              </a:rPr>
            </a:br>
            <a:r>
              <a:rPr lang="en-US" sz="1600" spc="300" dirty="0">
                <a:solidFill>
                  <a:srgbClr val="002F7A"/>
                </a:solidFill>
                <a:latin typeface="Georgia" panose="02040502050405020303" pitchFamily="18" charset="0"/>
                <a:cs typeface="Arial" panose="020B0604020202020204" pitchFamily="34" charset="0"/>
              </a:rPr>
              <a:t>.</a:t>
            </a:r>
          </a:p>
        </p:txBody>
      </p:sp>
    </p:spTree>
    <p:extLst>
      <p:ext uri="{BB962C8B-B14F-4D97-AF65-F5344CB8AC3E}">
        <p14:creationId xmlns:p14="http://schemas.microsoft.com/office/powerpoint/2010/main" val="5478921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4578" y="1232922"/>
            <a:ext cx="8634844" cy="2677656"/>
          </a:xfrm>
          <a:prstGeom prst="rect">
            <a:avLst/>
          </a:prstGeom>
        </p:spPr>
        <p:txBody>
          <a:bodyPr wrap="square">
            <a:spAutoFit/>
          </a:bodyPr>
          <a:lstStyle/>
          <a:p>
            <a:pPr algn="ctr"/>
            <a:r>
              <a:rPr lang="en-US" sz="2800" i="1" dirty="0">
                <a:solidFill>
                  <a:srgbClr val="002F7A"/>
                </a:solidFill>
              </a:rPr>
              <a:t>	 </a:t>
            </a:r>
            <a:r>
              <a:rPr lang="en-US" sz="2800" b="1" i="1" dirty="0">
                <a:solidFill>
                  <a:srgbClr val="002F7A"/>
                </a:solidFill>
              </a:rPr>
              <a:t>“The spirit of Christ is the spirit of missions. The nearer we get to Him [Jesus], the more intensely missionary we become!”</a:t>
            </a:r>
            <a:br>
              <a:rPr lang="en-US" sz="2000" i="1" dirty="0">
                <a:solidFill>
                  <a:srgbClr val="002F7A"/>
                </a:solidFill>
              </a:rPr>
            </a:br>
            <a:r>
              <a:rPr lang="en-US" sz="2000" i="1" spc="300" dirty="0">
                <a:solidFill>
                  <a:srgbClr val="002F7A"/>
                </a:solidFill>
                <a:latin typeface="Georgia" panose="02040502050405020303" pitchFamily="18" charset="0"/>
                <a:cs typeface="Arial" panose="020B0604020202020204" pitchFamily="34" charset="0"/>
              </a:rPr>
              <a:t>— </a:t>
            </a:r>
            <a:r>
              <a:rPr lang="en-US" sz="2000" spc="300" dirty="0">
                <a:solidFill>
                  <a:srgbClr val="002F7A"/>
                </a:solidFill>
                <a:latin typeface="Georgia" panose="02040502050405020303" pitchFamily="18" charset="0"/>
                <a:cs typeface="Arial" panose="020B0604020202020204" pitchFamily="34" charset="0"/>
              </a:rPr>
              <a:t>Henry Martyn (1781-1812),</a:t>
            </a:r>
          </a:p>
          <a:p>
            <a:pPr algn="ctr"/>
            <a:r>
              <a:rPr lang="en-US" sz="1600" spc="300" dirty="0">
                <a:solidFill>
                  <a:srgbClr val="002F7A"/>
                </a:solidFill>
                <a:latin typeface="Georgia" panose="02040502050405020303" pitchFamily="18" charset="0"/>
                <a:cs typeface="Arial" panose="020B0604020202020204" pitchFamily="34" charset="0"/>
              </a:rPr>
              <a:t>a brilliant scholar, mathematical genius, linguist, translator </a:t>
            </a:r>
            <a:r>
              <a:rPr lang="en-US" sz="1600" spc="300">
                <a:solidFill>
                  <a:srgbClr val="002F7A"/>
                </a:solidFill>
                <a:latin typeface="Georgia" panose="02040502050405020303" pitchFamily="18" charset="0"/>
                <a:cs typeface="Arial" panose="020B0604020202020204" pitchFamily="34" charset="0"/>
              </a:rPr>
              <a:t>and missionary to India and Persia. </a:t>
            </a:r>
            <a:r>
              <a:rPr lang="en-US" sz="1600" spc="300" dirty="0">
                <a:solidFill>
                  <a:srgbClr val="002F7A"/>
                </a:solidFill>
                <a:latin typeface="Georgia" panose="02040502050405020303" pitchFamily="18" charset="0"/>
                <a:cs typeface="Arial" panose="020B0604020202020204" pitchFamily="34" charset="0"/>
              </a:rPr>
              <a:t>Died at the age of 31 from fever, tuberculosis and malaria, and was buried in </a:t>
            </a:r>
            <a:r>
              <a:rPr lang="en-US" sz="1600" spc="300" dirty="0" err="1">
                <a:solidFill>
                  <a:srgbClr val="002F7A"/>
                </a:solidFill>
                <a:latin typeface="Georgia" panose="02040502050405020303" pitchFamily="18" charset="0"/>
                <a:cs typeface="Arial" panose="020B0604020202020204" pitchFamily="34" charset="0"/>
              </a:rPr>
              <a:t>Tocat</a:t>
            </a:r>
            <a:r>
              <a:rPr lang="en-US" sz="1600" spc="300" dirty="0">
                <a:solidFill>
                  <a:srgbClr val="002F7A"/>
                </a:solidFill>
                <a:latin typeface="Georgia" panose="02040502050405020303" pitchFamily="18" charset="0"/>
                <a:cs typeface="Arial" panose="020B0604020202020204" pitchFamily="34" charset="0"/>
              </a:rPr>
              <a:t>, Turkey.</a:t>
            </a:r>
            <a:br>
              <a:rPr lang="en-US" sz="1600" spc="300" dirty="0">
                <a:solidFill>
                  <a:srgbClr val="002F7A"/>
                </a:solidFill>
                <a:latin typeface="Georgia" panose="02040502050405020303" pitchFamily="18" charset="0"/>
                <a:cs typeface="Arial" panose="020B0604020202020204" pitchFamily="34" charset="0"/>
              </a:rPr>
            </a:br>
            <a:r>
              <a:rPr lang="en-US" sz="1600" spc="300" dirty="0">
                <a:solidFill>
                  <a:srgbClr val="002F7A"/>
                </a:solidFill>
                <a:latin typeface="Georgia" panose="02040502050405020303" pitchFamily="18" charset="0"/>
                <a:cs typeface="Arial" panose="020B0604020202020204" pitchFamily="34" charset="0"/>
              </a:rPr>
              <a:t>.</a:t>
            </a:r>
          </a:p>
        </p:txBody>
      </p:sp>
    </p:spTree>
    <p:extLst>
      <p:ext uri="{BB962C8B-B14F-4D97-AF65-F5344CB8AC3E}">
        <p14:creationId xmlns:p14="http://schemas.microsoft.com/office/powerpoint/2010/main" val="1236052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950" y="380547"/>
            <a:ext cx="8321040" cy="1257060"/>
          </a:xfrm>
        </p:spPr>
        <p:txBody>
          <a:bodyPr/>
          <a:lstStyle/>
          <a:p>
            <a:pPr algn="l"/>
            <a:r>
              <a:rPr lang="en-US" sz="3600" b="1" dirty="0">
                <a:solidFill>
                  <a:srgbClr val="002F7A"/>
                </a:solidFill>
                <a:latin typeface="Georgia" panose="02040502050405020303" pitchFamily="18" charset="0"/>
              </a:rPr>
              <a:t>I. Recognize and Believe He Has All Authority (28:16-20)</a:t>
            </a:r>
          </a:p>
        </p:txBody>
      </p:sp>
    </p:spTree>
    <p:extLst>
      <p:ext uri="{BB962C8B-B14F-4D97-AF65-F5344CB8AC3E}">
        <p14:creationId xmlns:p14="http://schemas.microsoft.com/office/powerpoint/2010/main" val="2081949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23455" y="1544998"/>
            <a:ext cx="7996843" cy="1508105"/>
          </a:xfrm>
          <a:prstGeom prst="rect">
            <a:avLst/>
          </a:prstGeom>
        </p:spPr>
        <p:txBody>
          <a:bodyPr wrap="square">
            <a:spAutoFit/>
          </a:bodyPr>
          <a:lstStyle/>
          <a:p>
            <a:pPr algn="ctr"/>
            <a:r>
              <a:rPr lang="en-US" sz="2800" b="1" i="1" dirty="0">
                <a:solidFill>
                  <a:srgbClr val="002F7A"/>
                </a:solidFill>
              </a:rPr>
              <a:t>“The Great Commission is not an option to be considered; it is a command to be obeyed.”</a:t>
            </a:r>
          </a:p>
          <a:p>
            <a:pPr algn="ctr"/>
            <a:r>
              <a:rPr lang="en-US" i="1" spc="300" dirty="0">
                <a:solidFill>
                  <a:srgbClr val="002F7A"/>
                </a:solidFill>
                <a:latin typeface="Georgia" panose="02040502050405020303" pitchFamily="18" charset="0"/>
                <a:cs typeface="Arial" panose="020B0604020202020204" pitchFamily="34" charset="0"/>
              </a:rPr>
              <a:t>— </a:t>
            </a:r>
            <a:r>
              <a:rPr lang="en-US" spc="300" dirty="0">
                <a:solidFill>
                  <a:srgbClr val="002F7A"/>
                </a:solidFill>
                <a:latin typeface="Georgia" panose="02040502050405020303" pitchFamily="18" charset="0"/>
                <a:cs typeface="Arial" panose="020B0604020202020204" pitchFamily="34" charset="0"/>
              </a:rPr>
              <a:t>Hudson Taylor (1832-1905),</a:t>
            </a:r>
          </a:p>
          <a:p>
            <a:pPr algn="ctr"/>
            <a:r>
              <a:rPr lang="en-US" sz="1600" spc="300" dirty="0">
                <a:solidFill>
                  <a:srgbClr val="002F7A"/>
                </a:solidFill>
                <a:latin typeface="Georgia" panose="02040502050405020303" pitchFamily="18" charset="0"/>
                <a:cs typeface="Arial" panose="020B0604020202020204" pitchFamily="34" charset="0"/>
              </a:rPr>
              <a:t>great missionary to China</a:t>
            </a:r>
          </a:p>
        </p:txBody>
      </p:sp>
    </p:spTree>
    <p:extLst>
      <p:ext uri="{BB962C8B-B14F-4D97-AF65-F5344CB8AC3E}">
        <p14:creationId xmlns:p14="http://schemas.microsoft.com/office/powerpoint/2010/main" val="3763616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950" y="380547"/>
            <a:ext cx="8321040" cy="1257060"/>
          </a:xfrm>
        </p:spPr>
        <p:txBody>
          <a:bodyPr/>
          <a:lstStyle/>
          <a:p>
            <a:pPr algn="l"/>
            <a:r>
              <a:rPr lang="en-US" sz="3600" b="1" dirty="0">
                <a:solidFill>
                  <a:srgbClr val="002F7A"/>
                </a:solidFill>
                <a:latin typeface="Georgia" panose="02040502050405020303" pitchFamily="18" charset="0"/>
              </a:rPr>
              <a:t>I. Recognize and Believe He Has All Authority (28:16-20)</a:t>
            </a:r>
          </a:p>
        </p:txBody>
      </p:sp>
      <p:sp>
        <p:nvSpPr>
          <p:cNvPr id="3" name="TextBox 2">
            <a:extLst>
              <a:ext uri="{FF2B5EF4-FFF2-40B4-BE49-F238E27FC236}">
                <a16:creationId xmlns:a16="http://schemas.microsoft.com/office/drawing/2014/main" id="{9321DA14-5172-C2D4-765E-7B2FAC419568}"/>
              </a:ext>
            </a:extLst>
          </p:cNvPr>
          <p:cNvSpPr txBox="1"/>
          <p:nvPr/>
        </p:nvSpPr>
        <p:spPr>
          <a:xfrm>
            <a:off x="423950" y="2147207"/>
            <a:ext cx="8321040" cy="646331"/>
          </a:xfrm>
          <a:prstGeom prst="rect">
            <a:avLst/>
          </a:prstGeom>
          <a:noFill/>
        </p:spPr>
        <p:txBody>
          <a:bodyPr wrap="square" rtlCol="0">
            <a:spAutoFit/>
          </a:bodyPr>
          <a:lstStyle/>
          <a:p>
            <a:pPr marL="342900" indent="-342900">
              <a:buFont typeface="+mj-lt"/>
              <a:buAutoNum type="arabicPeriod"/>
            </a:pPr>
            <a:r>
              <a:rPr lang="en-US" dirty="0">
                <a:solidFill>
                  <a:srgbClr val="002F7A"/>
                </a:solidFill>
                <a:latin typeface="Arial" panose="020B0604020202020204" pitchFamily="34" charset="0"/>
                <a:cs typeface="Arial" panose="020B0604020202020204" pitchFamily="34" charset="0"/>
              </a:rPr>
              <a:t>Worship Him as the resurrected King (28:16-17).</a:t>
            </a:r>
          </a:p>
          <a:p>
            <a:pPr marL="342900" indent="-342900">
              <a:buFont typeface="+mj-lt"/>
              <a:buAutoNum type="arabicPeriod"/>
            </a:pPr>
            <a:r>
              <a:rPr lang="en-US" dirty="0">
                <a:solidFill>
                  <a:srgbClr val="002F7A"/>
                </a:solidFill>
                <a:latin typeface="Arial" panose="020B0604020202020204" pitchFamily="34" charset="0"/>
                <a:cs typeface="Arial" panose="020B0604020202020204" pitchFamily="34" charset="0"/>
              </a:rPr>
              <a:t>Hear Him as the sovereign Lord (28:18).</a:t>
            </a:r>
          </a:p>
        </p:txBody>
      </p:sp>
    </p:spTree>
    <p:extLst>
      <p:ext uri="{BB962C8B-B14F-4D97-AF65-F5344CB8AC3E}">
        <p14:creationId xmlns:p14="http://schemas.microsoft.com/office/powerpoint/2010/main" val="1165725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73578" y="1448365"/>
            <a:ext cx="7996843" cy="2246769"/>
          </a:xfrm>
          <a:prstGeom prst="rect">
            <a:avLst/>
          </a:prstGeom>
        </p:spPr>
        <p:txBody>
          <a:bodyPr wrap="square">
            <a:spAutoFit/>
          </a:bodyPr>
          <a:lstStyle/>
          <a:p>
            <a:r>
              <a:rPr lang="en-US" sz="2000" dirty="0">
                <a:solidFill>
                  <a:srgbClr val="002F7A"/>
                </a:solidFill>
                <a:latin typeface="Georgia" panose="02040502050405020303" pitchFamily="18" charset="0"/>
              </a:rPr>
              <a:t>“I saw in the night visions, and behold, with the clouds of heaven there came one like a son of man, and he came to the Ancient of Days and was presented before him. And to him was given dominion and glory and a kingdom, that all peoples, nations, and languages should serve him; his dominion is an everlasting dominion, which shall not pass away, and his kingdom one that shall not be destroyed.” (cf. Rev. 5:9-10; 7:9-10)</a:t>
            </a:r>
            <a:endParaRPr lang="en-US" sz="2000" spc="300" dirty="0">
              <a:solidFill>
                <a:srgbClr val="002F7A"/>
              </a:solidFill>
              <a:latin typeface="Georgia" panose="02040502050405020303" pitchFamily="18" charset="0"/>
              <a:cs typeface="Arial" panose="020B0604020202020204" pitchFamily="34" charset="0"/>
            </a:endParaRPr>
          </a:p>
        </p:txBody>
      </p:sp>
      <p:sp>
        <p:nvSpPr>
          <p:cNvPr id="2" name="TextBox 1">
            <a:extLst>
              <a:ext uri="{FF2B5EF4-FFF2-40B4-BE49-F238E27FC236}">
                <a16:creationId xmlns:a16="http://schemas.microsoft.com/office/drawing/2014/main" id="{475D7A01-4E81-26D0-1B06-E8A9CC2FBD70}"/>
              </a:ext>
            </a:extLst>
          </p:cNvPr>
          <p:cNvSpPr txBox="1"/>
          <p:nvPr/>
        </p:nvSpPr>
        <p:spPr>
          <a:xfrm>
            <a:off x="2569688" y="925145"/>
            <a:ext cx="4177747" cy="523220"/>
          </a:xfrm>
          <a:prstGeom prst="rect">
            <a:avLst/>
          </a:prstGeom>
          <a:noFill/>
        </p:spPr>
        <p:txBody>
          <a:bodyPr wrap="none" rtlCol="0">
            <a:spAutoFit/>
          </a:bodyPr>
          <a:lstStyle/>
          <a:p>
            <a:r>
              <a:rPr lang="en-US" sz="2800" dirty="0">
                <a:solidFill>
                  <a:srgbClr val="002F7A"/>
                </a:solidFill>
                <a:latin typeface="Georgia" panose="02040502050405020303" pitchFamily="18" charset="0"/>
              </a:rPr>
              <a:t>Echoes of Daniel 7:13-14:</a:t>
            </a:r>
            <a:endParaRPr lang="en-US" sz="2800" dirty="0"/>
          </a:p>
        </p:txBody>
      </p:sp>
    </p:spTree>
    <p:extLst>
      <p:ext uri="{BB962C8B-B14F-4D97-AF65-F5344CB8AC3E}">
        <p14:creationId xmlns:p14="http://schemas.microsoft.com/office/powerpoint/2010/main" val="2308919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47948" y="955923"/>
            <a:ext cx="7996843" cy="3385542"/>
          </a:xfrm>
          <a:prstGeom prst="rect">
            <a:avLst/>
          </a:prstGeom>
        </p:spPr>
        <p:txBody>
          <a:bodyPr wrap="square">
            <a:spAutoFit/>
          </a:bodyPr>
          <a:lstStyle/>
          <a:p>
            <a:pPr algn="ctr"/>
            <a:r>
              <a:rPr lang="en-US" sz="2800" b="1" i="1" dirty="0">
                <a:solidFill>
                  <a:srgbClr val="002F7A"/>
                </a:solidFill>
              </a:rPr>
              <a:t>“The risen Christ is great, greater than you ever imagined. Here is our witness to the world: the risen Christ is your King, and He has absolute unlimited authority over your life. If you do not bow and worship Him and trust Him and obey Him, you commit high treason against your King, who is God over all.”</a:t>
            </a:r>
            <a:br>
              <a:rPr lang="en-US" sz="2800" i="1" dirty="0">
                <a:solidFill>
                  <a:srgbClr val="002F7A"/>
                </a:solidFill>
              </a:rPr>
            </a:br>
            <a:r>
              <a:rPr lang="en-US" i="1" spc="300" dirty="0">
                <a:solidFill>
                  <a:srgbClr val="002F7A"/>
                </a:solidFill>
                <a:latin typeface="Georgia" panose="02040502050405020303" pitchFamily="18" charset="0"/>
                <a:cs typeface="Arial" panose="020B0604020202020204" pitchFamily="34" charset="0"/>
              </a:rPr>
              <a:t>— </a:t>
            </a:r>
            <a:r>
              <a:rPr lang="en-US" spc="300" dirty="0">
                <a:solidFill>
                  <a:srgbClr val="002F7A"/>
                </a:solidFill>
                <a:latin typeface="Georgia" panose="02040502050405020303" pitchFamily="18" charset="0"/>
                <a:cs typeface="Arial" panose="020B0604020202020204" pitchFamily="34" charset="0"/>
              </a:rPr>
              <a:t>John Piper</a:t>
            </a:r>
          </a:p>
        </p:txBody>
      </p:sp>
    </p:spTree>
    <p:extLst>
      <p:ext uri="{BB962C8B-B14F-4D97-AF65-F5344CB8AC3E}">
        <p14:creationId xmlns:p14="http://schemas.microsoft.com/office/powerpoint/2010/main" val="2375590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950" y="380547"/>
            <a:ext cx="8321040" cy="1257060"/>
          </a:xfrm>
        </p:spPr>
        <p:txBody>
          <a:bodyPr/>
          <a:lstStyle/>
          <a:p>
            <a:pPr algn="l"/>
            <a:r>
              <a:rPr lang="en-US" sz="3600" b="1" dirty="0">
                <a:solidFill>
                  <a:srgbClr val="002F7A"/>
                </a:solidFill>
                <a:latin typeface="Georgia" panose="02040502050405020303" pitchFamily="18" charset="0"/>
              </a:rPr>
              <a:t>II. Obey and Act on His Global Plan (28:19-20)</a:t>
            </a:r>
          </a:p>
        </p:txBody>
      </p:sp>
    </p:spTree>
    <p:extLst>
      <p:ext uri="{BB962C8B-B14F-4D97-AF65-F5344CB8AC3E}">
        <p14:creationId xmlns:p14="http://schemas.microsoft.com/office/powerpoint/2010/main" val="33051913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39784" y="1956197"/>
            <a:ext cx="7996843" cy="1231106"/>
          </a:xfrm>
          <a:prstGeom prst="rect">
            <a:avLst/>
          </a:prstGeom>
        </p:spPr>
        <p:txBody>
          <a:bodyPr wrap="square">
            <a:spAutoFit/>
          </a:bodyPr>
          <a:lstStyle/>
          <a:p>
            <a:pPr algn="ctr"/>
            <a:r>
              <a:rPr lang="en-US" sz="2800" b="1" i="1" dirty="0">
                <a:solidFill>
                  <a:srgbClr val="002F7A"/>
                </a:solidFill>
              </a:rPr>
              <a:t>“We need to be global Christians with a global vision, for we have a global God.” </a:t>
            </a:r>
            <a:br>
              <a:rPr lang="en-US" sz="2800" i="1" dirty="0">
                <a:solidFill>
                  <a:srgbClr val="002F7A"/>
                </a:solidFill>
              </a:rPr>
            </a:br>
            <a:r>
              <a:rPr lang="en-US" i="1" spc="300" dirty="0">
                <a:solidFill>
                  <a:srgbClr val="002F7A"/>
                </a:solidFill>
                <a:latin typeface="Georgia" panose="02040502050405020303" pitchFamily="18" charset="0"/>
                <a:cs typeface="Arial" panose="020B0604020202020204" pitchFamily="34" charset="0"/>
              </a:rPr>
              <a:t>—</a:t>
            </a:r>
            <a:r>
              <a:rPr lang="en-US" spc="300" dirty="0">
                <a:solidFill>
                  <a:srgbClr val="002F7A"/>
                </a:solidFill>
                <a:latin typeface="Georgia" panose="02040502050405020303" pitchFamily="18" charset="0"/>
                <a:cs typeface="Arial" panose="020B0604020202020204" pitchFamily="34" charset="0"/>
              </a:rPr>
              <a:t>John Stott, theologian </a:t>
            </a:r>
          </a:p>
        </p:txBody>
      </p:sp>
    </p:spTree>
    <p:extLst>
      <p:ext uri="{BB962C8B-B14F-4D97-AF65-F5344CB8AC3E}">
        <p14:creationId xmlns:p14="http://schemas.microsoft.com/office/powerpoint/2010/main" val="180349682"/>
      </p:ext>
    </p:extLst>
  </p:cSld>
  <p:clrMapOvr>
    <a:masterClrMapping/>
  </p:clrMapOvr>
</p:sld>
</file>

<file path=ppt/theme/theme1.xml><?xml version="1.0" encoding="utf-8"?>
<a:theme xmlns:a="http://schemas.openxmlformats.org/drawingml/2006/main" name="PPT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d88e48b9-6c5c-4b73-abf9-2976fe96ea0b">
      <Terms xmlns="http://schemas.microsoft.com/office/infopath/2007/PartnerControls"/>
    </lcf76f155ced4ddcb4097134ff3c332f>
    <TaxCatchAll xmlns="ee1d6028-b86f-46b2-bc37-90caac66472a"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B5672D8BF829944A9B07CED996AC076" ma:contentTypeVersion="18" ma:contentTypeDescription="Create a new document." ma:contentTypeScope="" ma:versionID="e73820c25ea966eeb36b1b5f53507008">
  <xsd:schema xmlns:xsd="http://www.w3.org/2001/XMLSchema" xmlns:xs="http://www.w3.org/2001/XMLSchema" xmlns:p="http://schemas.microsoft.com/office/2006/metadata/properties" xmlns:ns1="http://schemas.microsoft.com/sharepoint/v3" xmlns:ns2="d88e48b9-6c5c-4b73-abf9-2976fe96ea0b" xmlns:ns3="ee1d6028-b86f-46b2-bc37-90caac66472a" targetNamespace="http://schemas.microsoft.com/office/2006/metadata/properties" ma:root="true" ma:fieldsID="02a79a5f99ba9bbd737e8f4e5c306f0d" ns1:_="" ns2:_="" ns3:_="">
    <xsd:import namespace="http://schemas.microsoft.com/sharepoint/v3"/>
    <xsd:import namespace="d88e48b9-6c5c-4b73-abf9-2976fe96ea0b"/>
    <xsd:import namespace="ee1d6028-b86f-46b2-bc37-90caac66472a"/>
    <xsd:element name="properties">
      <xsd:complexType>
        <xsd:sequence>
          <xsd:element name="documentManagement">
            <xsd:complexType>
              <xsd:all>
                <xsd:element ref="ns2:MediaServiceMetadata" minOccurs="0"/>
                <xsd:element ref="ns2:MediaServiceFastMetadata" minOccurs="0"/>
                <xsd:element ref="ns1:_ip_UnifiedCompliancePolicyProperties" minOccurs="0"/>
                <xsd:element ref="ns1:_ip_UnifiedCompliancePolicyUIActio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88e48b9-6c5c-4b73-abf9-2976fe96ea0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326c230-d9bd-424f-8c6d-701d0a9ec17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e1d6028-b86f-46b2-bc37-90caac66472a"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4e92a7f-15a5-4142-ae2a-b014ec06d4b0}" ma:internalName="TaxCatchAll" ma:showField="CatchAllData" ma:web="ee1d6028-b86f-46b2-bc37-90caac66472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7D03DAA-B7F3-4100-9A8E-1E187CD2C798}">
  <ds:schemaRefs>
    <ds:schemaRef ds:uri="http://schemas.microsoft.com/sharepoint/v3"/>
    <ds:schemaRef ds:uri="d88e48b9-6c5c-4b73-abf9-2976fe96ea0b"/>
    <ds:schemaRef ds:uri="http://purl.org/dc/terms/"/>
    <ds:schemaRef ds:uri="http://schemas.microsoft.com/office/2006/documentManagement/types"/>
    <ds:schemaRef ds:uri="http://purl.org/dc/elements/1.1/"/>
    <ds:schemaRef ds:uri="ee1d6028-b86f-46b2-bc37-90caac66472a"/>
    <ds:schemaRef ds:uri="http://schemas.openxmlformats.org/package/2006/metadata/core-properties"/>
    <ds:schemaRef ds:uri="http://schemas.microsoft.com/office/2006/metadata/properties"/>
    <ds:schemaRef ds:uri="http://purl.org/dc/dcmitype/"/>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5B561A1D-E475-49D3-A5E9-1764E64F3F89}">
  <ds:schemaRefs>
    <ds:schemaRef ds:uri="http://schemas.microsoft.com/sharepoint/v3/contenttype/forms"/>
  </ds:schemaRefs>
</ds:datastoreItem>
</file>

<file path=customXml/itemProps3.xml><?xml version="1.0" encoding="utf-8"?>
<ds:datastoreItem xmlns:ds="http://schemas.openxmlformats.org/officeDocument/2006/customXml" ds:itemID="{05951213-A253-4A53-A716-BC7218DD39FF}"/>
</file>

<file path=docProps/app.xml><?xml version="1.0" encoding="utf-8"?>
<Properties xmlns="http://schemas.openxmlformats.org/officeDocument/2006/extended-properties" xmlns:vt="http://schemas.openxmlformats.org/officeDocument/2006/docPropsVTypes">
  <Template>SeminaryGO</Template>
  <TotalTime>254</TotalTime>
  <Words>1323</Words>
  <Application>Microsoft Macintosh PowerPoint</Application>
  <PresentationFormat>On-screen Show (16:9)</PresentationFormat>
  <Paragraphs>53</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Georgia</vt:lpstr>
      <vt:lpstr>PPT1</vt:lpstr>
      <vt:lpstr>The Great Commission of the Great King</vt:lpstr>
      <vt:lpstr>Interesting Facts Concerning the “Great Commission”</vt:lpstr>
      <vt:lpstr>I. Recognize and Believe He Has All Authority (28:16-20)</vt:lpstr>
      <vt:lpstr>PowerPoint Presentation</vt:lpstr>
      <vt:lpstr>I. Recognize and Believe He Has All Authority (28:16-20)</vt:lpstr>
      <vt:lpstr>PowerPoint Presentation</vt:lpstr>
      <vt:lpstr>PowerPoint Presentation</vt:lpstr>
      <vt:lpstr>II. Obey and Act on His Global Plan (28:19-20)</vt:lpstr>
      <vt:lpstr>PowerPoint Presentation</vt:lpstr>
      <vt:lpstr>II. Obey and Act on His Global Plan (28:19-20)</vt:lpstr>
      <vt:lpstr>PowerPoint Presentation</vt:lpstr>
      <vt:lpstr>PowerPoint Presentation</vt:lpstr>
      <vt:lpstr>Missions Facts</vt:lpstr>
      <vt:lpstr>PowerPoint Presentation</vt:lpstr>
      <vt:lpstr>II. Obey and Act on His Global Plan (28:19-20)</vt:lpstr>
      <vt:lpstr>PowerPoint Presentation</vt:lpstr>
      <vt:lpstr>II. Trust and Rest in His Amazing Promise (28:20)</vt:lpstr>
      <vt:lpstr>PowerPoint Presentation</vt:lpstr>
      <vt:lpstr>PowerPoint Presentation</vt:lpstr>
      <vt:lpstr>II. Trust and Rest in His Amazing Promise (28:20)</vt:lpstr>
      <vt:lpstr>PowerPoint Presentation</vt:lpstr>
      <vt:lpstr>II. Trust and Rest in His Amazing Promise (28:20)</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Ryan</dc:creator>
  <cp:lastModifiedBy>Moncada, Devin</cp:lastModifiedBy>
  <cp:revision>10</cp:revision>
  <dcterms:created xsi:type="dcterms:W3CDTF">2016-02-23T20:01:37Z</dcterms:created>
  <dcterms:modified xsi:type="dcterms:W3CDTF">2022-11-30T21:39:44Z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0x0101006B5672D8BF829944A9B07CED996AC076</vt:lpwstr>
  </property>
  <property fmtid="{D5CDD505-2E9C-101B-9397-08002B2CF9AE}" pid="3" name="MediaServiceImageTags">
    <vt:lpwstr/>
  </property>
</Properties>
</file>